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Default Extension="jpeg" ContentType="image/jpeg"/>
  <Default Extension="png" ContentType="image/png"/>
  <Override PartName="/ppt/presentation.xml" ContentType="application/vnd.openxmlformats-officedocument.presentationml.presentation.main+xml"/>
  <Override PartName="/ppt/slideMasters/slideMaster.xml" ContentType="application/vnd.openxmlformats-officedocument.presentationml.slideMaster+xml"/>
  <Override PartName="/ppt/slideLayouts/slideLayout.xml" ContentType="application/vnd.openxmlformats-officedocument.presentationml.slideLayout+xml"/>
  <Override PartName="/ppt/theme/theme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</Types>
</file>

<file path=_rels/.rels>&#65279;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48" r:id="rId1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5290800" cy="12509500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>
</p:presentationPr>
</file>

<file path=ppt/tableStyles.xml><?xml version="1.0" encoding="utf-8"?>
<a:tblStyleLst xmlns:a="http://schemas.openxmlformats.org/drawingml/2006/main" def="{5C22544A-7EE6-4342-B048-85BDC9FD1C3A}">
</a:tblStyleLst>
</file>

<file path=ppt/_rels/presentation.xml.rels>&#65279;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.xml"/><Relationship Id="rId2" Type="http://schemas.openxmlformats.org/officeDocument/2006/relationships/theme" Target="theme/theme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/Relationships>
</file>

<file path=ppt/slideLayouts/_rels/slideLayout.xml.rels>&#65279;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theme" Target="../theme/theme.xml"/></Relationships>
</file>

<file path=ppt/slideMasters/slideMaster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0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3.jpeg"/><Relationship Id="rId1" Type="http://schemas.openxmlformats.org/officeDocument/2006/relationships/slideLayout" Target="../slideLayouts/slideLayout.xml"/></Relationships>
</file>

<file path=ppt/slides/_rels/slide1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4.jpeg"/><Relationship Id="rId1" Type="http://schemas.openxmlformats.org/officeDocument/2006/relationships/slideLayout" Target="../slideLayouts/slideLayout.xml"/></Relationships>
</file>

<file path=ppt/slides/_rels/slide12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3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4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5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6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7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8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5.jpeg"/><Relationship Id="rPictId1" Type="http://schemas.openxmlformats.org/officeDocument/2006/relationships/image" Target="../media/image16.jpeg"/><Relationship Id="rPictId2" Type="http://schemas.openxmlformats.org/officeDocument/2006/relationships/image" Target="../media/image17.jpeg"/><Relationship Id="rPictId3" Type="http://schemas.openxmlformats.org/officeDocument/2006/relationships/image" Target="../media/image18.jpeg"/><Relationship Id="rPictId4" Type="http://schemas.openxmlformats.org/officeDocument/2006/relationships/image" Target="../media/image19.jpeg"/><Relationship Id="rId1" Type="http://schemas.openxmlformats.org/officeDocument/2006/relationships/slideLayout" Target="../slideLayouts/slideLayout.xml"/></Relationships>
</file>

<file path=ppt/slides/_rels/slide2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0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0.jpeg"/><Relationship Id="rPictId1" Type="http://schemas.openxmlformats.org/officeDocument/2006/relationships/image" Target="../media/image21.jpeg"/><Relationship Id="rId1" Type="http://schemas.openxmlformats.org/officeDocument/2006/relationships/slideLayout" Target="../slideLayouts/slideLayout.xml"/></Relationships>
</file>

<file path=ppt/slides/_rels/slide22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3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2.jpeg"/><Relationship Id="rId1" Type="http://schemas.openxmlformats.org/officeDocument/2006/relationships/slideLayout" Target="../slideLayouts/slideLayout.xml"/></Relationships>
</file>

<file path=ppt/slides/_rels/slide3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.jpeg"/><Relationship Id="rPictId1" Type="http://schemas.openxmlformats.org/officeDocument/2006/relationships/image" Target="../media/image2.jpeg"/><Relationship Id="rPictId2" Type="http://schemas.openxmlformats.org/officeDocument/2006/relationships/image" Target="../media/image3.jpeg"/><Relationship Id="rId1" Type="http://schemas.openxmlformats.org/officeDocument/2006/relationships/slideLayout" Target="../slideLayouts/slideLayout.xml"/></Relationships>
</file>

<file path=ppt/slides/_rels/slide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.jpeg"/><Relationship Id="rId1" Type="http://schemas.openxmlformats.org/officeDocument/2006/relationships/slideLayout" Target="../slideLayouts/slideLayout.xml"/></Relationships>
</file>

<file path=ppt/slides/_rels/slide6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5.jpeg"/><Relationship Id="rId1" Type="http://schemas.openxmlformats.org/officeDocument/2006/relationships/slideLayout" Target="../slideLayouts/slideLayout.xml"/></Relationships>
</file>

<file path=ppt/slides/_rels/slide7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6.jpeg"/><Relationship Id="rPictId1" Type="http://schemas.openxmlformats.org/officeDocument/2006/relationships/image" Target="../media/image7.jpeg"/><Relationship Id="rPictId2" Type="http://schemas.openxmlformats.org/officeDocument/2006/relationships/image" Target="../media/image8.jpeg"/><Relationship Id="rId1" Type="http://schemas.openxmlformats.org/officeDocument/2006/relationships/slideLayout" Target="../slideLayouts/slideLayout.xml"/></Relationships>
</file>

<file path=ppt/slides/_rels/slide8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9.jpeg"/><Relationship Id="rPictId1" Type="http://schemas.openxmlformats.org/officeDocument/2006/relationships/image" Target="../media/image10.jpeg"/><Relationship Id="rPictId2" Type="http://schemas.openxmlformats.org/officeDocument/2006/relationships/image" Target="../media/image11.jpeg"/><Relationship Id="rId1" Type="http://schemas.openxmlformats.org/officeDocument/2006/relationships/slideLayout" Target="../slideLayouts/slideLayout.xml"/></Relationships>
</file>

<file path=ppt/slides/_rels/slide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2.jpeg"/><Relationship Id="rId1" Type="http://schemas.openxmlformats.org/officeDocument/2006/relationships/slideLayout" Target="../slideLayouts/slideLayout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9E3F6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1892300" y="8102600"/>
            <a:ext cx="4521200" cy="495300"/>
          </a:xfrm>
          <a:prstGeom prst="rect">
            <a:avLst/>
          </a:prstGeom>
          <a:solidFill>
            <a:srgbClr val="777777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solidFill>
                  <a:srgbClr val="FFFFFF"/>
                </a:solidFill>
                <a:latin typeface="MingLiU"/>
                <a:ea typeface="MingLiU"/>
              </a:rPr>
              <a:t>助读资料</a:t>
            </a:r>
            <a:r>
              <a:rPr lang="en-US" sz="3800">
                <a:solidFill>
                  <a:srgbClr val="FFFFFF"/>
                </a:solidFill>
                <a:latin typeface="Times New Roman"/>
              </a:rPr>
              <a:t>♦</a:t>
            </a:r>
            <a:r>
              <a:rPr lang="zh-TW" sz="3500">
                <a:solidFill>
                  <a:srgbClr val="FFFFFF"/>
                </a:solidFill>
                <a:latin typeface="MingLiU"/>
                <a:ea typeface="MingLiU"/>
              </a:rPr>
              <a:t>字词精讲</a:t>
            </a:r>
          </a:p>
        </p:txBody>
      </p:sp>
      <p:sp>
        <p:nvSpPr>
          <p:cNvPr id="3" name=""/>
          <p:cNvSpPr/>
          <p:nvPr/>
        </p:nvSpPr>
        <p:spPr>
          <a:xfrm>
            <a:off x="7277100" y="7797800"/>
            <a:ext cx="4533900" cy="901700"/>
          </a:xfrm>
          <a:prstGeom prst="rect">
            <a:avLst/>
          </a:prstGeom>
          <a:solidFill>
            <a:srgbClr val="010101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solidFill>
                  <a:srgbClr val="FFFFFF"/>
                </a:solidFill>
                <a:latin typeface="MingLiU"/>
                <a:ea typeface="MingLiU"/>
              </a:rPr>
              <a:t>初读感知!当堂检测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FC8E9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0566400" y="7569200"/>
            <a:ext cx="1143000" cy="17272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6464300" y="3721100"/>
            <a:ext cx="787400" cy="1600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ts val="8000"/>
              </a:lnSpc>
            </a:pPr>
            <a:r>
              <a:rPr lang="en-US" sz="4900">
                <a:solidFill>
                  <a:srgbClr val="F60405"/>
                </a:solidFill>
                <a:latin typeface="Arial"/>
              </a:rPr>
              <a:t>mi </a:t>
            </a:r>
            <a:r>
              <a:rPr lang="zh-TW" sz="6800">
                <a:latin typeface="MingLiU"/>
                <a:ea typeface="MingLiU"/>
              </a:rPr>
              <a:t>密</a:t>
            </a:r>
          </a:p>
        </p:txBody>
      </p:sp>
      <p:sp>
        <p:nvSpPr>
          <p:cNvPr id="4" name=""/>
          <p:cNvSpPr/>
          <p:nvPr/>
        </p:nvSpPr>
        <p:spPr>
          <a:xfrm>
            <a:off x="2705100" y="3644900"/>
            <a:ext cx="2743200" cy="3721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just" indent="12700">
              <a:lnSpc>
                <a:spcPts val="8033"/>
              </a:lnSpc>
            </a:pPr>
            <a:r>
              <a:rPr lang="en-US" sz="4900">
                <a:solidFill>
                  <a:srgbClr val="F60405"/>
                </a:solidFill>
                <a:latin typeface="Arial"/>
              </a:rPr>
              <a:t>que mi </a:t>
            </a:r>
            <a:r>
              <a:rPr lang="zh-TW" sz="6800">
                <a:latin typeface="MingLiU"/>
                <a:ea typeface="MingLiU"/>
              </a:rPr>
              <a:t>雀秘 </a:t>
            </a:r>
            <a:r>
              <a:rPr lang="en-US" sz="4900">
                <a:solidFill>
                  <a:srgbClr val="F60405"/>
                </a:solidFill>
                <a:latin typeface="Arial"/>
              </a:rPr>
              <a:t>chd tuo </a:t>
            </a:r>
            <a:r>
              <a:rPr lang="zh-TW" sz="6800">
                <a:latin typeface="MingLiU"/>
                <a:ea typeface="MingLiU"/>
              </a:rPr>
              <a:t>察脱</a:t>
            </a:r>
          </a:p>
        </p:txBody>
      </p:sp>
      <p:sp>
        <p:nvSpPr>
          <p:cNvPr id="5" name=""/>
          <p:cNvSpPr/>
          <p:nvPr/>
        </p:nvSpPr>
        <p:spPr>
          <a:xfrm>
            <a:off x="8026400" y="3746500"/>
            <a:ext cx="1346200" cy="1524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en-US" sz="7200">
                <a:solidFill>
                  <a:srgbClr val="F60405"/>
                </a:solidFill>
                <a:latin typeface="MingLiU"/>
              </a:rPr>
              <a:t>1</a:t>
            </a:r>
            <a:r>
              <a:rPr lang="zh-TW" sz="7200">
                <a:latin typeface="MingLiU"/>
                <a:ea typeface="MingLiU"/>
              </a:rPr>
              <a:t>观</a:t>
            </a:r>
          </a:p>
        </p:txBody>
      </p:sp>
      <p:sp>
        <p:nvSpPr>
          <p:cNvPr id="6" name=""/>
          <p:cNvSpPr/>
          <p:nvPr/>
        </p:nvSpPr>
        <p:spPr>
          <a:xfrm>
            <a:off x="11836400" y="7531100"/>
            <a:ext cx="520700" cy="1790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4200">
                <a:solidFill>
                  <a:srgbClr val="A64748"/>
                </a:solidFill>
                <a:latin typeface="MingLiU"/>
                <a:ea typeface="MingLiU"/>
              </a:rPr>
              <a:t>你真棒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6B6B6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371600" y="3340100"/>
            <a:ext cx="7086600" cy="44831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12598400" y="1790700"/>
            <a:ext cx="457200" cy="990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CN" b="1" sz="9300">
                <a:solidFill>
                  <a:srgbClr val="4199CE"/>
                </a:solidFill>
                <a:latin typeface="Arial"/>
                <a:ea typeface="Arial"/>
              </a:rPr>
              <a:t>1</a:t>
            </a:r>
          </a:p>
        </p:txBody>
      </p:sp>
      <p:sp>
        <p:nvSpPr>
          <p:cNvPr id="4" name=""/>
          <p:cNvSpPr/>
          <p:nvPr/>
        </p:nvSpPr>
        <p:spPr>
          <a:xfrm>
            <a:off x="9931400" y="4660900"/>
            <a:ext cx="698500" cy="584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en-US" b="1" sz="3275">
                <a:solidFill>
                  <a:srgbClr val="F60405"/>
                </a:solidFill>
                <a:latin typeface="Arial"/>
              </a:rPr>
              <a:t>\ub</a:t>
            </a:r>
          </a:p>
        </p:txBody>
      </p:sp>
      <p:sp>
        <p:nvSpPr>
          <p:cNvPr id="5" name=""/>
          <p:cNvSpPr/>
          <p:nvPr/>
        </p:nvSpPr>
        <p:spPr>
          <a:xfrm>
            <a:off x="10045700" y="5295900"/>
            <a:ext cx="1625600" cy="1003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7400">
                <a:solidFill>
                  <a:srgbClr val="030570"/>
                </a:solidFill>
                <a:latin typeface="MingLiU"/>
                <a:ea typeface="MingLiU"/>
              </a:rPr>
              <a:t>衲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FC8E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2413000" y="2247900"/>
            <a:ext cx="3835400" cy="5956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330200">
              <a:spcAft>
                <a:spcPts val="4690"/>
              </a:spcAft>
            </a:pPr>
            <a:r>
              <a:rPr lang="en-US" sz="8600">
                <a:latin typeface="Arial"/>
              </a:rPr>
              <a:t>L</a:t>
            </a:r>
            <a:r>
              <a:rPr lang="zh-TW" sz="3600">
                <a:latin typeface="MingLiU"/>
                <a:ea typeface="MingLiU"/>
              </a:rPr>
              <a:t>多音字</a:t>
            </a:r>
          </a:p>
          <a:p>
            <a:pPr indent="1079500">
              <a:lnSpc>
                <a:spcPts val="3600"/>
              </a:lnSpc>
            </a:pPr>
            <a:r>
              <a:rPr lang="en-US" b="1" sz="3275">
                <a:solidFill>
                  <a:srgbClr val="F60405"/>
                </a:solidFill>
                <a:latin typeface="Arial"/>
              </a:rPr>
              <a:t>luo </a:t>
            </a:r>
            <a:r>
              <a:rPr lang="zh-TW" sz="4100">
                <a:solidFill>
                  <a:srgbClr val="F60405"/>
                </a:solidFill>
                <a:latin typeface="MingLiU"/>
                <a:ea typeface="MingLiU"/>
              </a:rPr>
              <a:t>（落后） </a:t>
            </a:r>
            <a:r>
              <a:rPr lang="zh-TW" sz="4100">
                <a:latin typeface="MingLiU"/>
                <a:ea typeface="MingLiU"/>
              </a:rPr>
              <a:t>落-</a:t>
            </a:r>
          </a:p>
          <a:p>
            <a:pPr marL="675200" indent="0">
              <a:lnSpc>
                <a:spcPts val="3200"/>
              </a:lnSpc>
              <a:spcAft>
                <a:spcPts val="5880"/>
              </a:spcAft>
            </a:pPr>
            <a:r>
              <a:rPr lang="en-US" b="1" sz="3275">
                <a:solidFill>
                  <a:srgbClr val="F60405"/>
                </a:solidFill>
                <a:latin typeface="Arial"/>
              </a:rPr>
              <a:t>Lla </a:t>
            </a:r>
            <a:r>
              <a:rPr lang="zh-TW" sz="4100">
                <a:solidFill>
                  <a:srgbClr val="F60405"/>
                </a:solidFill>
                <a:latin typeface="MingLiU"/>
                <a:ea typeface="MingLiU"/>
              </a:rPr>
              <a:t>（落下）</a:t>
            </a:r>
          </a:p>
          <a:p>
            <a:pPr indent="863600">
              <a:lnSpc>
                <a:spcPts val="2800"/>
              </a:lnSpc>
            </a:pPr>
            <a:r>
              <a:rPr lang="en-US" b="1" sz="3275">
                <a:solidFill>
                  <a:srgbClr val="F60405"/>
                </a:solidFill>
                <a:latin typeface="Arial"/>
              </a:rPr>
              <a:t>guan </a:t>
            </a:r>
            <a:r>
              <a:rPr lang="zh-TW" sz="4100">
                <a:solidFill>
                  <a:srgbClr val="F60405"/>
                </a:solidFill>
                <a:latin typeface="MingLiU"/>
                <a:ea typeface="MingLiU"/>
              </a:rPr>
              <a:t>（参观） </a:t>
            </a:r>
            <a:r>
              <a:rPr lang="zh-CN" sz="4100">
                <a:latin typeface="MingLiU"/>
                <a:ea typeface="MingLiU"/>
              </a:rPr>
              <a:t>观.</a:t>
            </a:r>
          </a:p>
          <a:p>
            <a:pPr marL="548200" indent="0"/>
            <a:r>
              <a:rPr lang="en-US" b="1" sz="3275">
                <a:solidFill>
                  <a:srgbClr val="F60405"/>
                </a:solidFill>
                <a:latin typeface="Arial"/>
              </a:rPr>
              <a:t>igudn </a:t>
            </a:r>
            <a:r>
              <a:rPr lang="zh-TW" sz="4100">
                <a:solidFill>
                  <a:srgbClr val="F60405"/>
                </a:solidFill>
                <a:latin typeface="MingLiU"/>
                <a:ea typeface="MingLiU"/>
              </a:rPr>
              <a:t>（道观）</a:t>
            </a:r>
          </a:p>
        </p:txBody>
      </p:sp>
      <p:sp>
        <p:nvSpPr>
          <p:cNvPr id="3" name=""/>
          <p:cNvSpPr/>
          <p:nvPr/>
        </p:nvSpPr>
        <p:spPr>
          <a:xfrm>
            <a:off x="7023100" y="4610100"/>
            <a:ext cx="647700" cy="520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4100">
                <a:latin typeface="MingLiU"/>
                <a:ea typeface="MingLiU"/>
              </a:rPr>
              <a:t>奇-</a:t>
            </a:r>
          </a:p>
        </p:txBody>
      </p:sp>
      <p:sp>
        <p:nvSpPr>
          <p:cNvPr id="4" name=""/>
          <p:cNvSpPr/>
          <p:nvPr/>
        </p:nvSpPr>
        <p:spPr>
          <a:xfrm>
            <a:off x="7658100" y="4140200"/>
            <a:ext cx="2501900" cy="1498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just" indent="203200">
              <a:lnSpc>
                <a:spcPts val="7500"/>
              </a:lnSpc>
            </a:pPr>
            <a:r>
              <a:rPr lang="en-US" b="1" sz="3275">
                <a:solidFill>
                  <a:srgbClr val="F60405"/>
                </a:solidFill>
                <a:latin typeface="Arial"/>
              </a:rPr>
              <a:t>qi </a:t>
            </a:r>
            <a:r>
              <a:rPr lang="zh-TW" sz="4100">
                <a:solidFill>
                  <a:srgbClr val="F60405"/>
                </a:solidFill>
                <a:latin typeface="MingLiU"/>
                <a:ea typeface="MingLiU"/>
              </a:rPr>
              <a:t>（好奇） 项（奇数）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FC8E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2578100" y="2108200"/>
            <a:ext cx="1879600" cy="571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latin typeface="MingLiU"/>
                <a:ea typeface="MingLiU"/>
              </a:rPr>
              <a:t>理解词语</a:t>
            </a:r>
          </a:p>
        </p:txBody>
      </p:sp>
      <p:sp>
        <p:nvSpPr>
          <p:cNvPr id="3" name=""/>
          <p:cNvSpPr/>
          <p:nvPr/>
        </p:nvSpPr>
        <p:spPr>
          <a:xfrm>
            <a:off x="2044700" y="3352800"/>
            <a:ext cx="10134600" cy="5410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1132400" indent="-1206500">
              <a:lnSpc>
                <a:spcPts val="6500"/>
              </a:lnSpc>
              <a:spcAft>
                <a:spcPts val="140"/>
              </a:spcAft>
            </a:pPr>
            <a:r>
              <a:rPr lang="zh-TW" sz="3500">
                <a:latin typeface="MingLiU"/>
                <a:ea typeface="MingLiU"/>
              </a:rPr>
              <a:t>羡慕:看</a:t>
            </a:r>
            <a:r>
              <a:rPr lang="zh-TW" sz="3500">
                <a:solidFill>
                  <a:srgbClr val="F60405"/>
                </a:solidFill>
                <a:latin typeface="MingLiU"/>
                <a:ea typeface="MingLiU"/>
              </a:rPr>
              <a:t>见别人有某种长处、好处或有利条件而希 望自己也有。</a:t>
            </a:r>
          </a:p>
          <a:p>
            <a:pPr algn="just" indent="1219200">
              <a:lnSpc>
                <a:spcPts val="6300"/>
              </a:lnSpc>
            </a:pPr>
            <a:r>
              <a:rPr lang="zh-TW" sz="3500">
                <a:latin typeface="MingLiU"/>
                <a:ea typeface="MingLiU"/>
              </a:rPr>
              <a:t>造句：我羡慕天上的鸟儿能自由自在地飞翔。 好奇:对</a:t>
            </a:r>
            <a:r>
              <a:rPr lang="zh-TW" sz="3500">
                <a:solidFill>
                  <a:srgbClr val="F60405"/>
                </a:solidFill>
                <a:latin typeface="MingLiU"/>
                <a:ea typeface="MingLiU"/>
              </a:rPr>
              <a:t>自己所不了解的事物觉得新奇而感兴趣。</a:t>
            </a:r>
          </a:p>
          <a:p>
            <a:pPr algn="just" indent="1219200">
              <a:lnSpc>
                <a:spcPts val="7000"/>
              </a:lnSpc>
              <a:spcAft>
                <a:spcPts val="140"/>
              </a:spcAft>
            </a:pPr>
            <a:r>
              <a:rPr lang="zh-TW" sz="3500">
                <a:latin typeface="MingLiU"/>
                <a:ea typeface="MingLiU"/>
              </a:rPr>
              <a:t>造句：小猫非常好奇为什么妈妈说不能穿鞋。 秘密</a:t>
            </a: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：有所</a:t>
            </a:r>
            <a:r>
              <a:rPr lang="zh-TW" sz="3500">
                <a:solidFill>
                  <a:srgbClr val="F60405"/>
                </a:solidFill>
                <a:latin typeface="MingLiU"/>
                <a:ea typeface="MingLiU"/>
              </a:rPr>
              <a:t>隐蔽，不让人知道的。</a:t>
            </a:r>
          </a:p>
          <a:p>
            <a:pPr marL="1132400" indent="0">
              <a:lnSpc>
                <a:spcPts val="6500"/>
              </a:lnSpc>
            </a:pPr>
            <a:r>
              <a:rPr lang="zh-TW" sz="3500">
                <a:latin typeface="MingLiU"/>
                <a:ea typeface="MingLiU"/>
              </a:rPr>
              <a:t>造句：这是我们女生的秘密。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FC8E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2540000" y="2108200"/>
            <a:ext cx="1917700" cy="571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600">
                <a:latin typeface="MingLiU"/>
                <a:ea typeface="MingLiU"/>
              </a:rPr>
              <a:t>理解词语</a:t>
            </a:r>
          </a:p>
        </p:txBody>
      </p:sp>
      <p:sp>
        <p:nvSpPr>
          <p:cNvPr id="3" name=""/>
          <p:cNvSpPr/>
          <p:nvPr/>
        </p:nvSpPr>
        <p:spPr>
          <a:xfrm>
            <a:off x="2032000" y="3225800"/>
            <a:ext cx="5981700" cy="482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latin typeface="MingLiU"/>
                <a:ea typeface="MingLiU"/>
              </a:rPr>
              <a:t>反复：</a:t>
            </a:r>
            <a:r>
              <a:rPr lang="zh-TW" sz="3500">
                <a:solidFill>
                  <a:srgbClr val="F60405"/>
                </a:solidFill>
                <a:latin typeface="MingLiU"/>
                <a:ea typeface="MingLiU"/>
              </a:rPr>
              <a:t>一遍又一遍；多次重复。</a:t>
            </a:r>
          </a:p>
        </p:txBody>
      </p:sp>
      <p:sp>
        <p:nvSpPr>
          <p:cNvPr id="4" name=""/>
          <p:cNvSpPr/>
          <p:nvPr/>
        </p:nvSpPr>
        <p:spPr>
          <a:xfrm>
            <a:off x="3238500" y="4064000"/>
            <a:ext cx="8458200" cy="469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latin typeface="MingLiU"/>
                <a:ea typeface="MingLiU"/>
              </a:rPr>
              <a:t>造句：经过反复思考，我终于做出了决定。</a:t>
            </a:r>
          </a:p>
        </p:txBody>
      </p:sp>
      <p:sp>
        <p:nvSpPr>
          <p:cNvPr id="5" name=""/>
          <p:cNvSpPr/>
          <p:nvPr/>
        </p:nvSpPr>
        <p:spPr>
          <a:xfrm>
            <a:off x="2019300" y="4864100"/>
            <a:ext cx="5080000" cy="495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latin typeface="MingLiU"/>
                <a:ea typeface="MingLiU"/>
              </a:rPr>
              <a:t>脚掌：</a:t>
            </a:r>
            <a:r>
              <a:rPr lang="zh-TW" sz="3500">
                <a:solidFill>
                  <a:srgbClr val="F60405"/>
                </a:solidFill>
                <a:latin typeface="MingLiU"/>
                <a:ea typeface="MingLiU"/>
              </a:rPr>
              <a:t>脚接触地面的部分。</a:t>
            </a:r>
          </a:p>
        </p:txBody>
      </p:sp>
      <p:sp>
        <p:nvSpPr>
          <p:cNvPr id="6" name=""/>
          <p:cNvSpPr/>
          <p:nvPr/>
        </p:nvSpPr>
        <p:spPr>
          <a:xfrm>
            <a:off x="3238500" y="5715000"/>
            <a:ext cx="8001000" cy="469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latin typeface="MingLiU"/>
                <a:ea typeface="MingLiU"/>
              </a:rPr>
              <a:t>造句：走了一天的路，他的脚堂磨破了。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FC8E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927100" y="1841500"/>
            <a:ext cx="3835400" cy="990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CN" sz="3500">
                <a:latin typeface="MingLiU"/>
                <a:ea typeface="MingLiU"/>
              </a:rPr>
              <a:t>「辨析词语</a:t>
            </a:r>
          </a:p>
        </p:txBody>
      </p:sp>
      <p:sp>
        <p:nvSpPr>
          <p:cNvPr id="3" name=""/>
          <p:cNvSpPr/>
          <p:nvPr/>
        </p:nvSpPr>
        <p:spPr>
          <a:xfrm>
            <a:off x="5702300" y="3111500"/>
            <a:ext cx="914400" cy="469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3500">
                <a:solidFill>
                  <a:srgbClr val="0507F1"/>
                </a:solidFill>
                <a:latin typeface="MingLiU"/>
                <a:ea typeface="MingLiU"/>
              </a:rPr>
              <a:t>羡慕</a:t>
            </a:r>
          </a:p>
        </p:txBody>
      </p:sp>
      <p:sp>
        <p:nvSpPr>
          <p:cNvPr id="4" name=""/>
          <p:cNvSpPr/>
          <p:nvPr/>
        </p:nvSpPr>
        <p:spPr>
          <a:xfrm>
            <a:off x="7315200" y="3111500"/>
            <a:ext cx="914400" cy="469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solidFill>
                  <a:srgbClr val="0507F1"/>
                </a:solidFill>
                <a:latin typeface="MingLiU"/>
                <a:ea typeface="MingLiU"/>
              </a:rPr>
              <a:t>爱慕</a:t>
            </a:r>
          </a:p>
        </p:txBody>
      </p:sp>
      <p:sp>
        <p:nvSpPr>
          <p:cNvPr id="5" name=""/>
          <p:cNvSpPr/>
          <p:nvPr/>
        </p:nvSpPr>
        <p:spPr>
          <a:xfrm>
            <a:off x="1143000" y="4000500"/>
            <a:ext cx="11252200" cy="2273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2148400" indent="-2222500">
              <a:lnSpc>
                <a:spcPts val="6300"/>
              </a:lnSpc>
              <a:spcAft>
                <a:spcPts val="560"/>
              </a:spcAft>
            </a:pPr>
            <a:r>
              <a:rPr lang="zh-TW" i="1" sz="3200">
                <a:latin typeface="MingLiU"/>
                <a:ea typeface="MingLiU"/>
              </a:rPr>
              <a:t>、</a:t>
            </a:r>
            <a:r>
              <a:rPr lang="zh-TW" sz="3500">
                <a:solidFill>
                  <a:srgbClr val="F60405"/>
                </a:solidFill>
                <a:latin typeface="MingLiU"/>
                <a:ea typeface="MingLiU"/>
              </a:rPr>
              <a:t>相同点：</a:t>
            </a:r>
            <a:r>
              <a:rPr lang="zh-TW" sz="3500">
                <a:latin typeface="MingLiU"/>
                <a:ea typeface="MingLiU"/>
              </a:rPr>
              <a:t>两个词都有看见别人有某种长处、好处或有利 条件而希望自己也有的意思。</a:t>
            </a:r>
          </a:p>
          <a:p>
            <a:pPr indent="0">
              <a:lnSpc>
                <a:spcPts val="6300"/>
              </a:lnSpc>
            </a:pPr>
            <a:r>
              <a:rPr lang="zh-TW" sz="3500">
                <a:latin typeface="MingLiU"/>
                <a:ea typeface="MingLiU"/>
              </a:rPr>
              <a:t>-</a:t>
            </a:r>
            <a:r>
              <a:rPr lang="zh-TW" sz="3500">
                <a:solidFill>
                  <a:srgbClr val="F60405"/>
                </a:solidFill>
                <a:latin typeface="MingLiU"/>
                <a:ea typeface="MingLiU"/>
              </a:rPr>
              <a:t>不同点：</a:t>
            </a:r>
            <a:r>
              <a:rPr lang="zh-CN" sz="3500">
                <a:latin typeface="MingLiU"/>
                <a:ea typeface="MingLiU"/>
              </a:rPr>
              <a:t>“爱</a:t>
            </a:r>
            <a:r>
              <a:rPr lang="zh-TW" sz="3500">
                <a:latin typeface="MingLiU"/>
                <a:ea typeface="MingLiU"/>
              </a:rPr>
              <a:t>慕“还包含有</a:t>
            </a:r>
            <a:r>
              <a:rPr lang="zh-CN" sz="3500">
                <a:latin typeface="MingLiU"/>
                <a:ea typeface="MingLiU"/>
              </a:rPr>
              <a:t>“喜欢</a:t>
            </a:r>
            <a:r>
              <a:rPr lang="en-US" sz="3500">
                <a:latin typeface="MingLiU"/>
              </a:rPr>
              <a:t>"</a:t>
            </a:r>
            <a:r>
              <a:rPr lang="zh-TW" sz="3500">
                <a:latin typeface="MingLiU"/>
                <a:ea typeface="MingLiU"/>
              </a:rPr>
              <a:t>的意思。</a:t>
            </a:r>
          </a:p>
        </p:txBody>
      </p:sp>
      <p:sp>
        <p:nvSpPr>
          <p:cNvPr id="6" name=""/>
          <p:cNvSpPr/>
          <p:nvPr/>
        </p:nvSpPr>
        <p:spPr>
          <a:xfrm>
            <a:off x="1104900" y="6654800"/>
            <a:ext cx="11087100" cy="508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solidFill>
                  <a:srgbClr val="F60405"/>
                </a:solidFill>
                <a:latin typeface="MingLiU"/>
                <a:ea typeface="MingLiU"/>
              </a:rPr>
              <a:t>穹造句：</a:t>
            </a:r>
            <a:r>
              <a:rPr lang="zh-TW" sz="3500">
                <a:latin typeface="MingLiU"/>
                <a:ea typeface="MingLiU"/>
              </a:rPr>
              <a:t>①小猫咪看到人们能穿上鞋子走来走去，很是</a:t>
            </a:r>
          </a:p>
        </p:txBody>
      </p:sp>
      <p:sp>
        <p:nvSpPr>
          <p:cNvPr id="7" name=""/>
          <p:cNvSpPr/>
          <p:nvPr/>
        </p:nvSpPr>
        <p:spPr>
          <a:xfrm>
            <a:off x="4711700" y="7721600"/>
            <a:ext cx="127000" cy="127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b="1" sz="1000">
                <a:latin typeface="Arial"/>
              </a:rPr>
              <a:t>O</a:t>
            </a:r>
          </a:p>
        </p:txBody>
      </p:sp>
      <p:sp>
        <p:nvSpPr>
          <p:cNvPr id="8" name=""/>
          <p:cNvSpPr/>
          <p:nvPr/>
        </p:nvSpPr>
        <p:spPr>
          <a:xfrm>
            <a:off x="3378200" y="8343900"/>
            <a:ext cx="45847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latin typeface="MingLiU"/>
                <a:ea typeface="MingLiU"/>
              </a:rPr>
              <a:t>②你不要过分爱毒虚荣。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DC8EA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2590800" y="2095500"/>
            <a:ext cx="2171700" cy="571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u="sng" sz="3500">
                <a:latin typeface="MingLiU"/>
                <a:ea typeface="MingLiU"/>
              </a:rPr>
              <a:t>整体感知</a:t>
            </a:r>
          </a:p>
        </p:txBody>
      </p:sp>
      <p:sp>
        <p:nvSpPr>
          <p:cNvPr id="3" name=""/>
          <p:cNvSpPr/>
          <p:nvPr/>
        </p:nvSpPr>
        <p:spPr>
          <a:xfrm>
            <a:off x="2425700" y="3225800"/>
            <a:ext cx="98679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solidFill>
                  <a:srgbClr val="08AFEE"/>
                </a:solidFill>
                <a:latin typeface="MingLiU"/>
                <a:ea typeface="MingLiU"/>
              </a:rPr>
              <a:t>第一部分（第</a:t>
            </a:r>
            <a:r>
              <a:rPr lang="zh-TW" sz="3400">
                <a:solidFill>
                  <a:srgbClr val="08AFEE"/>
                </a:solidFill>
                <a:latin typeface="Arial"/>
                <a:ea typeface="Arial"/>
              </a:rPr>
              <a:t>1</a:t>
            </a:r>
            <a:r>
              <a:rPr lang="zh-TW" sz="3500">
                <a:solidFill>
                  <a:srgbClr val="08AFEE"/>
                </a:solidFill>
                <a:latin typeface="MingLiU"/>
                <a:ea typeface="MingLiU"/>
              </a:rPr>
              <a:t>自然段）</a:t>
            </a: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穿鞋子的原因。</a:t>
            </a:r>
            <a:r>
              <a:rPr lang="zh-TW" sz="3500">
                <a:latin typeface="MingLiU"/>
                <a:ea typeface="MingLiU"/>
              </a:rPr>
              <a:t>写小猫咪</a:t>
            </a:r>
          </a:p>
        </p:txBody>
      </p:sp>
      <p:sp>
        <p:nvSpPr>
          <p:cNvPr id="4" name=""/>
          <p:cNvSpPr/>
          <p:nvPr/>
        </p:nvSpPr>
        <p:spPr>
          <a:xfrm>
            <a:off x="1498600" y="4051300"/>
            <a:ext cx="97917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317500"/>
            <a:r>
              <a:rPr lang="zh-TW" sz="3500">
                <a:latin typeface="MingLiU"/>
                <a:ea typeface="MingLiU"/>
              </a:rPr>
              <a:t>因为羡慕人们穿鞋子，就找来鞋子穿上，很得意。</a:t>
            </a:r>
          </a:p>
        </p:txBody>
      </p:sp>
      <p:sp>
        <p:nvSpPr>
          <p:cNvPr id="5" name=""/>
          <p:cNvSpPr/>
          <p:nvPr/>
        </p:nvSpPr>
        <p:spPr>
          <a:xfrm>
            <a:off x="2413000" y="4864100"/>
            <a:ext cx="9652000" cy="469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solidFill>
                  <a:srgbClr val="08AFEE"/>
                </a:solidFill>
                <a:latin typeface="MingLiU"/>
                <a:ea typeface="MingLiU"/>
              </a:rPr>
              <a:t>第二部分（第</a:t>
            </a:r>
            <a:r>
              <a:rPr lang="zh-TW" sz="3400">
                <a:solidFill>
                  <a:srgbClr val="08AFEE"/>
                </a:solidFill>
                <a:latin typeface="Arial"/>
                <a:ea typeface="Arial"/>
              </a:rPr>
              <a:t>2</a:t>
            </a:r>
            <a:r>
              <a:rPr lang="zh-TW" sz="3500">
                <a:solidFill>
                  <a:srgbClr val="08AFEE"/>
                </a:solidFill>
                <a:latin typeface="MingLiU"/>
                <a:ea typeface="MingLiU"/>
              </a:rPr>
              <a:t>、</a:t>
            </a:r>
            <a:r>
              <a:rPr lang="zh-TW" sz="3400">
                <a:solidFill>
                  <a:srgbClr val="08AFEE"/>
                </a:solidFill>
                <a:latin typeface="Arial"/>
                <a:ea typeface="Arial"/>
              </a:rPr>
              <a:t>3</a:t>
            </a:r>
            <a:r>
              <a:rPr lang="zh-TW" sz="3500">
                <a:solidFill>
                  <a:srgbClr val="08AFEE"/>
                </a:solidFill>
                <a:latin typeface="MingLiU"/>
                <a:ea typeface="MingLiU"/>
              </a:rPr>
              <a:t>自然段）</a:t>
            </a: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其他小动物不能穿鞋</a:t>
            </a:r>
          </a:p>
        </p:txBody>
      </p:sp>
      <p:sp>
        <p:nvSpPr>
          <p:cNvPr id="6" name=""/>
          <p:cNvSpPr/>
          <p:nvPr/>
        </p:nvSpPr>
        <p:spPr>
          <a:xfrm>
            <a:off x="1498600" y="5689600"/>
            <a:ext cx="102616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317500"/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的原因。</a:t>
            </a:r>
            <a:r>
              <a:rPr lang="zh-TW" sz="3500">
                <a:latin typeface="MingLiU"/>
                <a:ea typeface="MingLiU"/>
              </a:rPr>
              <a:t>写了公鸡、麻雀和大白鹅不能穿鞋的原因。</a:t>
            </a:r>
          </a:p>
        </p:txBody>
      </p:sp>
      <p:sp>
        <p:nvSpPr>
          <p:cNvPr id="7" name=""/>
          <p:cNvSpPr/>
          <p:nvPr/>
        </p:nvSpPr>
        <p:spPr>
          <a:xfrm>
            <a:off x="2413000" y="6515100"/>
            <a:ext cx="9639300" cy="469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solidFill>
                  <a:srgbClr val="08AFEE"/>
                </a:solidFill>
                <a:latin typeface="MingLiU"/>
                <a:ea typeface="MingLiU"/>
              </a:rPr>
              <a:t>第三部分（第</a:t>
            </a:r>
            <a:r>
              <a:rPr lang="zh-TW" sz="3400">
                <a:solidFill>
                  <a:srgbClr val="08AFEE"/>
                </a:solidFill>
                <a:latin typeface="Arial"/>
                <a:ea typeface="Arial"/>
              </a:rPr>
              <a:t>4</a:t>
            </a:r>
            <a:r>
              <a:rPr lang="zh-TW" sz="3500">
                <a:solidFill>
                  <a:srgbClr val="08AFEE"/>
                </a:solidFill>
                <a:latin typeface="MingLiU"/>
                <a:ea typeface="MingLiU"/>
              </a:rPr>
              <a:t>、</a:t>
            </a:r>
            <a:r>
              <a:rPr lang="zh-TW" sz="3400">
                <a:solidFill>
                  <a:srgbClr val="08AFEE"/>
                </a:solidFill>
                <a:latin typeface="Arial"/>
                <a:ea typeface="Arial"/>
              </a:rPr>
              <a:t>5</a:t>
            </a:r>
            <a:r>
              <a:rPr lang="zh-TW" sz="3500">
                <a:solidFill>
                  <a:srgbClr val="08AFEE"/>
                </a:solidFill>
                <a:latin typeface="MingLiU"/>
                <a:ea typeface="MingLiU"/>
              </a:rPr>
              <a:t>自然段）</a:t>
            </a: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小猫咪不能穿鞋子的</a:t>
            </a:r>
          </a:p>
        </p:txBody>
      </p:sp>
      <p:sp>
        <p:nvSpPr>
          <p:cNvPr id="8" name=""/>
          <p:cNvSpPr/>
          <p:nvPr/>
        </p:nvSpPr>
        <p:spPr>
          <a:xfrm>
            <a:off x="1473200" y="7340600"/>
            <a:ext cx="105537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317500"/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原因。</a:t>
            </a:r>
            <a:r>
              <a:rPr lang="zh-TW" sz="3500">
                <a:latin typeface="MingLiU"/>
                <a:ea typeface="MingLiU"/>
              </a:rPr>
              <a:t>通过与妈妈的对话，写了小猫咪不能穿鞋子的</a:t>
            </a:r>
          </a:p>
        </p:txBody>
      </p:sp>
      <p:sp>
        <p:nvSpPr>
          <p:cNvPr id="9" name=""/>
          <p:cNvSpPr/>
          <p:nvPr/>
        </p:nvSpPr>
        <p:spPr>
          <a:xfrm>
            <a:off x="1473200" y="8166100"/>
            <a:ext cx="1092200" cy="444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317500"/>
            <a:r>
              <a:rPr lang="zh-TW" sz="3500">
                <a:latin typeface="MingLiU"/>
                <a:ea typeface="MingLiU"/>
              </a:rPr>
              <a:t>原因。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C8E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1511300" y="2501900"/>
            <a:ext cx="8432800" cy="546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368300"/>
            <a:r>
              <a:rPr lang="en-US" b="1" sz="4100">
                <a:latin typeface="MingLiU"/>
              </a:rPr>
              <a:t>■</a:t>
            </a:r>
            <a:r>
              <a:rPr lang="zh-TW" b="1" sz="4100">
                <a:latin typeface="MingLiU"/>
                <a:ea typeface="MingLiU"/>
              </a:rPr>
              <a:t>说一说小猫咪不能穿鞋子的原因?</a:t>
            </a:r>
          </a:p>
        </p:txBody>
      </p:sp>
      <p:sp>
        <p:nvSpPr>
          <p:cNvPr id="3" name=""/>
          <p:cNvSpPr/>
          <p:nvPr/>
        </p:nvSpPr>
        <p:spPr>
          <a:xfrm>
            <a:off x="3327400" y="4483100"/>
            <a:ext cx="6019800" cy="520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4100">
                <a:solidFill>
                  <a:srgbClr val="F60405"/>
                </a:solidFill>
                <a:latin typeface="MingLiU"/>
                <a:ea typeface="MingLiU"/>
              </a:rPr>
              <a:t>咱们脚掌上有厚厚的肉垫,</a:t>
            </a:r>
          </a:p>
        </p:txBody>
      </p:sp>
      <p:sp>
        <p:nvSpPr>
          <p:cNvPr id="4" name=""/>
          <p:cNvSpPr/>
          <p:nvPr/>
        </p:nvSpPr>
        <p:spPr>
          <a:xfrm>
            <a:off x="4533900" y="4622800"/>
            <a:ext cx="215900" cy="101600"/>
          </a:xfrm>
          <a:prstGeom prst="rect">
            <a:avLst/>
          </a:prstGeom>
          <a:solidFill>
            <a:srgbClr val="FA0404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850">
                <a:solidFill>
                  <a:srgbClr val="84CBE2"/>
                </a:solidFill>
                <a:latin typeface="Times New Roman"/>
              </a:rPr>
              <a:t>■ R</a:t>
            </a:r>
          </a:p>
        </p:txBody>
      </p:sp>
      <p:sp>
        <p:nvSpPr>
          <p:cNvPr id="5" name=""/>
          <p:cNvSpPr/>
          <p:nvPr/>
        </p:nvSpPr>
        <p:spPr>
          <a:xfrm>
            <a:off x="9728200" y="4483100"/>
            <a:ext cx="1587500" cy="520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4100">
                <a:solidFill>
                  <a:srgbClr val="F60405"/>
                </a:solidFill>
                <a:latin typeface="MingLiU"/>
                <a:ea typeface="MingLiU"/>
              </a:rPr>
              <a:t>走路时</a:t>
            </a:r>
          </a:p>
        </p:txBody>
      </p:sp>
      <p:sp>
        <p:nvSpPr>
          <p:cNvPr id="6" name=""/>
          <p:cNvSpPr/>
          <p:nvPr/>
        </p:nvSpPr>
        <p:spPr>
          <a:xfrm>
            <a:off x="2209800" y="5435600"/>
            <a:ext cx="9080500" cy="53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4100">
                <a:solidFill>
                  <a:srgbClr val="F60405"/>
                </a:solidFill>
                <a:latin typeface="MingLiU"/>
                <a:ea typeface="MingLiU"/>
              </a:rPr>
              <a:t>脚掌落地没有一点声音，老鼠就发现不</a:t>
            </a:r>
          </a:p>
        </p:txBody>
      </p:sp>
      <p:sp>
        <p:nvSpPr>
          <p:cNvPr id="7" name=""/>
          <p:cNvSpPr/>
          <p:nvPr/>
        </p:nvSpPr>
        <p:spPr>
          <a:xfrm>
            <a:off x="2260600" y="6400800"/>
            <a:ext cx="6045200" cy="520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3275">
                <a:solidFill>
                  <a:srgbClr val="F60405"/>
                </a:solidFill>
                <a:latin typeface="Arial"/>
              </a:rPr>
              <a:t>To</a:t>
            </a:r>
            <a:r>
              <a:rPr lang="zh-TW" sz="4100">
                <a:solidFill>
                  <a:srgbClr val="F60405"/>
                </a:solidFill>
                <a:latin typeface="MingLiU"/>
                <a:ea typeface="MingLiU"/>
              </a:rPr>
              <a:t>要是穿上鞋就麻烦了。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2C9E8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1460500" y="3708400"/>
            <a:ext cx="8115300" cy="546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4100">
                <a:latin typeface="MingLiU"/>
              </a:rPr>
              <a:t>■</a:t>
            </a:r>
            <a:r>
              <a:rPr lang="zh-TW" b="1" sz="4100">
                <a:latin typeface="MingLiU"/>
                <a:ea typeface="MingLiU"/>
              </a:rPr>
              <a:t>初读课文，说一说本课的主要内</a:t>
            </a:r>
          </a:p>
        </p:txBody>
      </p:sp>
      <p:sp>
        <p:nvSpPr>
          <p:cNvPr id="3" name=""/>
          <p:cNvSpPr/>
          <p:nvPr/>
        </p:nvSpPr>
        <p:spPr>
          <a:xfrm>
            <a:off x="9601200" y="3695700"/>
            <a:ext cx="812800" cy="546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b="1" sz="4100">
                <a:latin typeface="MingLiU"/>
                <a:ea typeface="MingLiU"/>
              </a:rPr>
              <a:t>容？</a:t>
            </a:r>
          </a:p>
        </p:txBody>
      </p:sp>
      <p:sp>
        <p:nvSpPr>
          <p:cNvPr id="4" name=""/>
          <p:cNvSpPr/>
          <p:nvPr/>
        </p:nvSpPr>
        <p:spPr>
          <a:xfrm>
            <a:off x="2743200" y="4699000"/>
            <a:ext cx="9639300" cy="53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4100">
                <a:latin typeface="MingLiU"/>
                <a:ea typeface="MingLiU"/>
              </a:rPr>
              <a:t>课文讲述了小猫咪穿鞋子的故事，通过这</a:t>
            </a:r>
          </a:p>
        </p:txBody>
      </p:sp>
      <p:sp>
        <p:nvSpPr>
          <p:cNvPr id="5" name=""/>
          <p:cNvSpPr/>
          <p:nvPr/>
        </p:nvSpPr>
        <p:spPr>
          <a:xfrm>
            <a:off x="1663700" y="5664200"/>
            <a:ext cx="10706100" cy="520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215900"/>
            <a:r>
              <a:rPr lang="zh-TW" sz="4100">
                <a:latin typeface="MingLiU"/>
                <a:ea typeface="MingLiU"/>
              </a:rPr>
              <a:t>件事小猫咪知道了动物是不穿鞋子的，因为他</a:t>
            </a:r>
          </a:p>
        </p:txBody>
      </p:sp>
      <p:sp>
        <p:nvSpPr>
          <p:cNvPr id="6" name=""/>
          <p:cNvSpPr/>
          <p:nvPr/>
        </p:nvSpPr>
        <p:spPr>
          <a:xfrm>
            <a:off x="1663700" y="6616700"/>
            <a:ext cx="6629400" cy="53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215900"/>
            <a:r>
              <a:rPr lang="zh-TW" sz="4100">
                <a:latin typeface="MingLiU"/>
                <a:ea typeface="MingLiU"/>
              </a:rPr>
              <a:t>们的</a:t>
            </a:r>
            <a:r>
              <a:rPr lang="zh-CN" sz="4100">
                <a:latin typeface="MingLiU"/>
                <a:ea typeface="MingLiU"/>
              </a:rPr>
              <a:t>“脚”</a:t>
            </a:r>
            <a:r>
              <a:rPr lang="zh-TW" sz="4100">
                <a:latin typeface="MingLiU"/>
                <a:ea typeface="MingLiU"/>
              </a:rPr>
              <a:t>都有自己的用途。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CC8E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168400" y="495300"/>
            <a:ext cx="11049000" cy="10541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079500" y="1803400"/>
            <a:ext cx="4406900" cy="52070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663700" y="7035800"/>
            <a:ext cx="3657600" cy="12192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6172200" y="4127500"/>
            <a:ext cx="5753100" cy="2882900"/>
          </a:xfrm>
          <a:prstGeom prst="rect">
            <a:avLst/>
          </a:prstGeom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PictId4"/>
          <a:stretch>
            <a:fillRect/>
          </a:stretch>
        </p:blipFill>
        <p:spPr>
          <a:xfrm>
            <a:off x="5918200" y="7035800"/>
            <a:ext cx="6311900" cy="12192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FC8E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2527300" y="2222500"/>
            <a:ext cx="3251200" cy="939800"/>
          </a:xfrm>
          <a:prstGeom prst="rect">
            <a:avLst/>
          </a:prstGeom>
          <a:solidFill>
            <a:srgbClr val="F0696D"/>
          </a:solidFill>
        </p:spPr>
        <p:txBody>
          <a:bodyPr lIns="0" tIns="0" rIns="0" bIns="0">
            <a:noAutofit/>
          </a:bodyPr>
          <a:p>
            <a:pPr indent="0">
              <a:spcBef>
                <a:spcPts val="280"/>
              </a:spcBef>
            </a:pPr>
            <a:r>
              <a:rPr lang="zh-TW" sz="5300">
                <a:solidFill>
                  <a:srgbClr val="FFFFFF"/>
                </a:solidFill>
                <a:latin typeface="MingLiU"/>
                <a:ea typeface="MingLiU"/>
              </a:rPr>
              <a:t>学习目标</a:t>
            </a:r>
          </a:p>
          <a:p>
            <a:pPr algn="ctr" indent="0"/>
            <a:r>
              <a:rPr lang="en-US" sz="850">
                <a:solidFill>
                  <a:srgbClr val="FFFFFF"/>
                </a:solidFill>
                <a:latin typeface="Times New Roman"/>
              </a:rPr>
              <a:t>J</a:t>
            </a:r>
          </a:p>
        </p:txBody>
      </p:sp>
      <p:sp>
        <p:nvSpPr>
          <p:cNvPr id="3" name=""/>
          <p:cNvSpPr/>
          <p:nvPr/>
        </p:nvSpPr>
        <p:spPr>
          <a:xfrm>
            <a:off x="1435100" y="3860800"/>
            <a:ext cx="9144000" cy="1295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540"/>
              </a:spcAft>
            </a:pPr>
            <a:r>
              <a:rPr lang="en-US" sz="3400">
                <a:latin typeface="Arial"/>
              </a:rPr>
              <a:t>L</a:t>
            </a:r>
            <a:r>
              <a:rPr lang="zh-TW" sz="3500">
                <a:latin typeface="MingLiU"/>
                <a:ea typeface="MingLiU"/>
              </a:rPr>
              <a:t>正确、流利、有感情地朗读课文。</a:t>
            </a:r>
          </a:p>
          <a:p>
            <a:pPr indent="0"/>
            <a:r>
              <a:rPr lang="zh-TW" sz="3400">
                <a:latin typeface="Arial"/>
                <a:ea typeface="Arial"/>
              </a:rPr>
              <a:t>2</a:t>
            </a:r>
            <a:r>
              <a:rPr lang="zh-CN" sz="3500">
                <a:latin typeface="MingLiU"/>
                <a:ea typeface="MingLiU"/>
              </a:rPr>
              <a:t>.认识</a:t>
            </a:r>
            <a:r>
              <a:rPr lang="zh-TW" sz="3400">
                <a:latin typeface="Arial"/>
                <a:ea typeface="Arial"/>
              </a:rPr>
              <a:t>9</a:t>
            </a:r>
            <a:r>
              <a:rPr lang="zh-TW" sz="3500">
                <a:latin typeface="MingLiU"/>
                <a:ea typeface="MingLiU"/>
              </a:rPr>
              <a:t>个生字和部首</a:t>
            </a:r>
            <a:r>
              <a:rPr lang="zh-CN" sz="3500">
                <a:latin typeface="MingLiU"/>
                <a:ea typeface="MingLiU"/>
              </a:rPr>
              <a:t>“革”</a:t>
            </a:r>
            <a:r>
              <a:rPr lang="zh-TW" sz="3500">
                <a:latin typeface="MingLiU"/>
                <a:ea typeface="MingLiU"/>
              </a:rPr>
              <a:t>,会写</a:t>
            </a:r>
            <a:r>
              <a:rPr lang="zh-TW" sz="3400">
                <a:latin typeface="Arial"/>
                <a:ea typeface="Arial"/>
              </a:rPr>
              <a:t>10</a:t>
            </a:r>
            <a:r>
              <a:rPr lang="zh-TW" sz="3500">
                <a:latin typeface="MingLiU"/>
                <a:ea typeface="MingLiU"/>
              </a:rPr>
              <a:t>个生字。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FC8E9"/>
        </a:solid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2" name=""/>
          <p:cNvGraphicFramePr>
            <a:graphicFrameLocks noGrp="1"/>
          </p:cNvGraphicFramePr>
          <p:nvPr/>
        </p:nvGraphicFramePr>
        <p:xfrm>
          <a:off x="1587500" y="2933700"/>
          <a:ext cx="9385300" cy="4191000"/>
        </p:xfrm>
        <a:graphic>
          <a:graphicData uri="http://schemas.openxmlformats.org/drawingml/2006/table">
            <a:tbl>
              <a:tblPr/>
              <a:tblGrid>
                <a:gridCol w="749300"/>
                <a:gridCol w="1066800"/>
                <a:gridCol w="1079500"/>
                <a:gridCol w="1028700"/>
                <a:gridCol w="1054100"/>
                <a:gridCol w="1066800"/>
                <a:gridCol w="1130300"/>
                <a:gridCol w="1066800"/>
                <a:gridCol w="1143000"/>
              </a:tblGrid>
              <a:tr h="1308100">
                <a:tc gridSpan="5">
                  <a:txBody>
                    <a:bodyPr lIns="0" tIns="0" rIns="0" bIns="0">
                      <a:noAutofit/>
                    </a:bodyPr>
                    <a:p>
                      <a:pPr indent="0">
                        <a:spcAft>
                          <a:spcPts val="1820"/>
                        </a:spcAft>
                      </a:pPr>
                      <a:r>
                        <a:rPr lang="en-US" sz="3400">
                          <a:latin typeface="Arial"/>
                        </a:rPr>
                        <a:t>2.</a:t>
                      </a:r>
                      <a:r>
                        <a:rPr lang="zh-TW" sz="3500">
                          <a:latin typeface="MingLiU"/>
                          <a:ea typeface="MingLiU"/>
                        </a:rPr>
                        <a:t>读拼音，写字词。</a:t>
                      </a:r>
                    </a:p>
                    <a:p>
                      <a:pPr marL="980000" indent="0"/>
                      <a:r>
                        <a:rPr lang="en-US" sz="3400">
                          <a:latin typeface="Arial"/>
                        </a:rPr>
                        <a:t>ml ml</a:t>
                      </a:r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 hMerge="1">
                  <a:txBody>
                    <a:bodyPr lIns="0" tIns="0" rIns="0" bIns="0">
                      <a:noAutofit/>
                    </a:bodyPr>
                    <a:p>
                      <a:endParaRPr sz="6200"/>
                    </a:p>
                  </a:txBody>
                  <a:tcPr marL="0" marR="0" marT="0" marB="0"/>
                </a:tc>
                <a:tc hMerge="1">
                  <a:txBody>
                    <a:bodyPr lIns="0" tIns="0" rIns="0" bIns="0">
                      <a:noAutofit/>
                    </a:bodyPr>
                    <a:p>
                      <a:endParaRPr sz="6200"/>
                    </a:p>
                  </a:txBody>
                  <a:tcPr marL="0" marR="0" marT="0" marB="0"/>
                </a:tc>
                <a:tc hMerge="1">
                  <a:txBody>
                    <a:bodyPr lIns="0" tIns="0" rIns="0" bIns="0">
                      <a:noAutofit/>
                    </a:bodyPr>
                    <a:p>
                      <a:endParaRPr sz="6200"/>
                    </a:p>
                  </a:txBody>
                  <a:tcPr marL="0" marR="0" marT="0" marB="0"/>
                </a:tc>
                <a:tc hMerge="1">
                  <a:txBody>
                    <a:bodyPr lIns="0" tIns="0" rIns="0" bIns="0">
                      <a:noAutofit/>
                    </a:bodyPr>
                    <a:p>
                      <a:endParaRPr sz="62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62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 gridSpan="2">
                  <a:txBody>
                    <a:bodyPr lIns="0" tIns="0" rIns="0" bIns="0">
                      <a:noAutofit/>
                    </a:bodyPr>
                    <a:p>
                      <a:pPr marL="1157800" indent="0"/>
                      <a:r>
                        <a:rPr lang="en-US" sz="3400">
                          <a:latin typeface="Arial"/>
                        </a:rPr>
                        <a:t>hdo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  <a:tc hMerge="1">
                  <a:txBody>
                    <a:bodyPr lIns="0" tIns="0" rIns="0" bIns="0">
                      <a:noAutofit/>
                    </a:bodyPr>
                    <a:p>
                      <a:endParaRPr sz="62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pPr indent="292100"/>
                      <a:r>
                        <a:rPr lang="en-US" sz="3400">
                          <a:latin typeface="Arial"/>
                        </a:rPr>
                        <a:t>qi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</a:tr>
              <a:tr h="1079500">
                <a:tc>
                  <a:txBody>
                    <a:bodyPr lIns="0" tIns="0" rIns="0" bIns="0">
                      <a:noAutofit/>
                    </a:bodyPr>
                    <a:p>
                      <a:endParaRPr sz="51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algn="just" indent="0"/>
                      <a:r>
                        <a:rPr lang="zh-TW" sz="7400">
                          <a:solidFill>
                            <a:srgbClr val="F60405"/>
                          </a:solidFill>
                          <a:latin typeface="MingLiU"/>
                          <a:ea typeface="MingLiU"/>
                        </a:rPr>
                        <a:t>麻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indent="114300"/>
                      <a:r>
                        <a:rPr lang="zh-TW" sz="7400">
                          <a:solidFill>
                            <a:srgbClr val="F60405"/>
                          </a:solidFill>
                          <a:latin typeface="MingLiU"/>
                          <a:ea typeface="MingLiU"/>
                        </a:rPr>
                        <a:t>木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51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indent="0"/>
                      <a:r>
                        <a:rPr lang="zh-TW" sz="5300">
                          <a:latin typeface="MingLiU"/>
                          <a:ea typeface="MingLiU"/>
                        </a:rPr>
                        <a:t>游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51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 gridSpan="2">
                  <a:txBody>
                    <a:bodyPr lIns="0" tIns="0" rIns="0" bIns="0">
                      <a:noAutofit/>
                    </a:bodyPr>
                    <a:p>
                      <a:endParaRPr sz="51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 hMerge="1">
                  <a:txBody>
                    <a:bodyPr lIns="0" tIns="0" rIns="0" bIns="0">
                      <a:noAutofit/>
                    </a:bodyPr>
                    <a:p>
                      <a:endParaRPr sz="51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pPr algn="r" indent="0"/>
                      <a:r>
                        <a:rPr lang="zh-TW" sz="7400">
                          <a:solidFill>
                            <a:srgbClr val="F60405"/>
                          </a:solidFill>
                          <a:latin typeface="MingLiU"/>
                          <a:ea typeface="MingLiU"/>
                        </a:rPr>
                        <a:t>“+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</a:tr>
              <a:tr h="698500">
                <a:tc>
                  <a:txBody>
                    <a:bodyPr lIns="0" tIns="0" rIns="0" bIns="0">
                      <a:noAutofit/>
                    </a:bodyPr>
                    <a:p>
                      <a:endParaRPr sz="33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indent="0">
                        <a:spcBef>
                          <a:spcPts val="350"/>
                        </a:spcBef>
                      </a:pPr>
                      <a:r>
                        <a:rPr lang="en-US" sz="3400">
                          <a:latin typeface="Arial"/>
                        </a:rPr>
                        <a:t>xiang</a:t>
                      </a:r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indent="114300">
                        <a:spcBef>
                          <a:spcPts val="350"/>
                        </a:spcBef>
                      </a:pPr>
                      <a:r>
                        <a:rPr lang="en-US" sz="3400">
                          <a:latin typeface="Arial"/>
                        </a:rPr>
                        <a:t>fdn</a:t>
                      </a:r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33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indent="0">
                        <a:spcBef>
                          <a:spcPts val="350"/>
                        </a:spcBef>
                      </a:pPr>
                      <a:r>
                        <a:rPr lang="en-US" sz="3400">
                          <a:latin typeface="Arial"/>
                        </a:rPr>
                        <a:t>fu</a:t>
                      </a:r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algn="ctr" indent="0">
                        <a:spcBef>
                          <a:spcPts val="560"/>
                        </a:spcBef>
                      </a:pPr>
                      <a:r>
                        <a:rPr lang="zh-TW" b="1" sz="3100">
                          <a:latin typeface="Times New Roman"/>
                          <a:ea typeface="Times New Roman"/>
                        </a:rPr>
                        <a:t>XI</a:t>
                      </a:r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 gridSpan="2">
                  <a:txBody>
                    <a:bodyPr lIns="0" tIns="0" rIns="0" bIns="0">
                      <a:noAutofit/>
                    </a:bodyPr>
                    <a:p>
                      <a:pPr marL="1157800" indent="0">
                        <a:spcBef>
                          <a:spcPts val="350"/>
                        </a:spcBef>
                      </a:pPr>
                      <a:r>
                        <a:rPr lang="en-US" sz="3400">
                          <a:latin typeface="Arial"/>
                        </a:rPr>
                        <a:t>lud</a:t>
                      </a:r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 hMerge="1">
                  <a:txBody>
                    <a:bodyPr lIns="0" tIns="0" rIns="0" bIns="0">
                      <a:noAutofit/>
                    </a:bodyPr>
                    <a:p>
                      <a:endParaRPr sz="33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pPr indent="292100">
                        <a:spcBef>
                          <a:spcPts val="560"/>
                        </a:spcBef>
                      </a:pPr>
                      <a:r>
                        <a:rPr lang="en-US" sz="3400">
                          <a:latin typeface="Arial"/>
                        </a:rPr>
                        <a:t>ye</a:t>
                      </a:r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</a:tr>
              <a:tr h="1104900">
                <a:tc>
                  <a:txBody>
                    <a:bodyPr lIns="0" tIns="0" rIns="0" bIns="0">
                      <a:noAutofit/>
                    </a:bodyPr>
                    <a:p>
                      <a:endParaRPr sz="53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algn="just" indent="0"/>
                      <a:r>
                        <a:rPr lang="zh-TW" sz="5300">
                          <a:solidFill>
                            <a:srgbClr val="F60405"/>
                          </a:solidFill>
                          <a:latin typeface="MingLiU"/>
                          <a:ea typeface="MingLiU"/>
                        </a:rPr>
                        <a:t>相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indent="114300"/>
                      <a:r>
                        <a:rPr lang="zh-TW" sz="7400">
                          <a:solidFill>
                            <a:srgbClr val="F60405"/>
                          </a:solidFill>
                          <a:latin typeface="MingLiU"/>
                          <a:ea typeface="MingLiU"/>
                        </a:rPr>
                        <a:t>灰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53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indent="0"/>
                      <a:r>
                        <a:rPr lang="zh-TW" sz="5300">
                          <a:solidFill>
                            <a:srgbClr val="F60405"/>
                          </a:solidFill>
                          <a:latin typeface="MingLiU"/>
                          <a:ea typeface="MingLiU"/>
                        </a:rPr>
                        <a:t>复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53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53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pPr algn="r" indent="0"/>
                      <a:r>
                        <a:rPr lang="zh-TW" i="1" sz="5700">
                          <a:solidFill>
                            <a:srgbClr val="F60405"/>
                          </a:solidFill>
                          <a:latin typeface="MingLiU"/>
                          <a:ea typeface="MingLiU"/>
                        </a:rPr>
                        <a:t>落</a:t>
                      </a:r>
                    </a:p>
                  </a:txBody>
                  <a:tcPr marL="0" marR="0" marT="0" marB="0" anchor="b">
                    <a:solidFill>
                      <a:srgbClr val="7EC7E9"/>
                    </a:solidFill>
                  </a:tcPr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5300"/>
                    </a:p>
                  </a:txBody>
                  <a:tcPr marL="0" marR="0" marT="0" marB="0">
                    <a:solidFill>
                      <a:srgbClr val="7EC7E9"/>
                    </a:solidFill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FC8E9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4356100" y="3149600"/>
            <a:ext cx="2565400" cy="20193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968500" y="5283200"/>
            <a:ext cx="4711700" cy="19304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2070100" y="4279900"/>
            <a:ext cx="1828800" cy="596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（再</a:t>
            </a:r>
            <a:r>
              <a:rPr lang="zh-TW" sz="3500">
                <a:latin typeface="MingLiU"/>
                <a:ea typeface="MingLiU"/>
              </a:rPr>
              <a:t>）见</a:t>
            </a:r>
          </a:p>
        </p:txBody>
      </p:sp>
      <p:sp>
        <p:nvSpPr>
          <p:cNvPr id="5" name=""/>
          <p:cNvSpPr/>
          <p:nvPr/>
        </p:nvSpPr>
        <p:spPr>
          <a:xfrm>
            <a:off x="1346200" y="2654300"/>
            <a:ext cx="2768600" cy="558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3400">
                <a:latin typeface="Arial"/>
              </a:rPr>
              <a:t>3.</a:t>
            </a:r>
            <a:r>
              <a:rPr lang="zh-TW" sz="3500">
                <a:latin typeface="MingLiU"/>
                <a:ea typeface="MingLiU"/>
              </a:rPr>
              <a:t>选字填空。</a:t>
            </a:r>
          </a:p>
        </p:txBody>
      </p:sp>
      <p:sp>
        <p:nvSpPr>
          <p:cNvPr id="6" name=""/>
          <p:cNvSpPr/>
          <p:nvPr/>
        </p:nvSpPr>
        <p:spPr>
          <a:xfrm>
            <a:off x="2070100" y="7594600"/>
            <a:ext cx="1816100" cy="584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（复</a:t>
            </a:r>
            <a:r>
              <a:rPr lang="zh-TW" sz="3500">
                <a:latin typeface="MingLiU"/>
                <a:ea typeface="MingLiU"/>
              </a:rPr>
              <a:t>）杂</a:t>
            </a:r>
          </a:p>
        </p:txBody>
      </p:sp>
      <p:sp>
        <p:nvSpPr>
          <p:cNvPr id="7" name=""/>
          <p:cNvSpPr/>
          <p:nvPr/>
        </p:nvSpPr>
        <p:spPr>
          <a:xfrm>
            <a:off x="4749800" y="7594600"/>
            <a:ext cx="1257300" cy="596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latin typeface="MingLiU"/>
                <a:ea typeface="MingLiU"/>
              </a:rPr>
              <a:t>支</a:t>
            </a: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（付</a:t>
            </a:r>
          </a:p>
        </p:txBody>
      </p:sp>
      <p:sp>
        <p:nvSpPr>
          <p:cNvPr id="8" name=""/>
          <p:cNvSpPr/>
          <p:nvPr/>
        </p:nvSpPr>
        <p:spPr>
          <a:xfrm>
            <a:off x="10121900" y="3530600"/>
            <a:ext cx="431800" cy="444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latin typeface="MingLiU"/>
                <a:ea typeface="MingLiU"/>
              </a:rPr>
              <a:t>在</a:t>
            </a:r>
          </a:p>
        </p:txBody>
      </p:sp>
      <p:sp>
        <p:nvSpPr>
          <p:cNvPr id="9" name=""/>
          <p:cNvSpPr/>
          <p:nvPr/>
        </p:nvSpPr>
        <p:spPr>
          <a:xfrm>
            <a:off x="7124700" y="4343400"/>
            <a:ext cx="2730500" cy="3771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610"/>
              </a:spcAft>
            </a:pP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（再</a:t>
            </a:r>
            <a:r>
              <a:rPr lang="zh-TW" sz="3500">
                <a:latin typeface="MingLiU"/>
                <a:ea typeface="MingLiU"/>
              </a:rPr>
              <a:t>）来一次</a:t>
            </a:r>
          </a:p>
          <a:p>
            <a:pPr indent="0">
              <a:spcAft>
                <a:spcPts val="1610"/>
              </a:spcAft>
            </a:pPr>
            <a:r>
              <a:rPr lang="zh-TW" sz="3500">
                <a:latin typeface="MingLiU"/>
                <a:ea typeface="MingLiU"/>
              </a:rPr>
              <a:t>密</a:t>
            </a:r>
          </a:p>
          <a:p>
            <a:pPr indent="558800">
              <a:spcAft>
                <a:spcPts val="1610"/>
              </a:spcAft>
            </a:pP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（密</a:t>
            </a:r>
            <a:r>
              <a:rPr lang="zh-TW" sz="3500">
                <a:latin typeface="MingLiU"/>
                <a:ea typeface="MingLiU"/>
              </a:rPr>
              <a:t>）信</a:t>
            </a:r>
          </a:p>
          <a:p>
            <a:pPr algn="ctr" indent="0">
              <a:spcAft>
                <a:spcPts val="1610"/>
              </a:spcAft>
            </a:pPr>
            <a:r>
              <a:rPr lang="zh-TW" sz="3500">
                <a:latin typeface="MingLiU"/>
                <a:ea typeface="MingLiU"/>
              </a:rPr>
              <a:t>复</a:t>
            </a:r>
          </a:p>
          <a:p>
            <a:pPr indent="558800"/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（复</a:t>
            </a:r>
            <a:r>
              <a:rPr lang="zh-TW" sz="3500">
                <a:latin typeface="MingLiU"/>
                <a:ea typeface="MingLiU"/>
              </a:rPr>
              <a:t>）习</a:t>
            </a:r>
          </a:p>
        </p:txBody>
      </p:sp>
      <p:sp>
        <p:nvSpPr>
          <p:cNvPr id="10" name=""/>
          <p:cNvSpPr/>
          <p:nvPr/>
        </p:nvSpPr>
        <p:spPr>
          <a:xfrm>
            <a:off x="10325100" y="4343400"/>
            <a:ext cx="2298700" cy="3746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610"/>
              </a:spcAft>
            </a:pP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（在</a:t>
            </a:r>
            <a:r>
              <a:rPr lang="zh-TW" sz="3500">
                <a:latin typeface="MingLiU"/>
                <a:ea typeface="MingLiU"/>
              </a:rPr>
              <a:t>）场</a:t>
            </a:r>
          </a:p>
          <a:p>
            <a:pPr indent="457200">
              <a:spcAft>
                <a:spcPts val="1400"/>
              </a:spcAft>
            </a:pPr>
            <a:r>
              <a:rPr lang="zh-TW" sz="3500">
                <a:latin typeface="MingLiU"/>
                <a:ea typeface="MingLiU"/>
              </a:rPr>
              <a:t>蜜</a:t>
            </a:r>
          </a:p>
          <a:p>
            <a:pPr indent="0">
              <a:spcAft>
                <a:spcPts val="1610"/>
              </a:spcAft>
            </a:pPr>
            <a:r>
              <a:rPr lang="zh-TW" sz="3500">
                <a:latin typeface="MingLiU"/>
                <a:ea typeface="MingLiU"/>
              </a:rPr>
              <a:t>水</a:t>
            </a: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（蜜</a:t>
            </a:r>
            <a:r>
              <a:rPr lang="zh-TW" sz="3500">
                <a:latin typeface="MingLiU"/>
                <a:ea typeface="MingLiU"/>
              </a:rPr>
              <a:t>）桃</a:t>
            </a:r>
          </a:p>
          <a:p>
            <a:pPr marL="1170500" indent="0">
              <a:spcAft>
                <a:spcPts val="1400"/>
              </a:spcAft>
            </a:pPr>
            <a:r>
              <a:rPr lang="zh-TW" sz="3500">
                <a:latin typeface="MingLiU"/>
                <a:ea typeface="MingLiU"/>
              </a:rPr>
              <a:t>付</a:t>
            </a:r>
          </a:p>
          <a:p>
            <a:pPr algn="just" indent="0"/>
            <a:r>
              <a:rPr lang="zh-TW" sz="3500">
                <a:latin typeface="MingLiU"/>
                <a:ea typeface="MingLiU"/>
              </a:rPr>
              <a:t>托</a:t>
            </a:r>
            <a:r>
              <a:rPr lang="zh-TW" sz="3500">
                <a:solidFill>
                  <a:srgbClr val="BC090C"/>
                </a:solidFill>
                <a:latin typeface="MingLiU"/>
                <a:ea typeface="MingLiU"/>
              </a:rPr>
              <a:t>（付</a:t>
            </a:r>
            <a:r>
              <a:rPr lang="zh-TW" sz="3500">
                <a:latin typeface="MingLiU"/>
                <a:ea typeface="MingLiU"/>
              </a:rPr>
              <a:t>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C8E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1397000" y="3606800"/>
            <a:ext cx="5003800" cy="2095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726000" indent="-800100">
              <a:lnSpc>
                <a:spcPts val="6800"/>
              </a:lnSpc>
            </a:pPr>
            <a:r>
              <a:rPr lang="en-US" sz="3400">
                <a:latin typeface="Arial"/>
              </a:rPr>
              <a:t>4.</a:t>
            </a:r>
            <a:r>
              <a:rPr lang="zh-TW" sz="3500">
                <a:latin typeface="MingLiU"/>
                <a:ea typeface="MingLiU"/>
              </a:rPr>
              <a:t>根据课文内容连一连。 大白鹅</a:t>
            </a:r>
          </a:p>
          <a:p>
            <a:pPr marL="726000" indent="0">
              <a:lnSpc>
                <a:spcPts val="6800"/>
              </a:lnSpc>
            </a:pPr>
            <a:r>
              <a:rPr lang="zh-TW" sz="3500">
                <a:latin typeface="MingLiU"/>
                <a:ea typeface="MingLiU"/>
              </a:rPr>
              <a:t>公鸡</a:t>
            </a:r>
          </a:p>
        </p:txBody>
      </p:sp>
      <p:sp>
        <p:nvSpPr>
          <p:cNvPr id="3" name=""/>
          <p:cNvSpPr/>
          <p:nvPr/>
        </p:nvSpPr>
        <p:spPr>
          <a:xfrm>
            <a:off x="2197100" y="6083300"/>
            <a:ext cx="901700" cy="1270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just" indent="0">
              <a:spcAft>
                <a:spcPts val="1610"/>
              </a:spcAft>
            </a:pPr>
            <a:r>
              <a:rPr lang="zh-TW" sz="3500">
                <a:latin typeface="MingLiU"/>
                <a:ea typeface="MingLiU"/>
              </a:rPr>
              <a:t>麻雀</a:t>
            </a:r>
          </a:p>
          <a:p>
            <a:pPr algn="just" indent="0"/>
            <a:r>
              <a:rPr lang="zh-TW" sz="3500">
                <a:latin typeface="MingLiU"/>
                <a:ea typeface="MingLiU"/>
              </a:rPr>
              <a:t>猫</a:t>
            </a:r>
            <a:r>
              <a:rPr lang="zh-TW" sz="3500">
                <a:solidFill>
                  <a:srgbClr val="D42D42"/>
                </a:solidFill>
                <a:latin typeface="MingLiU"/>
                <a:ea typeface="MingLiU"/>
              </a:rPr>
              <a:t>一</a:t>
            </a:r>
          </a:p>
        </p:txBody>
      </p:sp>
      <p:sp>
        <p:nvSpPr>
          <p:cNvPr id="4" name=""/>
          <p:cNvSpPr/>
          <p:nvPr/>
        </p:nvSpPr>
        <p:spPr>
          <a:xfrm>
            <a:off x="6832600" y="4508500"/>
            <a:ext cx="215900" cy="317500"/>
          </a:xfrm>
          <a:prstGeom prst="rect">
            <a:avLst/>
          </a:prstGeom>
          <a:solidFill>
            <a:srgbClr val="04060A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3400">
                <a:solidFill>
                  <a:srgbClr val="84CBE2"/>
                </a:solidFill>
                <a:latin typeface="Arial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7048500" y="4432300"/>
            <a:ext cx="6731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800">
                <a:latin typeface="MingLiU"/>
                <a:ea typeface="MingLiU"/>
              </a:rPr>
              <a:t>蛙</a:t>
            </a:r>
          </a:p>
        </p:txBody>
      </p:sp>
      <p:sp>
        <p:nvSpPr>
          <p:cNvPr id="6" name=""/>
          <p:cNvSpPr/>
          <p:nvPr/>
        </p:nvSpPr>
        <p:spPr>
          <a:xfrm>
            <a:off x="6565900" y="5232400"/>
            <a:ext cx="3467100" cy="1333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610"/>
              </a:spcAft>
            </a:pPr>
            <a:r>
              <a:rPr lang="zh-TW" sz="3500">
                <a:latin typeface="MingLiU"/>
                <a:ea typeface="MingLiU"/>
              </a:rPr>
              <a:t>、游泳</a:t>
            </a:r>
          </a:p>
          <a:p>
            <a:pPr indent="0"/>
            <a:r>
              <a:rPr lang="zh-TW" sz="3500">
                <a:latin typeface="MingLiU"/>
                <a:ea typeface="MingLiU"/>
              </a:rPr>
              <a:t>-走路时没有声音</a:t>
            </a:r>
          </a:p>
        </p:txBody>
      </p:sp>
      <p:sp>
        <p:nvSpPr>
          <p:cNvPr id="7" name=""/>
          <p:cNvSpPr/>
          <p:nvPr/>
        </p:nvSpPr>
        <p:spPr>
          <a:xfrm>
            <a:off x="6604000" y="6883400"/>
            <a:ext cx="1587500" cy="482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latin typeface="MingLiU"/>
                <a:ea typeface="MingLiU"/>
              </a:rPr>
              <a:t>、抓树枝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EC8EA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7175500" y="2755900"/>
            <a:ext cx="165100" cy="139700"/>
          </a:xfrm>
          <a:prstGeom prst="rect">
            <a:avLst/>
          </a:prstGeom>
          <a:solidFill>
            <a:srgbClr val="03070E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CN" sz="850">
                <a:solidFill>
                  <a:srgbClr val="84CBE2"/>
                </a:solidFill>
                <a:latin typeface="Times New Roman"/>
                <a:ea typeface="Times New Roman"/>
              </a:rPr>
              <a:t>%</a:t>
            </a:r>
          </a:p>
        </p:txBody>
      </p:sp>
      <p:sp>
        <p:nvSpPr>
          <p:cNvPr id="3" name=""/>
          <p:cNvSpPr/>
          <p:nvPr/>
        </p:nvSpPr>
        <p:spPr>
          <a:xfrm>
            <a:off x="4521200" y="5499100"/>
            <a:ext cx="660400" cy="254000"/>
          </a:xfrm>
          <a:prstGeom prst="rect">
            <a:avLst/>
          </a:prstGeom>
          <a:solidFill>
            <a:srgbClr val="F90504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2500">
                <a:solidFill>
                  <a:srgbClr val="84CBE2"/>
                </a:solidFill>
                <a:latin typeface="Arial"/>
              </a:rPr>
              <a:t>Hill</a:t>
            </a:r>
          </a:p>
        </p:txBody>
      </p:sp>
      <p:sp>
        <p:nvSpPr>
          <p:cNvPr id="4" name=""/>
          <p:cNvSpPr/>
          <p:nvPr/>
        </p:nvSpPr>
        <p:spPr>
          <a:xfrm>
            <a:off x="1181100" y="1739900"/>
            <a:ext cx="11353800" cy="2616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ts val="6000"/>
              </a:lnSpc>
              <a:spcAft>
                <a:spcPts val="140"/>
              </a:spcAft>
            </a:pPr>
            <a:r>
              <a:rPr lang="en-US" sz="3100">
                <a:latin typeface="Arial"/>
              </a:rPr>
              <a:t>5.</a:t>
            </a:r>
            <a:r>
              <a:rPr lang="zh-TW" sz="3100">
                <a:latin typeface="MingLiU"/>
                <a:ea typeface="MingLiU"/>
              </a:rPr>
              <a:t>按要求完成句子。</a:t>
            </a:r>
          </a:p>
          <a:p>
            <a:pPr marL="573600" indent="-609600">
              <a:lnSpc>
                <a:spcPts val="6000"/>
              </a:lnSpc>
              <a:spcAft>
                <a:spcPts val="1120"/>
              </a:spcAft>
            </a:pPr>
            <a:r>
              <a:rPr lang="zh-TW" sz="3100">
                <a:latin typeface="Arial"/>
                <a:ea typeface="Arial"/>
              </a:rPr>
              <a:t>(1)</a:t>
            </a:r>
            <a:r>
              <a:rPr lang="zh-TW" sz="3100">
                <a:latin typeface="MingLiU"/>
                <a:ea typeface="MingLiU"/>
              </a:rPr>
              <a:t>小猫咪把鞋穿上了。(把句子换一种说法，不改变句子的意 思)</a:t>
            </a:r>
          </a:p>
          <a:p>
            <a:pPr marL="751400" indent="0"/>
            <a:r>
              <a:rPr lang="zh-TW" sz="3100">
                <a:solidFill>
                  <a:srgbClr val="0507F1"/>
                </a:solidFill>
                <a:latin typeface="MingLiU"/>
                <a:ea typeface="MingLiU"/>
              </a:rPr>
              <a:t>示例：</a:t>
            </a:r>
            <a:r>
              <a:rPr lang="zh-TW" sz="3100">
                <a:solidFill>
                  <a:srgbClr val="F60405"/>
                </a:solidFill>
                <a:latin typeface="MingLiU"/>
                <a:ea typeface="MingLiU"/>
              </a:rPr>
              <a:t>小猫咪穿上了鞋。</a:t>
            </a:r>
          </a:p>
        </p:txBody>
      </p:sp>
      <p:sp>
        <p:nvSpPr>
          <p:cNvPr id="5" name=""/>
          <p:cNvSpPr/>
          <p:nvPr/>
        </p:nvSpPr>
        <p:spPr>
          <a:xfrm>
            <a:off x="1244600" y="4749800"/>
            <a:ext cx="11455400" cy="1130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1143000">
              <a:lnSpc>
                <a:spcPts val="5700"/>
              </a:lnSpc>
            </a:pPr>
            <a:r>
              <a:rPr lang="zh-TW" sz="3100">
                <a:latin typeface="Arial"/>
                <a:ea typeface="Arial"/>
              </a:rPr>
              <a:t>(2)</a:t>
            </a:r>
            <a:r>
              <a:rPr lang="zh-TW" sz="3100">
                <a:latin typeface="MingLiU"/>
                <a:ea typeface="MingLiU"/>
              </a:rPr>
              <a:t>肉垫咱们有上厚厚的脚掌(连字词成句并加标点) </a:t>
            </a:r>
            <a:r>
              <a:rPr lang="zh-TW" sz="3100">
                <a:solidFill>
                  <a:srgbClr val="F60405"/>
                </a:solidFill>
                <a:latin typeface="MingLiU"/>
                <a:ea typeface="MingLiU"/>
              </a:rPr>
              <a:t>咱们脚掌上有厚厚的</a:t>
            </a:r>
            <a:r>
              <a:rPr lang="zh-CN" sz="3100">
                <a:solidFill>
                  <a:srgbClr val="F60405"/>
                </a:solidFill>
                <a:latin typeface="MingLiU"/>
                <a:ea typeface="MingLiU"/>
              </a:rPr>
              <a:t>肉垫。</a:t>
            </a:r>
          </a:p>
        </p:txBody>
      </p:sp>
      <p:sp>
        <p:nvSpPr>
          <p:cNvPr id="6" name=""/>
          <p:cNvSpPr/>
          <p:nvPr/>
        </p:nvSpPr>
        <p:spPr>
          <a:xfrm>
            <a:off x="1244600" y="6261100"/>
            <a:ext cx="11239500" cy="2501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/>
            <a:r>
              <a:rPr lang="zh-TW" sz="3100">
                <a:latin typeface="Arial"/>
                <a:ea typeface="Arial"/>
              </a:rPr>
              <a:t>(3)</a:t>
            </a:r>
            <a:r>
              <a:rPr lang="zh-TW" sz="3100">
                <a:latin typeface="MingLiU"/>
                <a:ea typeface="MingLiU"/>
              </a:rPr>
              <a:t>我不用刨土，不用抓树枝，也不用游泳，我可以穿鞋！(用</a:t>
            </a:r>
          </a:p>
          <a:p>
            <a:pPr marL="1157800" indent="0">
              <a:lnSpc>
                <a:spcPct val="75000"/>
              </a:lnSpc>
              <a:spcAft>
                <a:spcPts val="630"/>
              </a:spcAft>
            </a:pPr>
            <a:r>
              <a:rPr lang="en-US" sz="3100">
                <a:latin typeface="Arial"/>
              </a:rPr>
              <a:t>• • • • • •</a:t>
            </a:r>
          </a:p>
          <a:p>
            <a:pPr marL="510100" indent="0"/>
            <a:r>
              <a:rPr lang="zh-TW" sz="3100">
                <a:latin typeface="MingLiU"/>
                <a:ea typeface="MingLiU"/>
              </a:rPr>
              <a:t>加点的词语写一句话)</a:t>
            </a:r>
          </a:p>
          <a:p>
            <a:pPr marL="510100" indent="50800">
              <a:lnSpc>
                <a:spcPts val="5800"/>
              </a:lnSpc>
            </a:pPr>
            <a:r>
              <a:rPr lang="zh-TW" sz="3100">
                <a:solidFill>
                  <a:srgbClr val="0507F1"/>
                </a:solidFill>
                <a:latin typeface="MingLiU"/>
                <a:ea typeface="MingLiU"/>
              </a:rPr>
              <a:t>示例：</a:t>
            </a:r>
            <a:r>
              <a:rPr lang="zh-TW" sz="3100">
                <a:solidFill>
                  <a:srgbClr val="F60405"/>
                </a:solidFill>
                <a:latin typeface="MingLiU"/>
                <a:ea typeface="MingLiU"/>
              </a:rPr>
              <a:t>刚刚两岁的妹妹不用干家务，不用洗衣服，也不用 写作业，真清闲。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6CAE7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38100" y="12700"/>
            <a:ext cx="13716000" cy="59182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FC8E9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2984500" y="1955800"/>
            <a:ext cx="18288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latin typeface="MingLiU"/>
                <a:ea typeface="MingLiU"/>
              </a:rPr>
              <a:t>相关资料</a:t>
            </a:r>
          </a:p>
        </p:txBody>
      </p:sp>
      <p:sp>
        <p:nvSpPr>
          <p:cNvPr id="3" name=""/>
          <p:cNvSpPr/>
          <p:nvPr/>
        </p:nvSpPr>
        <p:spPr>
          <a:xfrm>
            <a:off x="6134100" y="3327400"/>
            <a:ext cx="18288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3500">
                <a:latin typeface="MingLiU"/>
                <a:ea typeface="MingLiU"/>
              </a:rPr>
              <a:t>动物的脚</a:t>
            </a:r>
          </a:p>
        </p:txBody>
      </p:sp>
      <p:sp>
        <p:nvSpPr>
          <p:cNvPr id="4" name=""/>
          <p:cNvSpPr/>
          <p:nvPr/>
        </p:nvSpPr>
        <p:spPr>
          <a:xfrm>
            <a:off x="1447800" y="4140200"/>
            <a:ext cx="11023600" cy="1320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ts val="6800"/>
              </a:lnSpc>
            </a:pPr>
            <a:r>
              <a:rPr lang="zh-TW" sz="3500">
                <a:latin typeface="MingLiU"/>
                <a:ea typeface="MingLiU"/>
              </a:rPr>
              <a:t>骆驼的脚掌扁平，脚下有又厚又软的肉垫子，这样的脚 掌使骆驼在沙地上行走自如，不会陷入沙中。</a:t>
            </a:r>
          </a:p>
        </p:txBody>
      </p:sp>
      <p:sp>
        <p:nvSpPr>
          <p:cNvPr id="5" name=""/>
          <p:cNvSpPr/>
          <p:nvPr/>
        </p:nvSpPr>
        <p:spPr>
          <a:xfrm>
            <a:off x="1447800" y="5791200"/>
            <a:ext cx="11023600" cy="482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latin typeface="MingLiU"/>
                <a:ea typeface="MingLiU"/>
              </a:rPr>
              <a:t>螳螂的一对前脚生着锋利的钩齿，它猛击害虫时，整个</a:t>
            </a:r>
          </a:p>
        </p:txBody>
      </p:sp>
      <p:sp>
        <p:nvSpPr>
          <p:cNvPr id="6" name=""/>
          <p:cNvSpPr/>
          <p:nvPr/>
        </p:nvSpPr>
        <p:spPr>
          <a:xfrm>
            <a:off x="9004300" y="6070600"/>
            <a:ext cx="114300" cy="114300"/>
          </a:xfrm>
          <a:prstGeom prst="rect">
            <a:avLst/>
          </a:prstGeom>
          <a:solidFill>
            <a:srgbClr val="070205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b="1" sz="950">
                <a:solidFill>
                  <a:srgbClr val="FFFFFF"/>
                </a:solidFill>
                <a:latin typeface="Arial"/>
                <a:ea typeface="Arial"/>
              </a:rPr>
              <a:t>II</a:t>
            </a:r>
          </a:p>
        </p:txBody>
      </p:sp>
      <p:sp>
        <p:nvSpPr>
          <p:cNvPr id="7" name=""/>
          <p:cNvSpPr/>
          <p:nvPr/>
        </p:nvSpPr>
        <p:spPr>
          <a:xfrm>
            <a:off x="1447800" y="6616700"/>
            <a:ext cx="34036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500">
                <a:latin typeface="MingLiU"/>
                <a:ea typeface="MingLiU"/>
              </a:rPr>
              <a:t>过程只需</a:t>
            </a:r>
            <a:r>
              <a:rPr lang="zh-TW" sz="3400">
                <a:latin typeface="Arial"/>
                <a:ea typeface="Arial"/>
              </a:rPr>
              <a:t>1/20</a:t>
            </a:r>
            <a:r>
              <a:rPr lang="zh-TW" sz="3500">
                <a:latin typeface="MingLiU"/>
                <a:ea typeface="MingLiU"/>
              </a:rPr>
              <a:t>秒。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EC8E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044700" y="2070100"/>
            <a:ext cx="723900" cy="7493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3175000" y="4279900"/>
            <a:ext cx="1485900" cy="12827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7658100" y="3568700"/>
            <a:ext cx="4584700" cy="45847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3327400" y="2108200"/>
            <a:ext cx="1397000" cy="584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500">
                <a:latin typeface="MingLiU"/>
                <a:ea typeface="MingLiU"/>
              </a:rPr>
              <a:t>我会写</a:t>
            </a:r>
          </a:p>
        </p:txBody>
      </p:sp>
      <p:sp>
        <p:nvSpPr>
          <p:cNvPr id="6" name=""/>
          <p:cNvSpPr/>
          <p:nvPr/>
        </p:nvSpPr>
        <p:spPr>
          <a:xfrm>
            <a:off x="3441700" y="3111500"/>
            <a:ext cx="1079500" cy="749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6300">
                <a:solidFill>
                  <a:srgbClr val="F60405"/>
                </a:solidFill>
                <a:latin typeface="Arial"/>
              </a:rPr>
              <a:t>md</a:t>
            </a:r>
          </a:p>
        </p:txBody>
      </p:sp>
      <p:sp>
        <p:nvSpPr>
          <p:cNvPr id="7" name=""/>
          <p:cNvSpPr/>
          <p:nvPr/>
        </p:nvSpPr>
        <p:spPr>
          <a:xfrm>
            <a:off x="3441700" y="6223000"/>
            <a:ext cx="1600200" cy="406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100">
                <a:latin typeface="MingLiU"/>
                <a:ea typeface="MingLiU"/>
              </a:rPr>
              <a:t>书写指导</a:t>
            </a:r>
          </a:p>
        </p:txBody>
      </p:sp>
      <p:sp>
        <p:nvSpPr>
          <p:cNvPr id="8" name=""/>
          <p:cNvSpPr/>
          <p:nvPr/>
        </p:nvSpPr>
        <p:spPr>
          <a:xfrm>
            <a:off x="2298700" y="7137400"/>
            <a:ext cx="1651000" cy="381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2700">
                <a:latin typeface="MingLiU"/>
                <a:ea typeface="MingLiU"/>
              </a:rPr>
              <a:t>整体紧凑,</a:t>
            </a:r>
          </a:p>
        </p:txBody>
      </p:sp>
      <p:sp>
        <p:nvSpPr>
          <p:cNvPr id="9" name=""/>
          <p:cNvSpPr/>
          <p:nvPr/>
        </p:nvSpPr>
        <p:spPr>
          <a:xfrm>
            <a:off x="3187700" y="7175500"/>
            <a:ext cx="139700" cy="215900"/>
          </a:xfrm>
          <a:prstGeom prst="rect">
            <a:avLst/>
          </a:prstGeom>
          <a:solidFill>
            <a:srgbClr val="030303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850">
                <a:solidFill>
                  <a:srgbClr val="FFFFFF"/>
                </a:solidFill>
                <a:latin typeface="Times New Roman"/>
                <a:ea typeface="Times New Roman"/>
              </a:rPr>
              <a:t>5</a:t>
            </a:r>
          </a:p>
        </p:txBody>
      </p:sp>
      <p:sp>
        <p:nvSpPr>
          <p:cNvPr id="10" name=""/>
          <p:cNvSpPr/>
          <p:nvPr/>
        </p:nvSpPr>
        <p:spPr>
          <a:xfrm>
            <a:off x="4216400" y="7137400"/>
            <a:ext cx="1892300" cy="381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700">
                <a:latin typeface="MingLiU"/>
                <a:ea typeface="MingLiU"/>
              </a:rPr>
              <a:t>里面第一个</a:t>
            </a:r>
          </a:p>
        </p:txBody>
      </p:sp>
      <p:sp>
        <p:nvSpPr>
          <p:cNvPr id="11" name=""/>
          <p:cNvSpPr/>
          <p:nvPr/>
        </p:nvSpPr>
        <p:spPr>
          <a:xfrm>
            <a:off x="2451100" y="7823200"/>
            <a:ext cx="1498600" cy="381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CN" sz="2700">
                <a:latin typeface="MingLiU"/>
                <a:ea typeface="MingLiU"/>
              </a:rPr>
              <a:t>“木”</a:t>
            </a:r>
            <a:r>
              <a:rPr lang="zh-TW" sz="2700">
                <a:latin typeface="MingLiU"/>
                <a:ea typeface="MingLiU"/>
              </a:rPr>
              <a:t>小,</a:t>
            </a:r>
          </a:p>
        </p:txBody>
      </p:sp>
      <p:sp>
        <p:nvSpPr>
          <p:cNvPr id="12" name=""/>
          <p:cNvSpPr/>
          <p:nvPr/>
        </p:nvSpPr>
        <p:spPr>
          <a:xfrm>
            <a:off x="4216400" y="7823200"/>
            <a:ext cx="1676400" cy="381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700">
                <a:latin typeface="MingLiU"/>
                <a:ea typeface="MingLiU"/>
              </a:rPr>
              <a:t>捺变为点。</a:t>
            </a:r>
          </a:p>
        </p:txBody>
      </p:sp>
      <p:sp>
        <p:nvSpPr>
          <p:cNvPr id="13" name=""/>
          <p:cNvSpPr/>
          <p:nvPr/>
        </p:nvSpPr>
        <p:spPr>
          <a:xfrm>
            <a:off x="4305300" y="7924800"/>
            <a:ext cx="215900" cy="127000"/>
          </a:xfrm>
          <a:prstGeom prst="rect">
            <a:avLst/>
          </a:prstGeom>
          <a:solidFill>
            <a:srgbClr val="050505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750">
                <a:solidFill>
                  <a:srgbClr val="FFFFFF"/>
                </a:solidFill>
                <a:latin typeface="MingLiU"/>
                <a:ea typeface="MingLiU"/>
              </a:rPr>
              <a:t>二</a:t>
            </a:r>
            <a:r>
              <a:rPr lang="zh-TW" sz="850">
                <a:solidFill>
                  <a:srgbClr val="FFFFFF"/>
                </a:solidFill>
                <a:latin typeface="Times New Roman"/>
                <a:ea typeface="Times New Roman"/>
              </a:rPr>
              <a:t>45</a:t>
            </a:r>
          </a:p>
        </p:txBody>
      </p:sp>
      <p:sp>
        <p:nvSpPr>
          <p:cNvPr id="14" name=""/>
          <p:cNvSpPr/>
          <p:nvPr/>
        </p:nvSpPr>
        <p:spPr>
          <a:xfrm>
            <a:off x="2070100" y="8280400"/>
            <a:ext cx="88900" cy="152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1600">
                <a:solidFill>
                  <a:srgbClr val="84CBE2"/>
                </a:solidFill>
                <a:latin typeface="Arial"/>
                <a:ea typeface="Arial"/>
              </a:rPr>
              <a:t>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67B7E5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7658100" y="3568700"/>
            <a:ext cx="4584700" cy="45847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3035300" y="3111500"/>
            <a:ext cx="1752600" cy="876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6300">
                <a:solidFill>
                  <a:srgbClr val="F60405"/>
                </a:solidFill>
                <a:latin typeface="Arial"/>
              </a:rPr>
              <a:t>yong</a:t>
            </a:r>
          </a:p>
        </p:txBody>
      </p:sp>
      <p:sp>
        <p:nvSpPr>
          <p:cNvPr id="4" name=""/>
          <p:cNvSpPr/>
          <p:nvPr/>
        </p:nvSpPr>
        <p:spPr>
          <a:xfrm>
            <a:off x="3238500" y="4254500"/>
            <a:ext cx="1422400" cy="1358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11600">
                <a:latin typeface="MingLiU"/>
                <a:ea typeface="MingLiU"/>
              </a:rPr>
              <a:t>泳</a:t>
            </a:r>
          </a:p>
        </p:txBody>
      </p:sp>
      <p:sp>
        <p:nvSpPr>
          <p:cNvPr id="5" name=""/>
          <p:cNvSpPr/>
          <p:nvPr/>
        </p:nvSpPr>
        <p:spPr>
          <a:xfrm>
            <a:off x="3441700" y="6223000"/>
            <a:ext cx="1600200" cy="406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100">
                <a:latin typeface="MingLiU"/>
                <a:ea typeface="MingLiU"/>
              </a:rPr>
              <a:t>书写指导</a:t>
            </a:r>
          </a:p>
        </p:txBody>
      </p:sp>
      <p:sp>
        <p:nvSpPr>
          <p:cNvPr id="6" name=""/>
          <p:cNvSpPr/>
          <p:nvPr/>
        </p:nvSpPr>
        <p:spPr>
          <a:xfrm>
            <a:off x="2451100" y="7137400"/>
            <a:ext cx="3657600" cy="393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CN" sz="2700">
                <a:latin typeface="MingLiU"/>
                <a:ea typeface="MingLiU"/>
              </a:rPr>
              <a:t>“永”</a:t>
            </a:r>
            <a:r>
              <a:rPr lang="zh-TW" sz="2700">
                <a:latin typeface="MingLiU"/>
                <a:ea typeface="MingLiU"/>
              </a:rPr>
              <a:t>第二笔横短竖要</a:t>
            </a:r>
          </a:p>
        </p:txBody>
      </p:sp>
      <p:sp>
        <p:nvSpPr>
          <p:cNvPr id="7" name=""/>
          <p:cNvSpPr/>
          <p:nvPr/>
        </p:nvSpPr>
        <p:spPr>
          <a:xfrm>
            <a:off x="2298700" y="7823200"/>
            <a:ext cx="3594100" cy="381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700">
                <a:latin typeface="MingLiU"/>
                <a:ea typeface="MingLiU"/>
              </a:rPr>
              <a:t>长，右边撇捺是两笔。</a:t>
            </a:r>
          </a:p>
        </p:txBody>
      </p:sp>
      <p:sp>
        <p:nvSpPr>
          <p:cNvPr id="8" name=""/>
          <p:cNvSpPr/>
          <p:nvPr/>
        </p:nvSpPr>
        <p:spPr>
          <a:xfrm>
            <a:off x="4305300" y="7924800"/>
            <a:ext cx="215900" cy="127000"/>
          </a:xfrm>
          <a:prstGeom prst="rect">
            <a:avLst/>
          </a:prstGeom>
          <a:solidFill>
            <a:srgbClr val="050505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750">
                <a:solidFill>
                  <a:srgbClr val="FFFFFF"/>
                </a:solidFill>
                <a:latin typeface="MingLiU"/>
                <a:ea typeface="MingLiU"/>
              </a:rPr>
              <a:t>二</a:t>
            </a:r>
            <a:r>
              <a:rPr lang="zh-TW" sz="850">
                <a:solidFill>
                  <a:srgbClr val="FFFFFF"/>
                </a:solidFill>
                <a:latin typeface="Times New Roman"/>
                <a:ea typeface="Times New Roman"/>
              </a:rPr>
              <a:t>45</a:t>
            </a:r>
          </a:p>
        </p:txBody>
      </p:sp>
      <p:sp>
        <p:nvSpPr>
          <p:cNvPr id="9" name=""/>
          <p:cNvSpPr/>
          <p:nvPr/>
        </p:nvSpPr>
        <p:spPr>
          <a:xfrm>
            <a:off x="2070100" y="8280400"/>
            <a:ext cx="88900" cy="152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1600">
                <a:solidFill>
                  <a:srgbClr val="84CBE2"/>
                </a:solidFill>
                <a:latin typeface="Arial"/>
                <a:ea typeface="Arial"/>
              </a:rPr>
              <a:t>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EC8E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7632700" y="2565400"/>
            <a:ext cx="5054600" cy="56134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2298700" y="3276600"/>
            <a:ext cx="3987800" cy="4940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1068900" indent="0">
              <a:spcAft>
                <a:spcPts val="10220"/>
              </a:spcAft>
            </a:pPr>
            <a:r>
              <a:rPr lang="en-US" sz="6300">
                <a:solidFill>
                  <a:srgbClr val="F60405"/>
                </a:solidFill>
                <a:latin typeface="Arial"/>
              </a:rPr>
              <a:t>qi</a:t>
            </a:r>
          </a:p>
          <a:p>
            <a:pPr algn="ctr" indent="0">
              <a:lnSpc>
                <a:spcPts val="5400"/>
              </a:lnSpc>
              <a:spcAft>
                <a:spcPts val="1050"/>
              </a:spcAft>
            </a:pPr>
            <a:r>
              <a:rPr lang="zh-TW" sz="3100">
                <a:latin typeface="MingLiU"/>
                <a:ea typeface="MingLiU"/>
              </a:rPr>
              <a:t>书写指导</a:t>
            </a:r>
          </a:p>
          <a:p>
            <a:pPr indent="0">
              <a:lnSpc>
                <a:spcPts val="5400"/>
              </a:lnSpc>
            </a:pPr>
            <a:r>
              <a:rPr lang="zh-TW" sz="2700">
                <a:latin typeface="MingLiU"/>
                <a:ea typeface="MingLiU"/>
              </a:rPr>
              <a:t>上小下大，</a:t>
            </a:r>
            <a:r>
              <a:rPr lang="zh-CN" sz="2700">
                <a:latin typeface="MingLiU"/>
                <a:ea typeface="MingLiU"/>
              </a:rPr>
              <a:t>“大”</a:t>
            </a:r>
            <a:r>
              <a:rPr lang="zh-TW" sz="2700">
                <a:latin typeface="MingLiU"/>
                <a:ea typeface="MingLiU"/>
              </a:rPr>
              <a:t>最后 一笔变点，</a:t>
            </a:r>
            <a:r>
              <a:rPr lang="zh-CN" sz="2700">
                <a:latin typeface="MingLiU"/>
                <a:ea typeface="MingLiU"/>
              </a:rPr>
              <a:t>“可”</a:t>
            </a:r>
            <a:r>
              <a:rPr lang="zh-TW" sz="2700">
                <a:latin typeface="MingLiU"/>
                <a:ea typeface="MingLiU"/>
              </a:rPr>
              <a:t>横长。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EC8E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7594600" y="558800"/>
            <a:ext cx="1689100" cy="3937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7632700" y="1625600"/>
            <a:ext cx="5054600" cy="65659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7569200" y="9766300"/>
            <a:ext cx="1333500" cy="2413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2311400" y="3111500"/>
            <a:ext cx="3581400" cy="5092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ctr" indent="0">
              <a:lnSpc>
                <a:spcPts val="13500"/>
              </a:lnSpc>
            </a:pPr>
            <a:r>
              <a:rPr lang="en-US" sz="6300">
                <a:solidFill>
                  <a:srgbClr val="F60405"/>
                </a:solidFill>
                <a:latin typeface="Arial"/>
              </a:rPr>
              <a:t>fan</a:t>
            </a:r>
          </a:p>
          <a:p>
            <a:pPr algn="r" marR="1107000" indent="0">
              <a:lnSpc>
                <a:spcPts val="13500"/>
              </a:lnSpc>
              <a:spcAft>
                <a:spcPts val="770"/>
              </a:spcAft>
            </a:pPr>
            <a:r>
              <a:rPr lang="zh-TW" sz="11600">
                <a:latin typeface="MingLiU"/>
                <a:ea typeface="MingLiU"/>
              </a:rPr>
              <a:t>反</a:t>
            </a:r>
          </a:p>
          <a:p>
            <a:pPr algn="ctr" indent="0">
              <a:lnSpc>
                <a:spcPts val="5400"/>
              </a:lnSpc>
              <a:spcAft>
                <a:spcPts val="1050"/>
              </a:spcAft>
            </a:pPr>
            <a:r>
              <a:rPr lang="zh-TW" sz="3100">
                <a:latin typeface="MingLiU"/>
                <a:ea typeface="MingLiU"/>
              </a:rPr>
              <a:t>书写指导</a:t>
            </a:r>
          </a:p>
          <a:p>
            <a:pPr algn="ctr" indent="0">
              <a:lnSpc>
                <a:spcPts val="5400"/>
              </a:lnSpc>
            </a:pPr>
            <a:r>
              <a:rPr lang="zh-TW" sz="2700">
                <a:latin typeface="MingLiU"/>
                <a:ea typeface="MingLiU"/>
              </a:rPr>
              <a:t>第一笔是平撇，稍短。 第二笔是竖撇，要长。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EC8E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7594600" y="558800"/>
            <a:ext cx="1689100" cy="3937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7632700" y="1625600"/>
            <a:ext cx="5054600" cy="65659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7569200" y="9766300"/>
            <a:ext cx="1333500" cy="2413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993900" y="3111500"/>
            <a:ext cx="4368800" cy="5092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ctr" indent="0">
              <a:lnSpc>
                <a:spcPts val="13800"/>
              </a:lnSpc>
            </a:pPr>
            <a:r>
              <a:rPr lang="en-US" sz="6300">
                <a:solidFill>
                  <a:srgbClr val="F60405"/>
                </a:solidFill>
                <a:latin typeface="Arial"/>
              </a:rPr>
              <a:t>fu</a:t>
            </a:r>
          </a:p>
          <a:p>
            <a:pPr marL="1145100" indent="0">
              <a:lnSpc>
                <a:spcPts val="13800"/>
              </a:lnSpc>
              <a:spcAft>
                <a:spcPts val="700"/>
              </a:spcAft>
            </a:pPr>
            <a:r>
              <a:rPr lang="zh-TW" sz="11600">
                <a:latin typeface="MingLiU"/>
                <a:ea typeface="MingLiU"/>
              </a:rPr>
              <a:t>复</a:t>
            </a:r>
          </a:p>
          <a:p>
            <a:pPr algn="ctr" indent="0">
              <a:lnSpc>
                <a:spcPts val="5200"/>
              </a:lnSpc>
              <a:spcAft>
                <a:spcPts val="1190"/>
              </a:spcAft>
            </a:pPr>
            <a:r>
              <a:rPr lang="zh-TW" sz="3100">
                <a:latin typeface="MingLiU"/>
                <a:ea typeface="MingLiU"/>
              </a:rPr>
              <a:t>书写指导</a:t>
            </a:r>
          </a:p>
          <a:p>
            <a:pPr algn="ctr" indent="0">
              <a:lnSpc>
                <a:spcPts val="5200"/>
              </a:lnSpc>
            </a:pPr>
            <a:r>
              <a:rPr lang="zh-TW" sz="2700">
                <a:latin typeface="MingLiU"/>
                <a:ea typeface="MingLiU"/>
              </a:rPr>
              <a:t>整体偏长，中间是</a:t>
            </a:r>
            <a:r>
              <a:rPr lang="zh-CN" sz="2700">
                <a:latin typeface="MingLiU"/>
                <a:ea typeface="MingLiU"/>
              </a:rPr>
              <a:t>“日</a:t>
            </a:r>
            <a:r>
              <a:rPr lang="zh-TW" sz="2700">
                <a:latin typeface="MingLiU"/>
                <a:ea typeface="MingLiU"/>
              </a:rPr>
              <a:t>〃， 下边的撤在左竖下面起笔。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EC8E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7632700" y="3530600"/>
            <a:ext cx="4648200" cy="46609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2298700" y="3111500"/>
            <a:ext cx="3822700" cy="5092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865700" indent="0">
              <a:lnSpc>
                <a:spcPts val="13600"/>
              </a:lnSpc>
            </a:pPr>
            <a:r>
              <a:rPr lang="en-US" sz="6300">
                <a:solidFill>
                  <a:srgbClr val="F60405"/>
                </a:solidFill>
                <a:latin typeface="Arial"/>
              </a:rPr>
              <a:t>lud</a:t>
            </a:r>
          </a:p>
          <a:p>
            <a:pPr algn="r" marR="1297500" indent="0">
              <a:lnSpc>
                <a:spcPts val="13600"/>
              </a:lnSpc>
              <a:spcAft>
                <a:spcPts val="630"/>
              </a:spcAft>
            </a:pPr>
            <a:r>
              <a:rPr lang="zh-TW" sz="11600">
                <a:latin typeface="MingLiU"/>
                <a:ea typeface="MingLiU"/>
              </a:rPr>
              <a:t>落</a:t>
            </a:r>
          </a:p>
          <a:p>
            <a:pPr algn="ctr" indent="0">
              <a:lnSpc>
                <a:spcPts val="5500"/>
              </a:lnSpc>
              <a:spcAft>
                <a:spcPts val="910"/>
              </a:spcAft>
            </a:pPr>
            <a:r>
              <a:rPr lang="zh-TW" sz="3100">
                <a:latin typeface="MingLiU"/>
                <a:ea typeface="MingLiU"/>
              </a:rPr>
              <a:t>书写指导</a:t>
            </a:r>
          </a:p>
          <a:p>
            <a:pPr indent="0">
              <a:lnSpc>
                <a:spcPts val="5500"/>
              </a:lnSpc>
            </a:pPr>
            <a:r>
              <a:rPr lang="zh-TW" sz="2700">
                <a:latin typeface="MingLiU"/>
                <a:ea typeface="MingLiU"/>
              </a:rPr>
              <a:t>上下结构，</a:t>
            </a:r>
            <a:r>
              <a:rPr lang="zh-CN" sz="2700">
                <a:latin typeface="MingLiU"/>
                <a:ea typeface="MingLiU"/>
              </a:rPr>
              <a:t>“各”</a:t>
            </a:r>
            <a:r>
              <a:rPr lang="zh-TW" sz="2700">
                <a:latin typeface="MingLiU"/>
                <a:ea typeface="MingLiU"/>
              </a:rPr>
              <a:t>首撇 要短。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core.xml><?xml version="1.0" encoding="utf-8"?>
<cp:coreProperties xmlns:cp="http://schemas.openxmlformats.org/package/2006/metadata/core-properties" xmlns:dc="http://purl.org/dc/elements/1.1/">
  <dc:title>bingdian001.com</dc:title>
  <dc:subject>bingdian001.com</dc:subject>
  <dc:creator>bingdian001.com</dc:creator>
  <cp:keywords>bingdian001.com</cp:keywords>
</cp:coreProperties>
</file>