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23" r:id="rId2"/>
    <p:sldId id="523" r:id="rId3"/>
    <p:sldId id="1089" r:id="rId4"/>
    <p:sldId id="1186" r:id="rId5"/>
    <p:sldId id="1119" r:id="rId6"/>
    <p:sldId id="1090" r:id="rId7"/>
    <p:sldId id="1091" r:id="rId8"/>
    <p:sldId id="1162" r:id="rId9"/>
    <p:sldId id="1163" r:id="rId10"/>
    <p:sldId id="1092" r:id="rId11"/>
    <p:sldId id="1147" r:id="rId12"/>
    <p:sldId id="1164" r:id="rId13"/>
    <p:sldId id="1149" r:id="rId14"/>
    <p:sldId id="1137" r:id="rId15"/>
    <p:sldId id="1098" r:id="rId16"/>
    <p:sldId id="1181" r:id="rId17"/>
    <p:sldId id="1182" r:id="rId18"/>
    <p:sldId id="1183" r:id="rId19"/>
    <p:sldId id="1184" r:id="rId20"/>
    <p:sldId id="1185" r:id="rId21"/>
    <p:sldId id="1188" r:id="rId22"/>
    <p:sldId id="1189" r:id="rId23"/>
    <p:sldId id="1190" r:id="rId24"/>
    <p:sldId id="1104" r:id="rId25"/>
    <p:sldId id="1008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微软雅黑" panose="020B0503020204020204" pitchFamily="34" charset="-122"/>
      <p:regular r:id="rId33"/>
      <p:bold r:id="rId34"/>
    </p:embeddedFont>
    <p:embeddedFont>
      <p:font typeface="黑体" panose="02010609060101010101" pitchFamily="49" charset="-122"/>
      <p:regular r:id="rId35"/>
    </p:embeddedFont>
    <p:embeddedFont>
      <p:font typeface="仿宋" panose="02010609060101010101" pitchFamily="49" charset="-122"/>
      <p:regular r:id="rId36"/>
    </p:embeddedFont>
    <p:embeddedFont>
      <p:font typeface="楷体" panose="02010609060101010101" pitchFamily="49" charset="-122"/>
      <p:regular r:id="rId3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2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84">
          <p15:clr>
            <a:srgbClr val="A4A3A4"/>
          </p15:clr>
        </p15:guide>
        <p15:guide id="2" pos="22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1E9A4"/>
    <a:srgbClr val="FF0000"/>
    <a:srgbClr val="D60093"/>
    <a:srgbClr val="A38302"/>
    <a:srgbClr val="0066FF"/>
    <a:srgbClr val="FEFCDE"/>
    <a:srgbClr val="00B05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9396" autoAdjust="0"/>
  </p:normalViewPr>
  <p:slideViewPr>
    <p:cSldViewPr>
      <p:cViewPr>
        <p:scale>
          <a:sx n="100" d="100"/>
          <a:sy n="100" d="100"/>
        </p:scale>
        <p:origin x="-666" y="-312"/>
      </p:cViewPr>
      <p:guideLst>
        <p:guide orient="horz" pos="3162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84"/>
        <p:guide pos="22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947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389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If?  </a:t>
            </a:r>
            <a:r>
              <a:rPr lang="zh-CN" altLang="en-US" dirty="0"/>
              <a:t>本单元的课文中有很多这样的语句，值得我们品味、</a:t>
            </a:r>
          </a:p>
          <a:p>
            <a:endParaRPr lang="zh-CN" altLang="en-US" dirty="0"/>
          </a:p>
          <a:p>
            <a:r>
              <a:rPr lang="zh-CN" altLang="en-US" dirty="0"/>
              <a:t>     积累。</a:t>
            </a:r>
          </a:p>
          <a:p>
            <a:endParaRPr lang="zh-CN" altLang="en-US" dirty="0"/>
          </a:p>
          <a:p>
            <a:r>
              <a:rPr lang="zh-CN" altLang="en-US" dirty="0"/>
              <a:t>词句段运用“</a:t>
            </a:r>
          </a:p>
          <a:p>
            <a:endParaRPr lang="zh-CN" altLang="en-US" dirty="0"/>
          </a:p>
          <a:p>
            <a:r>
              <a:rPr lang="en-US" altLang="zh-CN" dirty="0"/>
              <a:t>)</a:t>
            </a:r>
            <a:r>
              <a:rPr lang="zh-CN" altLang="en-US" dirty="0"/>
              <a:t>元旦快到了，为元旦联欢会设计一个海报吧。要有打动人的宣传语，还可</a:t>
            </a:r>
          </a:p>
          <a:p>
            <a:r>
              <a:rPr lang="zh-CN" altLang="en-US" dirty="0"/>
              <a:t>    以配上好看的图画，看看谁制作的海报最吸引人。</a:t>
            </a:r>
          </a:p>
          <a:p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.#</a:t>
            </a:r>
          </a:p>
          <a:p>
            <a:endParaRPr lang="en-US" altLang="zh-CN" dirty="0"/>
          </a:p>
          <a:p>
            <a:r>
              <a:rPr lang="en-US" altLang="zh-CN" dirty="0"/>
              <a:t>          IE </a:t>
            </a:r>
            <a:r>
              <a:rPr lang="zh-CN" altLang="en-US" dirty="0"/>
              <a:t>餘 德 罐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If?  </a:t>
            </a:r>
            <a:r>
              <a:rPr lang="zh-CN" altLang="en-US" dirty="0"/>
              <a:t>本单元的课文中有很多这样的语句，值得我们品味、</a:t>
            </a:r>
          </a:p>
          <a:p>
            <a:endParaRPr lang="zh-CN" altLang="en-US" dirty="0"/>
          </a:p>
          <a:p>
            <a:r>
              <a:rPr lang="zh-CN" altLang="en-US" dirty="0"/>
              <a:t>     积累。</a:t>
            </a:r>
          </a:p>
          <a:p>
            <a:endParaRPr lang="zh-CN" altLang="en-US" dirty="0"/>
          </a:p>
          <a:p>
            <a:r>
              <a:rPr lang="zh-CN" altLang="en-US" dirty="0"/>
              <a:t>词句段运用“</a:t>
            </a:r>
          </a:p>
          <a:p>
            <a:endParaRPr lang="zh-CN" altLang="en-US" dirty="0"/>
          </a:p>
          <a:p>
            <a:r>
              <a:rPr lang="en-US" altLang="zh-CN" dirty="0"/>
              <a:t>)</a:t>
            </a:r>
            <a:r>
              <a:rPr lang="zh-CN" altLang="en-US" dirty="0"/>
              <a:t>元旦快到了，为元旦联欢会设计一个海报吧。要有打动人的宣传语，还可</a:t>
            </a:r>
          </a:p>
          <a:p>
            <a:r>
              <a:rPr lang="zh-CN" altLang="en-US" dirty="0"/>
              <a:t>    以配上好看的图画，看看谁制作的海报最吸引人。</a:t>
            </a:r>
          </a:p>
          <a:p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.#</a:t>
            </a:r>
          </a:p>
          <a:p>
            <a:endParaRPr lang="en-US" altLang="zh-CN" dirty="0"/>
          </a:p>
          <a:p>
            <a:r>
              <a:rPr lang="en-US" altLang="zh-CN" dirty="0"/>
              <a:t>          IE </a:t>
            </a:r>
            <a:r>
              <a:rPr lang="zh-CN" altLang="en-US" dirty="0"/>
              <a:t>餘 德 罐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264992" y="9297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语文园地</a:t>
            </a:r>
          </a:p>
        </p:txBody>
      </p:sp>
      <p:pic>
        <p:nvPicPr>
          <p:cNvPr id="67586" name="Picture 2" descr="http://pic67.nipic.com/file/20150519/12380943_151728384734_2.png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89901" b="1405"/>
          <a:stretch>
            <a:fillRect/>
          </a:stretch>
        </p:blipFill>
        <p:spPr bwMode="auto">
          <a:xfrm flipV="1">
            <a:off x="-756592" y="4783460"/>
            <a:ext cx="10081120" cy="3600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79" y="0"/>
            <a:ext cx="914908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5575" y="1995686"/>
            <a:ext cx="8317865" cy="154559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元的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文章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，使我们跟随外国文学名著的脚步，发现了一个更为广阔的世界。这节课我们走进语文园地，看看有什么新的发现！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8" name="AutoShape 6" descr="http://img01.taopic.com/160715/240495-160G50IU1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440" name="AutoShape 8" descr="http://img01.taopic.com/160715/240495-160G50IU130.jpg"/>
          <p:cNvSpPr>
            <a:spLocks noChangeAspect="1" noChangeArrowheads="1"/>
          </p:cNvSpPr>
          <p:nvPr/>
        </p:nvSpPr>
        <p:spPr bwMode="auto">
          <a:xfrm flipV="1">
            <a:off x="155575" y="160020"/>
            <a:ext cx="304800" cy="123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2067" y="797242"/>
            <a:ext cx="7020560" cy="9531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 smtClean="0">
                <a:ln>
                  <a:solidFill>
                    <a:sysClr val="windowText" lastClr="000000"/>
                  </a:solidFill>
                </a:ln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从下面的词语中选择一两个，发挥想象，仿写句子。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26592" t="1045" r="17283" b="4482"/>
          <a:stretch>
            <a:fillRect/>
          </a:stretch>
        </p:blipFill>
        <p:spPr>
          <a:xfrm>
            <a:off x="7428612" y="1847532"/>
            <a:ext cx="1400175" cy="2357120"/>
          </a:xfrm>
          <a:prstGeom prst="rect">
            <a:avLst/>
          </a:prstGeom>
        </p:spPr>
      </p:pic>
      <p:sp>
        <p:nvSpPr>
          <p:cNvPr id="6" name="爆炸形 1 5"/>
          <p:cNvSpPr/>
          <p:nvPr/>
        </p:nvSpPr>
        <p:spPr>
          <a:xfrm>
            <a:off x="690627" y="2800667"/>
            <a:ext cx="1505109" cy="1204595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盼望</a:t>
            </a:r>
          </a:p>
        </p:txBody>
      </p:sp>
      <p:sp>
        <p:nvSpPr>
          <p:cNvPr id="8" name="爆炸形 1 7"/>
          <p:cNvSpPr/>
          <p:nvPr/>
        </p:nvSpPr>
        <p:spPr>
          <a:xfrm>
            <a:off x="2057782" y="1963737"/>
            <a:ext cx="1313180" cy="1117600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饿</a:t>
            </a:r>
          </a:p>
        </p:txBody>
      </p:sp>
      <p:sp>
        <p:nvSpPr>
          <p:cNvPr id="9" name="爆炸形 1 8"/>
          <p:cNvSpPr/>
          <p:nvPr/>
        </p:nvSpPr>
        <p:spPr>
          <a:xfrm>
            <a:off x="3370962" y="3081337"/>
            <a:ext cx="1440180" cy="914400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/>
              <a:t>安静</a:t>
            </a:r>
          </a:p>
        </p:txBody>
      </p:sp>
      <p:sp>
        <p:nvSpPr>
          <p:cNvPr id="10" name="爆炸形 1 9"/>
          <p:cNvSpPr/>
          <p:nvPr/>
        </p:nvSpPr>
        <p:spPr>
          <a:xfrm>
            <a:off x="4537457" y="1750377"/>
            <a:ext cx="1945640" cy="1476375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喜欢</a:t>
            </a:r>
          </a:p>
        </p:txBody>
      </p:sp>
      <p:sp>
        <p:nvSpPr>
          <p:cNvPr id="11" name="爆炸形 1 10"/>
          <p:cNvSpPr/>
          <p:nvPr/>
        </p:nvSpPr>
        <p:spPr>
          <a:xfrm>
            <a:off x="6363717" y="2800667"/>
            <a:ext cx="1064895" cy="1205230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/>
              <a:t>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7920" y="854075"/>
            <a:ext cx="6026368" cy="1387031"/>
            <a:chOff x="2973891" y="-760415"/>
            <a:chExt cx="4403534" cy="1338034"/>
          </a:xfrm>
        </p:grpSpPr>
        <p:sp>
          <p:nvSpPr>
            <p:cNvPr id="3" name="矩形标注 2"/>
            <p:cNvSpPr/>
            <p:nvPr/>
          </p:nvSpPr>
          <p:spPr>
            <a:xfrm>
              <a:off x="2973891" y="-760415"/>
              <a:ext cx="4403534" cy="1338034"/>
            </a:xfrm>
            <a:prstGeom prst="wedgeRectCallout">
              <a:avLst>
                <a:gd name="adj1" fmla="val 50294"/>
                <a:gd name="adj2" fmla="val 113378"/>
              </a:avLst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74419" y="-760415"/>
              <a:ext cx="4303006" cy="133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我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家的小狗非常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喜欢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啃肉骨头，每次见到肉骨头都发疯似的飞奔过去，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一口咬住，怎么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也不松嘴。</a:t>
              </a:r>
              <a:endPara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15505" y="2854325"/>
            <a:ext cx="1268730" cy="17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爆炸形 1 5"/>
          <p:cNvSpPr/>
          <p:nvPr/>
        </p:nvSpPr>
        <p:spPr>
          <a:xfrm>
            <a:off x="2411760" y="2675601"/>
            <a:ext cx="1945640" cy="1476375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喜欢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标注 2"/>
          <p:cNvSpPr/>
          <p:nvPr/>
        </p:nvSpPr>
        <p:spPr>
          <a:xfrm>
            <a:off x="2078940" y="1131590"/>
            <a:ext cx="5229364" cy="1296144"/>
          </a:xfrm>
          <a:prstGeom prst="wedgeRectCallout">
            <a:avLst>
              <a:gd name="adj1" fmla="val -47470"/>
              <a:gd name="adj2" fmla="val 103001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今天早上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没有来得及吃早饭，到中午时，我已经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饿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得前胸贴后背，肚子咕咕叫个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不停。</a:t>
            </a:r>
            <a:endParaRPr lang="zh-CN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500" y="2753995"/>
            <a:ext cx="1123950" cy="190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爆炸形 1 3"/>
          <p:cNvSpPr/>
          <p:nvPr/>
        </p:nvSpPr>
        <p:spPr>
          <a:xfrm>
            <a:off x="4702856" y="3149917"/>
            <a:ext cx="1313180" cy="1117600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7772" y="2255173"/>
            <a:ext cx="2717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1</a:t>
            </a:r>
          </a:p>
        </p:txBody>
      </p:sp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207277753"/>
              </p:ext>
            </p:extLst>
          </p:nvPr>
        </p:nvGraphicFramePr>
        <p:xfrm>
          <a:off x="395536" y="1059582"/>
          <a:ext cx="8366001" cy="368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734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39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88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这是这个小镇前所未有的最辉煌的一个夜晚。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满肚子的话想说又说不出，泪水如雨，洒了一地。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仿宋" pitchFamily="49" charset="-122"/>
                          <a:ea typeface="仿宋" pitchFamily="49" charset="-122"/>
                        </a:rPr>
                        <a:t>译者：</a:t>
                      </a: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仿宋" pitchFamily="49" charset="-122"/>
                          <a:ea typeface="仿宋" pitchFamily="49" charset="-122"/>
                        </a:rPr>
                        <a:t>俞东明</a:t>
                      </a: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仿宋" pitchFamily="49" charset="-122"/>
                          <a:ea typeface="仿宋" pitchFamily="49" charset="-122"/>
                        </a:rPr>
                        <a:t>陈海庆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这天晚上的伟大场面是这个小镇从来没有见到过的。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想说话又说不出来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然后像流水似的涌出，到处都像下雨一般掉了满地的眼泪。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仿宋" pitchFamily="49" charset="-122"/>
                          <a:ea typeface="仿宋" pitchFamily="49" charset="-122"/>
                        </a:rPr>
                        <a:t>译者：</a:t>
                      </a: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仿宋" pitchFamily="49" charset="-122"/>
                          <a:ea typeface="仿宋" pitchFamily="49" charset="-122"/>
                        </a:rPr>
                        <a:t>张友松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36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这是小镇经历过的最激动人心的一夜。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想说什么但什么也说不出来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一路出去时如下雨似的洒了满地的眼泪。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dirty="0">
                          <a:latin typeface="仿宋" pitchFamily="49" charset="-122"/>
                          <a:ea typeface="仿宋" pitchFamily="49" charset="-122"/>
                          <a:sym typeface="+mn-ea"/>
                        </a:rPr>
                        <a:t>译者：</a:t>
                      </a: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latin typeface="仿宋" pitchFamily="49" charset="-122"/>
                          <a:ea typeface="仿宋" pitchFamily="49" charset="-122"/>
                          <a:sym typeface="+mn-ea"/>
                        </a:rPr>
                        <a:t>成时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79512" y="123478"/>
            <a:ext cx="8730680" cy="829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下面</a:t>
            </a: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是不同译者笔下《汤姆•索亚历险记》中的句子</a:t>
            </a:r>
            <a:r>
              <a:rPr lang="zh-CN" altLang="en-US" sz="2400" b="1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，读一读</a:t>
            </a: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，说说你更喜欢哪一</a:t>
            </a:r>
            <a:r>
              <a:rPr lang="zh-CN" altLang="en-US" sz="2400" b="1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个。</a:t>
            </a:r>
            <a:endParaRPr lang="zh-CN" altLang="en-US" sz="2400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r="5979"/>
          <a:stretch>
            <a:fillRect/>
          </a:stretch>
        </p:blipFill>
        <p:spPr>
          <a:xfrm>
            <a:off x="501015" y="2972435"/>
            <a:ext cx="1098550" cy="16630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666115"/>
            <a:ext cx="4134475" cy="1827193"/>
          </a:xfrm>
          <a:prstGeom prst="cloudCallout">
            <a:avLst>
              <a:gd name="adj1" fmla="val -34991"/>
              <a:gd name="adj2" fmla="val 73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我最喜欢张友松译的版本，读着最有外国名著味儿。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06335" y="2964423"/>
            <a:ext cx="1268730" cy="17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/>
          <p:nvPr/>
        </p:nvSpPr>
        <p:spPr>
          <a:xfrm>
            <a:off x="4902835" y="481330"/>
            <a:ext cx="3237865" cy="2409894"/>
          </a:xfrm>
          <a:prstGeom prst="cloudCallout">
            <a:avLst>
              <a:gd name="adj1" fmla="val 29937"/>
              <a:gd name="adj2" fmla="val 829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我喜欢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俞东明、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陈海庆译的版本，感觉表达更简练……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AutoShape 6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488" name="AutoShape 8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19672" y="1060827"/>
            <a:ext cx="5688172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读书须用意，一字值千金。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莫道君行早，更有早行人。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听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君一席话，胜读十年书。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路遥知马力，日久见人心。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近水知鱼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性，近山识鸟音。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466479" y="307363"/>
            <a:ext cx="2205990" cy="670560"/>
            <a:chOff x="3315335" y="1092835"/>
            <a:chExt cx="2205990" cy="670560"/>
          </a:xfrm>
        </p:grpSpPr>
        <p:sp>
          <p:nvSpPr>
            <p:cNvPr id="7" name="文本框 8"/>
            <p:cNvSpPr txBox="1"/>
            <p:nvPr/>
          </p:nvSpPr>
          <p:spPr>
            <a:xfrm>
              <a:off x="3398837" y="1164590"/>
              <a:ext cx="2038985" cy="598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315335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433695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8"/>
          <a:stretch/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4"/>
          <p:cNvSpPr txBox="1"/>
          <p:nvPr/>
        </p:nvSpPr>
        <p:spPr>
          <a:xfrm>
            <a:off x="1223627" y="776048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读书须用意，一字值千金。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2067694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3200" dirty="0" smtClean="0"/>
              <a:t>句意：</a:t>
            </a:r>
            <a:r>
              <a:rPr lang="zh-CN" altLang="en-US" sz="2800" dirty="0" smtClean="0">
                <a:solidFill>
                  <a:srgbClr val="0000FF"/>
                </a:solidFill>
              </a:rPr>
              <a:t>想</a:t>
            </a:r>
            <a:r>
              <a:rPr lang="zh-CN" altLang="en-US" sz="2800" dirty="0">
                <a:solidFill>
                  <a:srgbClr val="0000FF"/>
                </a:solidFill>
              </a:rPr>
              <a:t>文采出众，一字千金，就得在读书时下一番苦功夫。 </a:t>
            </a:r>
          </a:p>
        </p:txBody>
      </p:sp>
    </p:spTree>
    <p:extLst>
      <p:ext uri="{BB962C8B-B14F-4D97-AF65-F5344CB8AC3E}">
        <p14:creationId xmlns:p14="http://schemas.microsoft.com/office/powerpoint/2010/main" val="132697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8"/>
          <a:stretch/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4"/>
          <p:cNvSpPr txBox="1"/>
          <p:nvPr/>
        </p:nvSpPr>
        <p:spPr>
          <a:xfrm>
            <a:off x="1259632" y="764447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莫道君行早，更有早行人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592" y="2067694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3200" dirty="0" smtClean="0"/>
              <a:t>句意：</a:t>
            </a:r>
            <a:r>
              <a:rPr lang="zh-CN" altLang="en-US" sz="2800" dirty="0">
                <a:solidFill>
                  <a:srgbClr val="0000FF"/>
                </a:solidFill>
              </a:rPr>
              <a:t>别说你</a:t>
            </a:r>
            <a:r>
              <a:rPr lang="zh-CN" altLang="en-US" sz="2800" dirty="0" smtClean="0">
                <a:solidFill>
                  <a:srgbClr val="0000FF"/>
                </a:solidFill>
              </a:rPr>
              <a:t>出发得早</a:t>
            </a:r>
            <a:r>
              <a:rPr lang="zh-CN" altLang="en-US" sz="2800" dirty="0">
                <a:solidFill>
                  <a:srgbClr val="0000FF"/>
                </a:solidFill>
              </a:rPr>
              <a:t>，还有比你更早的人。 </a:t>
            </a:r>
          </a:p>
        </p:txBody>
      </p:sp>
    </p:spTree>
    <p:extLst>
      <p:ext uri="{BB962C8B-B14F-4D97-AF65-F5344CB8AC3E}">
        <p14:creationId xmlns:p14="http://schemas.microsoft.com/office/powerpoint/2010/main" val="406490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8"/>
          <a:stretch/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4"/>
          <p:cNvSpPr txBox="1"/>
          <p:nvPr/>
        </p:nvSpPr>
        <p:spPr>
          <a:xfrm>
            <a:off x="899592" y="483518"/>
            <a:ext cx="63362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听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君一席话，胜读十年书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1563638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3200" dirty="0" smtClean="0"/>
              <a:t>句意：</a:t>
            </a:r>
            <a:r>
              <a:rPr lang="zh-CN" altLang="en-US" sz="2800" dirty="0">
                <a:solidFill>
                  <a:srgbClr val="0000FF"/>
                </a:solidFill>
              </a:rPr>
              <a:t>君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（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代名词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，不是特指帝王</a:t>
            </a:r>
            <a:r>
              <a:rPr lang="zh-CN" altLang="en-US" sz="2800" b="1" dirty="0">
                <a:solidFill>
                  <a:srgbClr val="0000FF"/>
                </a:solidFill>
              </a:rPr>
              <a:t>）</a:t>
            </a:r>
            <a:r>
              <a:rPr lang="zh-CN" altLang="en-US" sz="2800" dirty="0">
                <a:solidFill>
                  <a:srgbClr val="0000FF"/>
                </a:solidFill>
              </a:rPr>
              <a:t>说了一句话；听到这句话的人感觉听了这句话要比读了十年书还有用。</a:t>
            </a:r>
          </a:p>
        </p:txBody>
      </p:sp>
    </p:spTree>
    <p:extLst>
      <p:ext uri="{BB962C8B-B14F-4D97-AF65-F5344CB8AC3E}">
        <p14:creationId xmlns:p14="http://schemas.microsoft.com/office/powerpoint/2010/main" val="318158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8"/>
          <a:stretch/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4"/>
          <p:cNvSpPr txBox="1"/>
          <p:nvPr/>
        </p:nvSpPr>
        <p:spPr>
          <a:xfrm>
            <a:off x="1187624" y="494258"/>
            <a:ext cx="6408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路遥知马力，日久见人心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1456204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3200" dirty="0" smtClean="0"/>
              <a:t>句意：</a:t>
            </a:r>
            <a:r>
              <a:rPr lang="zh-CN" altLang="en-US" sz="2800" dirty="0">
                <a:solidFill>
                  <a:srgbClr val="0000FF"/>
                </a:solidFill>
              </a:rPr>
              <a:t>经过遥远的路途才能知道马的力气大小，时间长久了才能看出人心的好坏</a:t>
            </a:r>
            <a:r>
              <a:rPr lang="zh-CN" altLang="en-US" sz="2800" dirty="0" smtClean="0">
                <a:solidFill>
                  <a:srgbClr val="0000FF"/>
                </a:solidFill>
              </a:rPr>
              <a:t>。比喻</a:t>
            </a:r>
            <a:r>
              <a:rPr lang="zh-CN" altLang="en-US" sz="2800" dirty="0">
                <a:solidFill>
                  <a:srgbClr val="0000FF"/>
                </a:solidFill>
              </a:rPr>
              <a:t>经过长时间的考验才能看出人心的好坏、友情的真假。 </a:t>
            </a:r>
          </a:p>
        </p:txBody>
      </p:sp>
    </p:spTree>
    <p:extLst>
      <p:ext uri="{BB962C8B-B14F-4D97-AF65-F5344CB8AC3E}">
        <p14:creationId xmlns:p14="http://schemas.microsoft.com/office/powerpoint/2010/main" val="151065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å°æ¸æ°åæè¯»ä¹¦éè¯»ä¸çè¯»ä¹¦æ¥èæ¯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3707904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75251" y="11101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语文  六年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级  下册</a:t>
            </a:r>
          </a:p>
        </p:txBody>
      </p:sp>
      <p:sp>
        <p:nvSpPr>
          <p:cNvPr id="17410" name="AutoShape 2" descr="http://p1.so.qhimgs1.com/bdr/585__/t01eeefd3f5327edf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TextBox 48"/>
          <p:cNvSpPr txBox="1"/>
          <p:nvPr/>
        </p:nvSpPr>
        <p:spPr>
          <a:xfrm>
            <a:off x="2076767" y="1491630"/>
            <a:ext cx="4990465" cy="991870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90000"/>
                  </a:schemeClr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语 文 园 地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763688" y="2556535"/>
            <a:ext cx="5616624" cy="583564"/>
            <a:chOff x="1763688" y="2556535"/>
            <a:chExt cx="5616624" cy="583564"/>
          </a:xfrm>
        </p:grpSpPr>
        <p:sp>
          <p:nvSpPr>
            <p:cNvPr id="15" name="TextBox 14"/>
            <p:cNvSpPr txBox="1"/>
            <p:nvPr/>
          </p:nvSpPr>
          <p:spPr>
            <a:xfrm>
              <a:off x="3636194" y="2556535"/>
              <a:ext cx="1872208" cy="58356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n>
                    <a:noFill/>
                  </a:ln>
                  <a:latin typeface="黑体" panose="02010609060101010101" pitchFamily="49" charset="-122"/>
                  <a:ea typeface="黑体" panose="02010609060101010101" pitchFamily="49" charset="-122"/>
                </a:rPr>
                <a:t>第二单元</a:t>
              </a:r>
              <a:endParaRPr lang="zh-CN" altLang="en-US" sz="3200" b="1" dirty="0">
                <a:ln>
                  <a:noFill/>
                </a:ln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763688" y="2848317"/>
              <a:ext cx="187198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508332" y="2848317"/>
              <a:ext cx="187198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8"/>
          <a:stretch/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4"/>
          <p:cNvSpPr txBox="1"/>
          <p:nvPr/>
        </p:nvSpPr>
        <p:spPr>
          <a:xfrm>
            <a:off x="717264" y="518807"/>
            <a:ext cx="6552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近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水知鱼性，近山识鸟音。</a:t>
            </a:r>
          </a:p>
        </p:txBody>
      </p:sp>
      <p:sp>
        <p:nvSpPr>
          <p:cNvPr id="3" name="矩形 2"/>
          <p:cNvSpPr/>
          <p:nvPr/>
        </p:nvSpPr>
        <p:spPr>
          <a:xfrm>
            <a:off x="791579" y="1419622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3200" dirty="0" smtClean="0"/>
              <a:t>句意：</a:t>
            </a:r>
            <a:r>
              <a:rPr lang="zh-CN" altLang="en-US" sz="2800" dirty="0">
                <a:solidFill>
                  <a:srgbClr val="0000FF"/>
                </a:solidFill>
              </a:rPr>
              <a:t>临近水边，时间长了，就会懂得水中鱼的习性；靠近山林，时间长了，就会知道林中鸟儿的习性。 </a:t>
            </a:r>
          </a:p>
        </p:txBody>
      </p:sp>
    </p:spTree>
    <p:extLst>
      <p:ext uri="{BB962C8B-B14F-4D97-AF65-F5344CB8AC3E}">
        <p14:creationId xmlns:p14="http://schemas.microsoft.com/office/powerpoint/2010/main" val="27913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2476" y="1707654"/>
            <a:ext cx="74733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1.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明读书总是囫囵吞枣，不认真品读，而且他的作文总也写不好，所以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妈妈教导他：“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                        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。”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7929" y="618823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选择恰当的语句填入其中。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55526"/>
            <a:ext cx="1711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小练习</a:t>
            </a:r>
          </a:p>
        </p:txBody>
      </p:sp>
      <p:sp>
        <p:nvSpPr>
          <p:cNvPr id="9" name="矩形 8"/>
          <p:cNvSpPr/>
          <p:nvPr/>
        </p:nvSpPr>
        <p:spPr>
          <a:xfrm>
            <a:off x="1942800" y="3075806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读书须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用意，一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字值千金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3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483518"/>
            <a:ext cx="7473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爸爸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早晨去医院桂号，本以为自己是前几名，结果挂得很靠后。这真是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：“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                    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”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跟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教授交谈过之后，我深受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启发，不禁感慨道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: “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b="1" u="sng" dirty="0" smtClean="0"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3200" b="1" u="sng" dirty="0" smtClean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。”</a:t>
            </a:r>
            <a:r>
              <a:rPr lang="zh-CN" altLang="en-US" sz="3200" b="1" u="sng" dirty="0" smtClean="0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640" y="1769756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莫道君行早，更有早行人</a:t>
            </a:r>
          </a:p>
        </p:txBody>
      </p:sp>
      <p:sp>
        <p:nvSpPr>
          <p:cNvPr id="7" name="矩形 6"/>
          <p:cNvSpPr/>
          <p:nvPr/>
        </p:nvSpPr>
        <p:spPr>
          <a:xfrm>
            <a:off x="2771800" y="3171765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听君一席话，胜读十年书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267494"/>
            <a:ext cx="74733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有一些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人，表面看起来很凶，相处久了才知道他的本性是善良的。还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真是：“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                   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”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5.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爷爷养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了很多鸽子，他经常去看。时间久了，就连他也能推算出鸽子何时会下蛋，蛋壳何时会破裂。爷爷说这叫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b="1" u="sng" dirty="0" smtClean="0"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3200" b="1" u="sng" dirty="0" smtClean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。”</a:t>
            </a:r>
            <a:r>
              <a:rPr lang="zh-CN" altLang="en-US" sz="3200" b="1" u="sng" dirty="0" smtClean="0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640" y="1555790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路遥知马力，日久见人心</a:t>
            </a:r>
          </a:p>
        </p:txBody>
      </p:sp>
      <p:sp>
        <p:nvSpPr>
          <p:cNvPr id="7" name="矩形 6"/>
          <p:cNvSpPr/>
          <p:nvPr/>
        </p:nvSpPr>
        <p:spPr>
          <a:xfrm>
            <a:off x="1331640" y="4148078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近水知鱼性，近山识鸟音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3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771550"/>
            <a:ext cx="51875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观今宜鉴古，无古不成今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运去金成铁，时来铁似金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相见易得好，久住难为人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是亲不是亲，非亲却是亲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客来主不顾，自是无良宾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山中有直树，世上无直人。</a:t>
            </a:r>
            <a:endParaRPr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339502"/>
            <a:ext cx="6621740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 dirty="0" smtClean="0">
                <a:latin typeface="+mj-ea"/>
                <a:ea typeface="+mj-ea"/>
                <a:cs typeface="楷体" panose="02010609060101010101" pitchFamily="49" charset="-122"/>
              </a:rPr>
              <a:t>拓展</a:t>
            </a:r>
            <a:endParaRPr lang="zh-CN" altLang="en-US" sz="3600" dirty="0">
              <a:latin typeface="+mj-ea"/>
              <a:ea typeface="+mj-ea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  <p:bldLst>
      <p:bldP spid="2" grpId="1" animBg="1"/>
      <p:bldP spid="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6310" y="1923678"/>
            <a:ext cx="6470650" cy="138499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读外国名著，我们不仅要把握它的主要内容，还要依据名著中印象深刻的人物和情节，交流自己的感受。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26592" t="1045" r="17283" b="4482"/>
          <a:stretch>
            <a:fillRect/>
          </a:stretch>
        </p:blipFill>
        <p:spPr>
          <a:xfrm>
            <a:off x="7071995" y="2226945"/>
            <a:ext cx="1400175" cy="23571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466479" y="699542"/>
            <a:ext cx="2205990" cy="670560"/>
            <a:chOff x="3315335" y="1092835"/>
            <a:chExt cx="2205990" cy="670560"/>
          </a:xfrm>
        </p:grpSpPr>
        <p:sp>
          <p:nvSpPr>
            <p:cNvPr id="9" name="文本框 8"/>
            <p:cNvSpPr txBox="1"/>
            <p:nvPr/>
          </p:nvSpPr>
          <p:spPr>
            <a:xfrm>
              <a:off x="3398837" y="1164590"/>
              <a:ext cx="2038985" cy="598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3300" dirty="0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3315335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433695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411510"/>
            <a:ext cx="4464496" cy="52322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回顾课文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内容，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填写表格。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710575"/>
              </p:ext>
            </p:extLst>
          </p:nvPr>
        </p:nvGraphicFramePr>
        <p:xfrm>
          <a:off x="107504" y="1170130"/>
          <a:ext cx="8892480" cy="36338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64160">
                  <a:extLst>
                    <a:ext uri="{9D8B030D-6E8A-4147-A177-3AD203B41FA5}">
                      <a16:colId xmlns:a16="http://schemas.microsoft.com/office/drawing/2014/main" xmlns="" val="819467180"/>
                    </a:ext>
                  </a:extLst>
                </a:gridCol>
                <a:gridCol w="2964160">
                  <a:extLst>
                    <a:ext uri="{9D8B030D-6E8A-4147-A177-3AD203B41FA5}">
                      <a16:colId xmlns:a16="http://schemas.microsoft.com/office/drawing/2014/main" xmlns="" val="2003334228"/>
                    </a:ext>
                  </a:extLst>
                </a:gridCol>
                <a:gridCol w="2964160">
                  <a:extLst>
                    <a:ext uri="{9D8B030D-6E8A-4147-A177-3AD203B41FA5}">
                      <a16:colId xmlns:a16="http://schemas.microsoft.com/office/drawing/2014/main" xmlns="" val="2093533598"/>
                    </a:ext>
                  </a:extLst>
                </a:gridCol>
              </a:tblGrid>
              <a:tr h="9084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课文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人物评价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评价依据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0273579"/>
                  </a:ext>
                </a:extLst>
              </a:tr>
              <a:tr h="908467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鲁滨逊漂流记（节选）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0126857"/>
                  </a:ext>
                </a:extLst>
              </a:tr>
              <a:tr h="908467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骑鹅旅行记（节选）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9862595"/>
                  </a:ext>
                </a:extLst>
              </a:tr>
              <a:tr h="908467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汤姆</a:t>
                      </a:r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·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索亚历险记（节选）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4901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1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32633"/>
            <a:ext cx="792088" cy="97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831929" y="2571750"/>
            <a:ext cx="7196455" cy="193899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我特别留意描写人物语言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神态的句子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从中能看出一个人的性格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之前学习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穷人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读到桑娜</a:t>
            </a:r>
            <a:r>
              <a:rPr lang="en-US"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用头巾裹住睡着的孩子，把他们抱回家里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让他们同自己的孩子睡在一起，又连忙把帐子拉好</a:t>
            </a:r>
            <a:r>
              <a:rPr 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，我想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她是多么善良而勇敢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啊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！</a:t>
            </a:r>
          </a:p>
        </p:txBody>
      </p:sp>
      <p:sp>
        <p:nvSpPr>
          <p:cNvPr id="4" name="矩形 3"/>
          <p:cNvSpPr/>
          <p:nvPr/>
        </p:nvSpPr>
        <p:spPr>
          <a:xfrm>
            <a:off x="918389" y="525144"/>
            <a:ext cx="7040245" cy="15684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读名著时，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我会对书里的人物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出自己的评价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在我眼里</a:t>
            </a:r>
            <a:r>
              <a:rPr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，汤姆•索亚是一个热爱自由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喜欢冒险的孩子，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同时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又很有趣</a:t>
            </a:r>
            <a:r>
              <a:rPr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，还有点儿虚荣心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小说中的很多地方都能看出他的这些特点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028384" y="999956"/>
            <a:ext cx="936104" cy="120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81721" y="1632099"/>
            <a:ext cx="6408712" cy="2308324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每个人都是立体的、多面的，评价人物时角度不能太单一。如，很多人觉得尼尔斯太淘气、太顽皮，但是当我读到他心里想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父母从教堂回来时，发现雄鹅不见了，他们会伤心的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，我觉得尼尔斯其实也是一个体贴父母的孩子。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r="5979"/>
          <a:stretch>
            <a:fillRect/>
          </a:stretch>
        </p:blipFill>
        <p:spPr>
          <a:xfrm>
            <a:off x="382270" y="2778760"/>
            <a:ext cx="1098550" cy="1663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1725" y="735965"/>
            <a:ext cx="5835650" cy="20612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读外国名著，我们也是依据情节以及抓住人物描写的句段来体会人物形象的，要注意全面、多角度体会人物性格。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26592" t="1045" r="17283" b="4482"/>
          <a:stretch>
            <a:fillRect/>
          </a:stretch>
        </p:blipFill>
        <p:spPr>
          <a:xfrm>
            <a:off x="7071995" y="2226945"/>
            <a:ext cx="1400175" cy="23571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736049" y="2932769"/>
            <a:ext cx="4552042" cy="1656184"/>
            <a:chOff x="1996009" y="2328239"/>
            <a:chExt cx="5616575" cy="2304415"/>
          </a:xfrm>
        </p:grpSpPr>
        <p:sp>
          <p:nvSpPr>
            <p:cNvPr id="8" name="云形标注 7"/>
            <p:cNvSpPr/>
            <p:nvPr/>
          </p:nvSpPr>
          <p:spPr>
            <a:xfrm>
              <a:off x="1996009" y="2328239"/>
              <a:ext cx="5616575" cy="2304415"/>
            </a:xfrm>
            <a:prstGeom prst="cloudCallout">
              <a:avLst>
                <a:gd name="adj1" fmla="val 72090"/>
                <a:gd name="adj2" fmla="val 21719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24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459062" y="2516905"/>
              <a:ext cx="4708927" cy="1927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</a:rPr>
                <a:t>    还有</a:t>
              </a:r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哪些文学作品中的人物给你留下了深刻的印象？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592" t="1045" r="17283" b="4482"/>
          <a:stretch>
            <a:fillRect/>
          </a:stretch>
        </p:blipFill>
        <p:spPr>
          <a:xfrm>
            <a:off x="7276995" y="3527307"/>
            <a:ext cx="1049020" cy="15887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7900" y="885642"/>
            <a:ext cx="7632848" cy="2677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镇上的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人排着队来到撒切尔法官家，搂着两个获救的孩子又亲又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吻，……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泪水如雨，洒了一地。</a:t>
            </a: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过了二十三，大家就更忙了，春节眨眼就到了啊。</a:t>
            </a: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住方家大院的八儿，今天喜得快要发疯了。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07096" y="1208583"/>
            <a:ext cx="489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3" name="文本框 2"/>
          <p:cNvSpPr txBox="1"/>
          <p:nvPr/>
        </p:nvSpPr>
        <p:spPr>
          <a:xfrm flipH="1">
            <a:off x="6846783" y="1233248"/>
            <a:ext cx="67754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217285" y="1215571"/>
            <a:ext cx="479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104467" y="1219443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61567" y="1250925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22017" y="1673524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96857" y="1692791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64917" y="1673525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85952" y="2122852"/>
            <a:ext cx="494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71220" y="2122851"/>
            <a:ext cx="494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904557" y="2147033"/>
            <a:ext cx="494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491031" y="2604597"/>
            <a:ext cx="494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80764" y="2667323"/>
            <a:ext cx="4946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C00000"/>
                </a:solidFill>
                <a:sym typeface="+mn-ea"/>
              </a:rPr>
              <a:t>.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724128" y="2949896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080363" y="2951964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460957" y="2956934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45964" y="2951289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177940" y="2968607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29" name="矩形 28"/>
          <p:cNvSpPr/>
          <p:nvPr/>
        </p:nvSpPr>
        <p:spPr>
          <a:xfrm>
            <a:off x="1127738" y="3994458"/>
            <a:ext cx="6279515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读句子，说说加点的部分有什么共同的特点。</a:t>
            </a:r>
          </a:p>
        </p:txBody>
      </p:sp>
      <p:sp>
        <p:nvSpPr>
          <p:cNvPr id="30" name="文本框 24"/>
          <p:cNvSpPr txBox="1"/>
          <p:nvPr/>
        </p:nvSpPr>
        <p:spPr>
          <a:xfrm>
            <a:off x="7521793" y="2968606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sp>
        <p:nvSpPr>
          <p:cNvPr id="31" name="文本框 25"/>
          <p:cNvSpPr txBox="1"/>
          <p:nvPr/>
        </p:nvSpPr>
        <p:spPr>
          <a:xfrm>
            <a:off x="7855802" y="2968605"/>
            <a:ext cx="494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426172" y="89417"/>
            <a:ext cx="2736304" cy="671919"/>
            <a:chOff x="3078104" y="1092835"/>
            <a:chExt cx="2736304" cy="671919"/>
          </a:xfrm>
        </p:grpSpPr>
        <p:sp>
          <p:nvSpPr>
            <p:cNvPr id="33" name="文本框 8"/>
            <p:cNvSpPr txBox="1"/>
            <p:nvPr/>
          </p:nvSpPr>
          <p:spPr>
            <a:xfrm>
              <a:off x="3294129" y="1164590"/>
              <a:ext cx="2304256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词句段运用</a:t>
              </a:r>
              <a:endPara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078104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726778" y="1092835"/>
              <a:ext cx="87630" cy="5461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744" y="2839721"/>
            <a:ext cx="992927" cy="131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/>
          <p:nvPr/>
        </p:nvSpPr>
        <p:spPr>
          <a:xfrm>
            <a:off x="4839786" y="282185"/>
            <a:ext cx="3237865" cy="1264980"/>
          </a:xfrm>
          <a:prstGeom prst="cloudCallout">
            <a:avLst>
              <a:gd name="adj1" fmla="val 47415"/>
              <a:gd name="adj2" fmla="val 10385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都运用了夸张的修辞手法。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812360" y="2066535"/>
            <a:ext cx="936104" cy="120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5"/>
          <p:cNvGrpSpPr/>
          <p:nvPr/>
        </p:nvGrpSpPr>
        <p:grpSpPr>
          <a:xfrm>
            <a:off x="996766" y="530593"/>
            <a:ext cx="3190240" cy="1793875"/>
            <a:chOff x="3289474" y="1754763"/>
            <a:chExt cx="3190240" cy="1793875"/>
          </a:xfrm>
        </p:grpSpPr>
        <p:sp>
          <p:nvSpPr>
            <p:cNvPr id="11" name="云形标注 10"/>
            <p:cNvSpPr/>
            <p:nvPr/>
          </p:nvSpPr>
          <p:spPr>
            <a:xfrm>
              <a:off x="3289474" y="1754763"/>
              <a:ext cx="3190240" cy="1793875"/>
            </a:xfrm>
            <a:prstGeom prst="cloudCallout">
              <a:avLst>
                <a:gd name="adj1" fmla="val -35434"/>
                <a:gd name="adj2" fmla="val 82943"/>
              </a:avLst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24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605895" y="1866870"/>
              <a:ext cx="269433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都将人物或事物的情态更加生动地表现了出来，特别有画面感。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63888" y="1748792"/>
            <a:ext cx="3843020" cy="3053715"/>
            <a:chOff x="3289474" y="1754763"/>
            <a:chExt cx="3843020" cy="3053715"/>
          </a:xfrm>
        </p:grpSpPr>
        <p:grpSp>
          <p:nvGrpSpPr>
            <p:cNvPr id="14" name="组合 13"/>
            <p:cNvGrpSpPr/>
            <p:nvPr/>
          </p:nvGrpSpPr>
          <p:grpSpPr>
            <a:xfrm>
              <a:off x="3289474" y="1754763"/>
              <a:ext cx="3843020" cy="3053715"/>
              <a:chOff x="5571" y="2394"/>
              <a:chExt cx="6052" cy="4809"/>
            </a:xfrm>
          </p:grpSpPr>
          <p:sp>
            <p:nvSpPr>
              <p:cNvPr id="16" name="云形标注 15"/>
              <p:cNvSpPr/>
              <p:nvPr/>
            </p:nvSpPr>
            <p:spPr>
              <a:xfrm>
                <a:off x="5571" y="2394"/>
                <a:ext cx="5024" cy="2825"/>
              </a:xfrm>
              <a:prstGeom prst="cloudCallout">
                <a:avLst>
                  <a:gd name="adj1" fmla="val 35747"/>
                  <a:gd name="adj2" fmla="val 55394"/>
                </a:avLst>
              </a:prstGeom>
              <a:noFill/>
              <a:ln w="19050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lang="zh-CN" altLang="en-US" sz="2400" b="1" dirty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5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 l="13511" t="50314" r="7224" b="3635"/>
              <a:stretch>
                <a:fillRect/>
              </a:stretch>
            </p:blipFill>
            <p:spPr>
              <a:xfrm>
                <a:off x="9567" y="4645"/>
                <a:ext cx="2056" cy="2558"/>
              </a:xfrm>
              <a:prstGeom prst="rect">
                <a:avLst/>
              </a:prstGeom>
            </p:spPr>
          </p:pic>
        </p:grpSp>
        <p:sp>
          <p:nvSpPr>
            <p:cNvPr id="15" name="矩形 14"/>
            <p:cNvSpPr/>
            <p:nvPr/>
          </p:nvSpPr>
          <p:spPr>
            <a:xfrm>
              <a:off x="3781970" y="2075161"/>
              <a:ext cx="238550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</a:rPr>
                <a:t>都突出了想表达的内容。</a:t>
              </a:r>
              <a:endParaRPr lang="zh-CN" altLang="en-US" sz="2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676489028"/>
  <p:tag name="KSO_WM_UNIT_PLACING_PICTURE_USER_VIEWPORT" val="{&quot;height&quot;:8445,&quot;width&quot;:3945}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1307</Words>
  <Application>Microsoft Office PowerPoint</Application>
  <PresentationFormat>全屏显示(16:9)</PresentationFormat>
  <Paragraphs>143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Calibri</vt:lpstr>
      <vt:lpstr>微软雅黑</vt:lpstr>
      <vt:lpstr>Heiti SC Light</vt:lpstr>
      <vt:lpstr>Wingdings</vt:lpstr>
      <vt:lpstr>Times New Roman</vt:lpstr>
      <vt:lpstr>黑体</vt:lpstr>
      <vt:lpstr>仿宋</vt:lpstr>
      <vt:lpstr>楷体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114</cp:revision>
  <dcterms:created xsi:type="dcterms:W3CDTF">2017-03-17T02:28:00Z</dcterms:created>
  <dcterms:modified xsi:type="dcterms:W3CDTF">2020-11-07T09:12:10Z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