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6" r:id="rId2"/>
    <p:sldMasterId id="2147483688" r:id="rId3"/>
  </p:sldMasterIdLst>
  <p:notesMasterIdLst>
    <p:notesMasterId r:id="rId20"/>
  </p:notesMasterIdLst>
  <p:sldIdLst>
    <p:sldId id="301" r:id="rId4"/>
    <p:sldId id="256" r:id="rId5"/>
    <p:sldId id="305" r:id="rId6"/>
    <p:sldId id="306" r:id="rId7"/>
    <p:sldId id="320" r:id="rId8"/>
    <p:sldId id="319" r:id="rId9"/>
    <p:sldId id="322" r:id="rId10"/>
    <p:sldId id="323" r:id="rId11"/>
    <p:sldId id="324" r:id="rId12"/>
    <p:sldId id="321" r:id="rId13"/>
    <p:sldId id="325" r:id="rId14"/>
    <p:sldId id="310" r:id="rId15"/>
    <p:sldId id="326" r:id="rId16"/>
    <p:sldId id="316" r:id="rId17"/>
    <p:sldId id="271" r:id="rId18"/>
    <p:sldId id="317" r:id="rId19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4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100" d="100"/>
          <a:sy n="100" d="100"/>
        </p:scale>
        <p:origin x="-726" y="-4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7765D-D031-47BD-A89B-2A6328251249}" type="datetimeFigureOut">
              <a:rPr lang="zh-CN" altLang="en-US" smtClean="0"/>
              <a:pPr/>
              <a:t>2020/11/23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86BD5-DBF5-4ED2-8F99-370E170CE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55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3" y="1200151"/>
            <a:ext cx="8229481" cy="33944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35645203"/>
      </p:ext>
    </p:extLst>
  </p:cSld>
  <p:clrMapOvr>
    <a:masterClrMapping/>
  </p:clrMapOvr>
  <p:transition spd="slow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219781"/>
      </p:ext>
    </p:extLst>
  </p:cSld>
  <p:clrMapOvr>
    <a:masterClrMapping/>
  </p:clrMapOvr>
  <p:transition spd="slow" advTm="5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123001"/>
      </p:ext>
    </p:extLst>
  </p:cSld>
  <p:clrMapOvr>
    <a:masterClrMapping/>
  </p:clrMapOvr>
  <p:transition spd="slow" advTm="5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20663"/>
      </p:ext>
    </p:extLst>
  </p:cSld>
  <p:clrMapOvr>
    <a:masterClrMapping/>
  </p:clrMapOvr>
  <p:transition spd="slow" advTm="5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721523"/>
      </p:ext>
    </p:extLst>
  </p:cSld>
  <p:clrMapOvr>
    <a:masterClrMapping/>
  </p:clrMapOvr>
  <p:transition spd="slow" advTm="5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409720"/>
      </p:ext>
    </p:extLst>
  </p:cSld>
  <p:clrMapOvr>
    <a:masterClrMapping/>
  </p:clrMapOvr>
  <p:transition spd="slow" advTm="5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157511"/>
      </p:ext>
    </p:extLst>
  </p:cSld>
  <p:clrMapOvr>
    <a:masterClrMapping/>
  </p:clrMapOvr>
  <p:transition spd="slow" advTm="5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439566"/>
      </p:ext>
    </p:extLst>
  </p:cSld>
  <p:clrMapOvr>
    <a:masterClrMapping/>
  </p:clrMapOvr>
  <p:transition spd="slow" advTm="500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261929"/>
      </p:ext>
    </p:extLst>
  </p:cSld>
  <p:clrMapOvr>
    <a:masterClrMapping/>
  </p:clrMapOvr>
  <p:transition spd="slow" advTm="500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1052185"/>
      </p:ext>
    </p:extLst>
  </p:cSld>
  <p:clrMapOvr>
    <a:masterClrMapping/>
  </p:clrMapOvr>
  <p:transition spd="slow" advTm="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6243921" y="4909069"/>
            <a:ext cx="58135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5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478026"/>
      </p:ext>
    </p:extLst>
  </p:cSld>
  <p:clrMapOvr>
    <a:masterClrMapping/>
  </p:clrMapOvr>
  <p:transition spd="slow" advTm="5000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85348"/>
      </p:ext>
    </p:extLst>
  </p:cSld>
  <p:clrMapOvr>
    <a:masterClrMapping/>
  </p:clrMapOvr>
  <p:transition spd="slow" advTm="5000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244624"/>
      </p:ext>
    </p:extLst>
  </p:cSld>
  <p:clrMapOvr>
    <a:masterClrMapping/>
  </p:clrMapOvr>
  <p:transition spd="slow" advTm="5000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863206"/>
      </p:ext>
    </p:extLst>
  </p:cSld>
  <p:clrMapOvr>
    <a:masterClrMapping/>
  </p:clrMapOvr>
  <p:transition spd="slow" advTm="5000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962768"/>
      </p:ext>
    </p:extLst>
  </p:cSld>
  <p:clrMapOvr>
    <a:masterClrMapping/>
  </p:clrMapOvr>
  <p:transition spd="slow" advTm="5000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17D7CA6-BC21-416B-A69A-D9EA6C104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142F5C0-9C7E-4D66-9DDA-B5215D526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7F818A7-2394-4F7A-BC02-CD4084930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BA15A6B-B19E-457C-A2B0-1C0581FEB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7A6C9E7-FE8D-44D3-BFFA-5D943500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225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70B640-A236-4F64-8DA4-3AB486B07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C028F99-B4F4-4F5B-B6F2-012AE7AD2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DF43F2B-F2C5-40B0-8710-3E5E5A73E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B8B122F-0E76-476B-8138-F4DFDACE3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652A1B9-2CC2-417F-9452-A0D85E0C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774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D75C9D-53C6-4430-B5DF-0E156D57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47E8DCC-E528-4023-88E0-1D16F8DE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CA49DB9-F13F-4B1D-9E36-7FA4BAA1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0D87F56-F2DA-458D-B70D-FDD2D8D17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BB4C589-CA97-44FD-917A-BA34E51E3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867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B4C7FB7-3B2C-4463-8807-0D2ED7D9E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6F6E9D8-6A36-464F-9E38-CDF407226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5743714-D32B-4889-A4BF-98314FEAA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CE574BD-8627-4FE9-91F5-079D9BB5D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F4F7194-8F34-4D60-B756-D18EB0FF0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2E1CA15-9F5F-4337-A1E3-D0348DFAE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796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C18509A-4147-4F6B-BC83-0932E2D3D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75CF949-F2E2-4AF8-8014-E086211D3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F28EA7A-8377-4393-A74A-6498BECB5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500848C-CC1A-4337-B10E-BC8BEBB0F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D41136FE-4F66-4D53-AA7E-9BEA78EEFE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95D2B195-7EDD-4761-BDD3-58CB0C24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84F5F5C-0408-42B8-B521-440C03724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94451ED-63F2-4D13-ABDA-E8A3762FC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03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961986"/>
      </p:ext>
    </p:extLst>
  </p:cSld>
  <p:clrMapOvr>
    <a:masterClrMapping/>
  </p:clrMapOvr>
  <p:transition spd="slow" advTm="5000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B34F2FB-4360-4188-B7FB-5DD80B557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AEC7E9CB-88DD-46F1-9A96-D08266E8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77A294E-772B-44CB-A4EB-5A7282BF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E608F99-8D88-4016-9904-E50196E6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327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5EF388F-3B2A-4254-8421-9388540A4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F20BFD8-83BD-4D65-B84E-C3A53949B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A2A7DFF-10FC-4CF9-B364-2E642C6A5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6245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B397B86-B202-4E5E-8741-2F7A5A42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BA8376F-C216-461E-B27A-A84F4AEED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1CCF3CB-4C4B-49B4-A457-7E270DAD9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F830135-ECCD-44DC-919E-B115AAF8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8A1A448-F3A7-4EE0-B360-6716E550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1DD9A3-16DF-4A46-80A2-7A8C8ECFD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715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72B35A-19BB-49AC-A5F9-D2679EAD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1C63C46-F8CA-496C-B6FC-63B22C549B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03DD366-2E35-4358-A3A9-7097E3A2A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A9F5D77-C231-4215-9495-05D9B90E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965342-3E28-4E50-ADE0-87C81EC1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C0CDC0-86B7-4071-91B2-36383711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23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B46E61-2A3F-44B0-BBCB-3A56C2B4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F2A4046-253C-4D71-84E1-A29ECD9C8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0B41991-3A23-4A6E-ADAF-747031B51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76889BB-0E48-4184-9ACE-4C203A95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6E4D0BB-C208-4F04-8D30-D8012303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110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3C9DBA9-1116-488C-9252-3E21E47CE4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D723EA7-5748-4E66-9F04-DCF8D30E7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10B6DF-5539-42B3-ACCF-9C52824C7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EBF5CF7-DA84-40BF-8E4F-563F5F2F4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9CABD80-40C3-493E-B0B0-05A5BBCDB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4405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1633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3570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868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331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579935"/>
      </p:ext>
    </p:extLst>
  </p:cSld>
  <p:clrMapOvr>
    <a:masterClrMapping/>
  </p:clrMapOvr>
  <p:transition spd="slow" advTm="5000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0523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662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56438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932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014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7271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780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02287585"/>
      </p:ext>
    </p:extLst>
  </p:cSld>
  <p:clrMapOvr>
    <a:masterClrMapping/>
  </p:clrMapOvr>
  <p:transition spd="slow" advTm="5000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67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631762"/>
      </p:ext>
    </p:extLst>
  </p:cSld>
  <p:clrMapOvr>
    <a:masterClrMapping/>
  </p:clrMapOvr>
  <p:transition spd="slow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122896"/>
      </p:ext>
    </p:extLst>
  </p:cSld>
  <p:clrMapOvr>
    <a:masterClrMapping/>
  </p:clrMapOvr>
  <p:transition spd="slow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347825"/>
      </p:ext>
    </p:extLst>
  </p:cSld>
  <p:clrMapOvr>
    <a:masterClrMapping/>
  </p:clrMapOvr>
  <p:transition spd="slow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904936"/>
      </p:ext>
    </p:extLst>
  </p:cSld>
  <p:clrMapOvr>
    <a:masterClrMapping/>
  </p:clrMapOvr>
  <p:transition spd="slow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2" y="2914650"/>
            <a:ext cx="6400443" cy="131445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4000443885"/>
      </p:ext>
    </p:extLst>
  </p:cSld>
  <p:clrMapOvr>
    <a:masterClrMapping/>
  </p:clrMapOvr>
  <p:transition spd="slow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7633" r="5679" b="20193"/>
          <a:stretch>
            <a:fillRect/>
          </a:stretch>
        </p:blipFill>
        <p:spPr>
          <a:xfrm>
            <a:off x="1" y="2355574"/>
            <a:ext cx="1282148" cy="268356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36B2095E-8CB6-44B8-8645-F83C18AFD9B7}"/>
              </a:ext>
            </a:extLst>
          </p:cNvPr>
          <p:cNvSpPr/>
          <p:nvPr userDrawn="1"/>
        </p:nvSpPr>
        <p:spPr>
          <a:xfrm flipH="1">
            <a:off x="0" y="142460"/>
            <a:ext cx="2143125" cy="236004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10">
            <a:extLst>
              <a:ext uri="{FF2B5EF4-FFF2-40B4-BE49-F238E27FC236}">
                <a16:creationId xmlns="" xmlns:a16="http://schemas.microsoft.com/office/drawing/2014/main" id="{4FAB98BD-C54F-459F-8584-6EB58ECFB09E}"/>
              </a:ext>
            </a:extLst>
          </p:cNvPr>
          <p:cNvSpPr txBox="1"/>
          <p:nvPr userDrawn="1"/>
        </p:nvSpPr>
        <p:spPr>
          <a:xfrm>
            <a:off x="0" y="101465"/>
            <a:ext cx="2143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>
                <a:latin typeface="黑体" pitchFamily="49" charset="-122"/>
                <a:ea typeface="黑体" pitchFamily="49" charset="-122"/>
              </a:rPr>
              <a:t>习作：让真情自然流露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</p:sldLayoutIdLst>
  <p:transition spd="slow" advTm="5000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A4630E4-22EC-439D-BCD5-9332641D6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A95B88E-9E58-40BD-9D29-FC1E80BCB5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B868E5D-712A-4CD5-B8E1-485A8283C6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B7DAD-C338-4056-B6ED-211EAFF0BA52}" type="datetimeFigureOut">
              <a:rPr lang="zh-CN" altLang="en-US" smtClean="0"/>
              <a:t>2020/11/23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B648088-C237-48C8-9281-EFC869D8A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ACF718C-1208-4CAC-B936-ABDCBA2D3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9668-7C6C-46CE-89BB-7C0F862B02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03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9734DE7-A833-420E-8CCD-2B871EE7FE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7633" r="5679" b="20193"/>
          <a:stretch>
            <a:fillRect/>
          </a:stretch>
        </p:blipFill>
        <p:spPr>
          <a:xfrm>
            <a:off x="1" y="2355574"/>
            <a:ext cx="1282148" cy="268356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2961646-0DC6-41B0-A6CA-7228E010879B}"/>
              </a:ext>
            </a:extLst>
          </p:cNvPr>
          <p:cNvSpPr/>
          <p:nvPr userDrawn="1"/>
        </p:nvSpPr>
        <p:spPr>
          <a:xfrm flipH="1">
            <a:off x="1" y="92609"/>
            <a:ext cx="2078850" cy="162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文本框 10">
            <a:extLst>
              <a:ext uri="{FF2B5EF4-FFF2-40B4-BE49-F238E27FC236}">
                <a16:creationId xmlns="" xmlns:a16="http://schemas.microsoft.com/office/drawing/2014/main" id="{DAAA3D9B-848C-4818-828F-E34931FD3FAC}"/>
              </a:ext>
            </a:extLst>
          </p:cNvPr>
          <p:cNvSpPr txBox="1"/>
          <p:nvPr userDrawn="1"/>
        </p:nvSpPr>
        <p:spPr>
          <a:xfrm>
            <a:off x="144928" y="69734"/>
            <a:ext cx="13388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900" dirty="0">
                <a:latin typeface="黑体" pitchFamily="49" charset="-122"/>
                <a:ea typeface="黑体" pitchFamily="49" charset="-122"/>
              </a:rPr>
              <a:t>习作：让真情自然流露</a:t>
            </a:r>
          </a:p>
        </p:txBody>
      </p:sp>
    </p:spTree>
    <p:extLst>
      <p:ext uri="{BB962C8B-B14F-4D97-AF65-F5344CB8AC3E}">
        <p14:creationId xmlns:p14="http://schemas.microsoft.com/office/powerpoint/2010/main" val="416290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7.xml"/><Relationship Id="rId6" Type="http://schemas.openxmlformats.org/officeDocument/2006/relationships/slide" Target="slide12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5.jpeg"/><Relationship Id="rId5" Type="http://schemas.openxmlformats.org/officeDocument/2006/relationships/image" Target="../media/image14.tif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04436" cy="114776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0BA28562-3CB8-4CD3-A4E9-1EEC849871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6" b="11765"/>
          <a:stretch>
            <a:fillRect/>
          </a:stretch>
        </p:blipFill>
        <p:spPr bwMode="auto">
          <a:xfrm>
            <a:off x="4166193" y="722622"/>
            <a:ext cx="4086421" cy="330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6E4BCF8-8971-4BD1-AC4E-F1B9338A4B4F}"/>
              </a:ext>
            </a:extLst>
          </p:cNvPr>
          <p:cNvSpPr/>
          <p:nvPr/>
        </p:nvSpPr>
        <p:spPr>
          <a:xfrm>
            <a:off x="632199" y="1220738"/>
            <a:ext cx="3070071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考试得了</a:t>
            </a: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分。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8AD2299-74AC-4D2F-985D-C8B96E1FCA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620" y="1147762"/>
            <a:ext cx="4564492" cy="297479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AF4E57-B7A8-4F2A-9EDE-6BDF61AA1B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193" y="1553406"/>
            <a:ext cx="3590094" cy="3380101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6FA6CB4-765C-4252-95C7-DE022032EE71}"/>
              </a:ext>
            </a:extLst>
          </p:cNvPr>
          <p:cNvSpPr/>
          <p:nvPr/>
        </p:nvSpPr>
        <p:spPr>
          <a:xfrm>
            <a:off x="565207" y="2001703"/>
            <a:ext cx="3647152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做错事被妈妈责骂。</a:t>
            </a:r>
            <a:endParaRPr lang="en-US" altLang="zh-CN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3">
            <a:extLst>
              <a:ext uri="{FF2B5EF4-FFF2-40B4-BE49-F238E27FC236}">
                <a16:creationId xmlns="" xmlns:a16="http://schemas.microsoft.com/office/drawing/2014/main" id="{C3159013-454C-4DB8-AB4D-244853A435AE}"/>
              </a:ext>
            </a:extLst>
          </p:cNvPr>
          <p:cNvSpPr txBox="1"/>
          <p:nvPr/>
        </p:nvSpPr>
        <p:spPr>
          <a:xfrm>
            <a:off x="602218" y="2782667"/>
            <a:ext cx="2950724" cy="676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被好朋友欺骗。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="" xmlns:a16="http://schemas.microsoft.com/office/drawing/2014/main" id="{D25DED3D-1C65-4000-B7F3-824C67873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0541" y="1440120"/>
            <a:ext cx="745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把想表达的话直接说出来，抒发自己的情感。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924319" y="1427319"/>
            <a:ext cx="481965" cy="380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1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942634" y="2260707"/>
            <a:ext cx="481965" cy="38004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/>
              <a:t>2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924318" y="3025788"/>
            <a:ext cx="481965" cy="3800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/>
              <a:t>3</a:t>
            </a:r>
          </a:p>
        </p:txBody>
      </p:sp>
      <p:sp>
        <p:nvSpPr>
          <p:cNvPr id="11" name="文本框 14">
            <a:extLst>
              <a:ext uri="{FF2B5EF4-FFF2-40B4-BE49-F238E27FC236}">
                <a16:creationId xmlns="" xmlns:a16="http://schemas.microsoft.com/office/drawing/2014/main" id="{D792505B-0E08-40F9-B7B9-CA968B6D9C07}"/>
              </a:ext>
            </a:extLst>
          </p:cNvPr>
          <p:cNvSpPr txBox="1"/>
          <p:nvPr/>
        </p:nvSpPr>
        <p:spPr>
          <a:xfrm>
            <a:off x="1275320" y="537572"/>
            <a:ext cx="3132164" cy="4212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表达真情实感的方法：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D1E03ED-1C91-4E55-995D-D1097884CA45}"/>
              </a:ext>
            </a:extLst>
          </p:cNvPr>
          <p:cNvSpPr/>
          <p:nvPr/>
        </p:nvSpPr>
        <p:spPr>
          <a:xfrm>
            <a:off x="1419582" y="2158892"/>
            <a:ext cx="767491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把想要表达的情感融入到具体的人、事和景之中。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D9C489D-4B00-4EEA-9246-F362B397672D}"/>
              </a:ext>
            </a:extLst>
          </p:cNvPr>
          <p:cNvSpPr/>
          <p:nvPr/>
        </p:nvSpPr>
        <p:spPr>
          <a:xfrm>
            <a:off x="1419582" y="2914327"/>
            <a:ext cx="683037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如果情感有变化，也要将情感的变化写清楚。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00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5780" y="1440120"/>
            <a:ext cx="745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漂流前</a:t>
            </a:r>
            <a:r>
              <a:rPr lang="zh-CN" altLang="en-US" sz="20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激动</a:t>
            </a:r>
            <a:endParaRPr lang="zh-CN" altLang="zh-CN" sz="2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D1E03ED-1C91-4E55-995D-D1097884CA45}"/>
              </a:ext>
            </a:extLst>
          </p:cNvPr>
          <p:cNvSpPr/>
          <p:nvPr/>
        </p:nvSpPr>
        <p:spPr>
          <a:xfrm>
            <a:off x="2614276" y="2099852"/>
            <a:ext cx="767491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漂流时</a:t>
            </a:r>
            <a:r>
              <a:rPr lang="zh-CN" altLang="en-US" sz="2000" kern="1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紧张、害怕    </a:t>
            </a:r>
            <a:endParaRPr lang="zh-CN" altLang="zh-CN" sz="2000" kern="1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D9C489D-4B00-4EEA-9246-F362B397672D}"/>
              </a:ext>
            </a:extLst>
          </p:cNvPr>
          <p:cNvSpPr/>
          <p:nvPr/>
        </p:nvSpPr>
        <p:spPr>
          <a:xfrm>
            <a:off x="2568326" y="2916398"/>
            <a:ext cx="683037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kern="1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漂流后</a:t>
            </a:r>
            <a:r>
              <a:rPr lang="zh-CN" altLang="en-US" sz="2000" kern="1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开心、兴奋</a:t>
            </a:r>
            <a:endParaRPr lang="zh-CN" altLang="zh-CN" sz="2000" kern="1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837514E-31BF-42F9-AD9E-66ED98484779}"/>
              </a:ext>
            </a:extLst>
          </p:cNvPr>
          <p:cNvSpPr txBox="1"/>
          <p:nvPr/>
        </p:nvSpPr>
        <p:spPr>
          <a:xfrm>
            <a:off x="1362728" y="1722832"/>
            <a:ext cx="8315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漂流记</a:t>
            </a:r>
          </a:p>
        </p:txBody>
      </p:sp>
      <p:sp>
        <p:nvSpPr>
          <p:cNvPr id="8" name="左大括号 7">
            <a:extLst>
              <a:ext uri="{FF2B5EF4-FFF2-40B4-BE49-F238E27FC236}">
                <a16:creationId xmlns="" xmlns:a16="http://schemas.microsoft.com/office/drawing/2014/main" id="{8B9E5042-C37A-477C-81B8-AB002244D47D}"/>
              </a:ext>
            </a:extLst>
          </p:cNvPr>
          <p:cNvSpPr/>
          <p:nvPr/>
        </p:nvSpPr>
        <p:spPr>
          <a:xfrm>
            <a:off x="2237753" y="1674642"/>
            <a:ext cx="376523" cy="14566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0500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A06C970-AC4A-4E5B-A814-DDBA582F01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08" y="410222"/>
            <a:ext cx="1222187" cy="283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48059C5-63E6-4FE2-902D-591A68C06F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08" y="410222"/>
            <a:ext cx="1222187" cy="283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文本框 11">
            <a:extLst>
              <a:ext uri="{FF2B5EF4-FFF2-40B4-BE49-F238E27FC236}">
                <a16:creationId xmlns="" xmlns:a16="http://schemas.microsoft.com/office/drawing/2014/main" id="{2690F359-2D53-4FD9-AAA3-86663943F92E}"/>
              </a:ext>
            </a:extLst>
          </p:cNvPr>
          <p:cNvSpPr txBox="1"/>
          <p:nvPr/>
        </p:nvSpPr>
        <p:spPr>
          <a:xfrm>
            <a:off x="249892" y="402171"/>
            <a:ext cx="10274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500" b="1" dirty="0">
                <a:solidFill>
                  <a:schemeClr val="bg1"/>
                </a:solidFill>
              </a:rPr>
              <a:t>第二课时</a:t>
            </a:r>
          </a:p>
        </p:txBody>
      </p:sp>
      <p:pic>
        <p:nvPicPr>
          <p:cNvPr id="23" name="Picture 2">
            <a:extLst>
              <a:ext uri="{FF2B5EF4-FFF2-40B4-BE49-F238E27FC236}">
                <a16:creationId xmlns="" xmlns:a16="http://schemas.microsoft.com/office/drawing/2014/main" id="{0786230D-C05D-4A92-8CF7-BD34A863F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135C5E2-A9CB-46E6-9BA0-147C65109850}"/>
              </a:ext>
            </a:extLst>
          </p:cNvPr>
          <p:cNvSpPr/>
          <p:nvPr/>
        </p:nvSpPr>
        <p:spPr>
          <a:xfrm>
            <a:off x="1112144" y="278814"/>
            <a:ext cx="70613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养狗记</a:t>
            </a:r>
            <a:endParaRPr lang="en-US" altLang="zh-CN" sz="18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18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从小我就很喜欢狗，可是家里的弟弟太小了，妈妈从来不让养。直到前不久的一天，妈妈决定给我们抱回一只小狗来。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抱狗前的一个晚上，我兴奋的很晚都没睡，我的心脏扑通通乱跳。第二天妈妈果真把狗抱回来了，它是一只可爱的拉布拉多，圆溜溜的头，毛茸茸的身体，奶奶的叫声，我的心都被融化了。可是，小狗刚到家对家里不适应，不小心把我抓到了。这可怎么办啊！妈妈慌张了起来，新买的狗还没有打狂犬疫苗，你去打一个吧！于是决定带我去打疫苗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我害怕极了，妈妈骑着电动车向诊所方向走。夏日的午后阳光正刺眼，照得我身上火辣辣的，之前觉得美好的蝉鸣今天竟然十分聒噪，一分钟都不能安静下来。到了诊所，特批给我的手机都不想看了。然后是打疫苗，护士姐姐先是清洗15分钟的伤口，那是多么漫长的15分钟啊！我沮丧的看着墙上的表希望时间过得快一些，护士告诉我打针会很疼，所以一定要深呼吸。我吸着气，疼得鼻子开始抽动，眼泪不自主地留下来。终于打完了，当我知道还要忌一个月口时，我是多么后悔央求妈妈养狗啊，我决定把它送人了。</a:t>
            </a:r>
            <a:endParaRPr lang="en-US" altLang="zh-CN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当我回到家，小狗歪着头冲着我们汪汪叫着，我好像再也生不起气来了。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B60DC5F-77EC-44DD-8C71-11EDA77442D1}"/>
              </a:ext>
            </a:extLst>
          </p:cNvPr>
          <p:cNvSpPr txBox="1"/>
          <p:nvPr/>
        </p:nvSpPr>
        <p:spPr>
          <a:xfrm>
            <a:off x="1709738" y="1176338"/>
            <a:ext cx="6219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有谁知道我心里的痛！唉，语文课，在我深深喜欢上你的时候，我就要离开你了，我将要学习另一种完全不同的语言了，想到这里，我噙着泪。坐在我旁边的叶志聪看见，大惊说：“张先生，陈小允哭啦！”</a:t>
            </a:r>
          </a:p>
        </p:txBody>
      </p:sp>
    </p:spTree>
    <p:extLst>
      <p:ext uri="{BB962C8B-B14F-4D97-AF65-F5344CB8AC3E}">
        <p14:creationId xmlns:p14="http://schemas.microsoft.com/office/powerpoint/2010/main" val="284934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10860" y="313737"/>
            <a:ext cx="2968460" cy="4829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071629" y="313738"/>
            <a:ext cx="19507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dirty="0">
                <a:solidFill>
                  <a:srgbClr val="55463D"/>
                </a:solidFill>
                <a:latin typeface="罗西钢笔行楷" panose="02010800040101010101" charset="-122"/>
                <a:ea typeface="罗西钢笔行楷" panose="02010800040101010101" charset="-122"/>
              </a:rPr>
              <a:t>习作评价表</a:t>
            </a:r>
          </a:p>
        </p:txBody>
      </p:sp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80487" y="-235268"/>
            <a:ext cx="1284923" cy="1383030"/>
          </a:xfrm>
          <a:prstGeom prst="rect">
            <a:avLst/>
          </a:prstGeom>
        </p:spPr>
      </p:pic>
      <p:graphicFrame>
        <p:nvGraphicFramePr>
          <p:cNvPr id="12" name="表格 11">
            <a:extLst>
              <a:ext uri="{FF2B5EF4-FFF2-40B4-BE49-F238E27FC236}">
                <a16:creationId xmlns="" xmlns:a16="http://schemas.microsoft.com/office/drawing/2014/main" id="{12738E2E-C451-46BC-981F-2C6F6F4FD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799495"/>
              </p:ext>
            </p:extLst>
          </p:nvPr>
        </p:nvGraphicFramePr>
        <p:xfrm>
          <a:off x="1332535" y="1147763"/>
          <a:ext cx="6654928" cy="3797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36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96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533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评价项目</a:t>
                      </a:r>
                      <a:endParaRPr lang="zh-CN" altLang="en-US" sz="14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rgbClr val="FFFF00"/>
                          </a:solidFill>
                          <a:ea typeface="黑体" panose="02010609060101010101" pitchFamily="49" charset="-122"/>
                        </a:rPr>
                        <a:t>☆☆☆</a:t>
                      </a:r>
                    </a:p>
                    <a:p>
                      <a:pPr algn="ctr"/>
                      <a:endParaRPr lang="zh-CN" altLang="en-US" sz="14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olidFill>
                            <a:srgbClr val="FFFF00"/>
                          </a:solidFill>
                          <a:ea typeface="黑体" panose="02010609060101010101" pitchFamily="49" charset="-122"/>
                        </a:rPr>
                        <a:t>☆☆☆</a:t>
                      </a:r>
                    </a:p>
                    <a:p>
                      <a:pPr algn="ctr"/>
                      <a:endParaRPr lang="zh-CN" altLang="en-US" sz="14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/>
                        <a:t>  </a:t>
                      </a:r>
                      <a:r>
                        <a:rPr lang="zh-CN" altLang="en-US" sz="1400" dirty="0">
                          <a:solidFill>
                            <a:srgbClr val="FFFF00"/>
                          </a:solidFill>
                          <a:ea typeface="黑体" panose="02010609060101010101" pitchFamily="49" charset="-122"/>
                        </a:rPr>
                        <a:t>☆☆☆</a:t>
                      </a:r>
                    </a:p>
                    <a:p>
                      <a:pPr algn="l"/>
                      <a:endParaRPr lang="zh-CN" altLang="en-US" sz="14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456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/>
                        <a:t>内容选择：</a:t>
                      </a:r>
                      <a:endParaRPr lang="en-US" altLang="zh-CN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7230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/>
                        <a:t>情感表达：</a:t>
                      </a:r>
                      <a:endParaRPr lang="en-US" altLang="zh-CN" sz="1600" dirty="0"/>
                    </a:p>
                    <a:p>
                      <a:pPr algn="l"/>
                      <a:endParaRPr lang="en-US" altLang="zh-CN" sz="1600" dirty="0"/>
                    </a:p>
                    <a:p>
                      <a:pPr algn="l"/>
                      <a:endParaRPr lang="en-US" altLang="zh-CN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0560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/>
                        <a:t>独特之处：</a:t>
                      </a:r>
                      <a:endParaRPr lang="en-US" altLang="zh-CN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0" dirty="0"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0168">
                <a:tc gridSpan="4">
                  <a:txBody>
                    <a:bodyPr/>
                    <a:lstStyle/>
                    <a:p>
                      <a:pPr algn="l"/>
                      <a:r>
                        <a:rPr lang="zh-CN" altLang="en-US" sz="1600" dirty="0"/>
                        <a:t>老师或同学评语及修改建议：</a:t>
                      </a:r>
                      <a:endParaRPr lang="en-US" altLang="zh-CN" sz="16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635903AF-02A5-4ECA-A92D-B9C516B60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ED869CF-B6DB-4760-B72B-6C758814B02C}"/>
              </a:ext>
            </a:extLst>
          </p:cNvPr>
          <p:cNvSpPr txBox="1"/>
          <p:nvPr/>
        </p:nvSpPr>
        <p:spPr>
          <a:xfrm>
            <a:off x="1332535" y="1902950"/>
            <a:ext cx="195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真实、深刻、具体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27AECF2-37E0-45A4-B2F1-4C1C34E1AE41}"/>
              </a:ext>
            </a:extLst>
          </p:cNvPr>
          <p:cNvSpPr txBox="1"/>
          <p:nvPr/>
        </p:nvSpPr>
        <p:spPr>
          <a:xfrm>
            <a:off x="1327849" y="2473442"/>
            <a:ext cx="2393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zh-CN" altLang="zh-CN" sz="1600" dirty="0">
                <a:solidFill>
                  <a:schemeClr val="dk1"/>
                </a:solidFill>
              </a:rPr>
              <a:t>融入具体的人、事、景中；写清楚情感的变化</a:t>
            </a:r>
            <a:r>
              <a:rPr lang="zh-CN" altLang="en-US" sz="1600" dirty="0">
                <a:solidFill>
                  <a:schemeClr val="dk1"/>
                </a:solidFill>
              </a:rPr>
              <a:t>；有内心独白</a:t>
            </a:r>
            <a:endParaRPr lang="zh-CN" altLang="zh-CN" sz="1600" dirty="0">
              <a:solidFill>
                <a:schemeClr val="dk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0623DCA-A8BC-4126-AF2A-767BAF9C33A5}"/>
              </a:ext>
            </a:extLst>
          </p:cNvPr>
          <p:cNvSpPr/>
          <p:nvPr/>
        </p:nvSpPr>
        <p:spPr>
          <a:xfrm>
            <a:off x="1280224" y="3617246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zh-CN" altLang="zh-CN" sz="1600" dirty="0">
                <a:solidFill>
                  <a:schemeClr val="dk1"/>
                </a:solidFill>
              </a:rPr>
              <a:t>情感或示例特殊</a:t>
            </a:r>
          </a:p>
        </p:txBody>
      </p:sp>
    </p:spTree>
    <p:extLst>
      <p:ext uri="{BB962C8B-B14F-4D97-AF65-F5344CB8AC3E}">
        <p14:creationId xmlns:p14="http://schemas.microsoft.com/office/powerpoint/2010/main" val="13760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80487" y="-235268"/>
            <a:ext cx="1284923" cy="1383030"/>
          </a:xfrm>
          <a:prstGeom prst="rect">
            <a:avLst/>
          </a:prstGeom>
        </p:spPr>
      </p:pic>
      <p:pic>
        <p:nvPicPr>
          <p:cNvPr id="8" name="Picture 2" descr="http://qn.img.ibabyzone.cn/attach/27/90/39/1xyD.jpg">
            <a:extLst>
              <a:ext uri="{FF2B5EF4-FFF2-40B4-BE49-F238E27FC236}">
                <a16:creationId xmlns="" xmlns:a16="http://schemas.microsoft.com/office/drawing/2014/main" id="{9BCA7E5A-D1BA-422B-8B64-1A5D2935E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640"/>
          <a:stretch>
            <a:fillRect/>
          </a:stretch>
        </p:blipFill>
        <p:spPr bwMode="auto">
          <a:xfrm>
            <a:off x="1034250" y="1083213"/>
            <a:ext cx="1740024" cy="2295158"/>
          </a:xfrm>
          <a:prstGeom prst="rect">
            <a:avLst/>
          </a:prstGeom>
          <a:noFill/>
        </p:spPr>
      </p:pic>
      <p:sp>
        <p:nvSpPr>
          <p:cNvPr id="9" name="云形标注 13">
            <a:extLst>
              <a:ext uri="{FF2B5EF4-FFF2-40B4-BE49-F238E27FC236}">
                <a16:creationId xmlns="" xmlns:a16="http://schemas.microsoft.com/office/drawing/2014/main" id="{5F89BC1C-D344-4145-9267-0C36AA0F8736}"/>
              </a:ext>
            </a:extLst>
          </p:cNvPr>
          <p:cNvSpPr/>
          <p:nvPr/>
        </p:nvSpPr>
        <p:spPr>
          <a:xfrm>
            <a:off x="3178160" y="805471"/>
            <a:ext cx="3804113" cy="2007839"/>
          </a:xfrm>
          <a:prstGeom prst="cloudCallout">
            <a:avLst>
              <a:gd name="adj1" fmla="val -95301"/>
              <a:gd name="adj2" fmla="val 13006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800" dirty="0">
                <a:cs typeface="+mn-ea"/>
                <a:sym typeface="+mn-lt"/>
              </a:rPr>
              <a:t>        </a:t>
            </a:r>
            <a:endParaRPr lang="en-US" altLang="zh-CN" sz="1800" dirty="0">
              <a:cs typeface="+mn-ea"/>
              <a:sym typeface="+mn-lt"/>
            </a:endParaRPr>
          </a:p>
          <a:p>
            <a:r>
              <a:rPr lang="zh-CN" altLang="en-US" sz="3000" dirty="0"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+mn-lt"/>
              </a:rPr>
              <a:t>说说你的收获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0E8E3034-2EA4-4118-8061-353246144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4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EF3CE6-D0C4-461B-8BF6-AC5E54F9B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6" y="0"/>
            <a:ext cx="9143552" cy="5143613"/>
          </a:xfrm>
          <a:prstGeom prst="rect">
            <a:avLst/>
          </a:prstGeom>
        </p:spPr>
      </p:pic>
      <p:pic>
        <p:nvPicPr>
          <p:cNvPr id="6" name="图片 5" descr="面包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99434" y="3775234"/>
            <a:ext cx="1795939" cy="978218"/>
          </a:xfrm>
          <a:prstGeom prst="rect">
            <a:avLst/>
          </a:prstGeom>
        </p:spPr>
      </p:pic>
      <p:pic>
        <p:nvPicPr>
          <p:cNvPr id="9" name="图片 8" descr="树枝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8" y="-16669"/>
            <a:ext cx="1284923" cy="1383030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333F82AF-3720-4E82-B11D-55949AF92BD3}"/>
              </a:ext>
            </a:extLst>
          </p:cNvPr>
          <p:cNvSpPr/>
          <p:nvPr/>
        </p:nvSpPr>
        <p:spPr>
          <a:xfrm>
            <a:off x="1399281" y="1649913"/>
            <a:ext cx="5781070" cy="7463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习作：让真情自然流露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0EE8D227-955A-427B-A82F-4D5CD5CB5865}"/>
              </a:ext>
            </a:extLst>
          </p:cNvPr>
          <p:cNvGrpSpPr/>
          <p:nvPr/>
        </p:nvGrpSpPr>
        <p:grpSpPr>
          <a:xfrm>
            <a:off x="12606" y="143036"/>
            <a:ext cx="2430270" cy="230832"/>
            <a:chOff x="-36512" y="159510"/>
            <a:chExt cx="3240360" cy="307776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B1BF5F83-5B33-4E7A-B841-83AEED915AA2}"/>
                </a:ext>
              </a:extLst>
            </p:cNvPr>
            <p:cNvSpPr/>
            <p:nvPr/>
          </p:nvSpPr>
          <p:spPr>
            <a:xfrm flipH="1">
              <a:off x="-36512" y="159510"/>
              <a:ext cx="324036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30" name="文本框 1">
              <a:extLst>
                <a:ext uri="{FF2B5EF4-FFF2-40B4-BE49-F238E27FC236}">
                  <a16:creationId xmlns="" xmlns:a16="http://schemas.microsoft.com/office/drawing/2014/main" id="{42699D06-EC0B-452D-A1AA-16459F17F85E}"/>
                </a:ext>
              </a:extLst>
            </p:cNvPr>
            <p:cNvSpPr txBox="1"/>
            <p:nvPr/>
          </p:nvSpPr>
          <p:spPr>
            <a:xfrm>
              <a:off x="320841" y="159510"/>
              <a:ext cx="163762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900" b="1" dirty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   语文  六年级  下册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C3761DF7-2548-44E2-BB85-63CF90B8FC2A}"/>
              </a:ext>
            </a:extLst>
          </p:cNvPr>
          <p:cNvGrpSpPr/>
          <p:nvPr/>
        </p:nvGrpSpPr>
        <p:grpSpPr>
          <a:xfrm>
            <a:off x="7092280" y="4342239"/>
            <a:ext cx="1629410" cy="400050"/>
            <a:chOff x="11438" y="7275"/>
            <a:chExt cx="2566" cy="630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C756CB37-E0DB-4055-ADE5-0CF1E83EA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7292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文本框 14">
              <a:hlinkClick r:id="rId6" action="ppaction://hlinksldjump"/>
              <a:extLst>
                <a:ext uri="{FF2B5EF4-FFF2-40B4-BE49-F238E27FC236}">
                  <a16:creationId xmlns="" xmlns:a16="http://schemas.microsoft.com/office/drawing/2014/main" id="{09DDCB43-935D-4F99-A713-0A0A888CBCEB}"/>
                </a:ext>
              </a:extLst>
            </p:cNvPr>
            <p:cNvSpPr txBox="1"/>
            <p:nvPr/>
          </p:nvSpPr>
          <p:spPr>
            <a:xfrm>
              <a:off x="11457" y="7275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第二课时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079B7AF-ECE6-43D0-AFD6-E5EA9759B68F}"/>
              </a:ext>
            </a:extLst>
          </p:cNvPr>
          <p:cNvGrpSpPr/>
          <p:nvPr/>
        </p:nvGrpSpPr>
        <p:grpSpPr>
          <a:xfrm>
            <a:off x="7092280" y="3867894"/>
            <a:ext cx="1629410" cy="400050"/>
            <a:chOff x="11438" y="6658"/>
            <a:chExt cx="2566" cy="630"/>
          </a:xfrm>
        </p:grpSpPr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01849B8B-3472-4952-AD68-DEA20ED44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2" name="文本框 31">
              <a:hlinkClick r:id="" action="ppaction://hlinkshowjump?jump=nextslide"/>
              <a:extLst>
                <a:ext uri="{FF2B5EF4-FFF2-40B4-BE49-F238E27FC236}">
                  <a16:creationId xmlns="" xmlns:a16="http://schemas.microsoft.com/office/drawing/2014/main" id="{F0532D94-E715-4C9A-83BF-DB78CA47114D}"/>
                </a:ext>
              </a:extLst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第一课时</a:t>
              </a:r>
            </a:p>
          </p:txBody>
        </p:sp>
      </p:grpSp>
      <p:pic>
        <p:nvPicPr>
          <p:cNvPr id="33" name="Picture 2">
            <a:extLst>
              <a:ext uri="{FF2B5EF4-FFF2-40B4-BE49-F238E27FC236}">
                <a16:creationId xmlns="" xmlns:a16="http://schemas.microsoft.com/office/drawing/2014/main" id="{90131017-CD8E-49D5-AE60-35413AC32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429" y="112717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46256F9-0C8B-498F-8192-0982A6F88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776" y="854351"/>
            <a:ext cx="4931816" cy="330344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2B06E87-FCCE-46C7-B998-3D820F147294}"/>
              </a:ext>
            </a:extLst>
          </p:cNvPr>
          <p:cNvSpPr/>
          <p:nvPr/>
        </p:nvSpPr>
        <p:spPr>
          <a:xfrm>
            <a:off x="922082" y="812699"/>
            <a:ext cx="2925763" cy="2925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kern="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回想一下，你都有过哪些感受？是什么事情让你有了这样的感受？选择一种你印象最深的感受，回顾事情的经过，以及当时的心情。</a:t>
            </a:r>
            <a:endParaRPr lang="zh-CN" altLang="zh-CN" sz="21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15BDF8A-2D6A-41E5-AA46-DCBEEAA9A10D}"/>
              </a:ext>
            </a:extLst>
          </p:cNvPr>
          <p:cNvGrpSpPr/>
          <p:nvPr/>
        </p:nvGrpSpPr>
        <p:grpSpPr>
          <a:xfrm>
            <a:off x="114322" y="332586"/>
            <a:ext cx="1222187" cy="323165"/>
            <a:chOff x="160049" y="525491"/>
            <a:chExt cx="1629583" cy="430886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C83C67F-6BE2-40C7-8A8E-723DC10E9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49" y="536227"/>
              <a:ext cx="1629583" cy="378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文本框 11">
              <a:extLst>
                <a:ext uri="{FF2B5EF4-FFF2-40B4-BE49-F238E27FC236}">
                  <a16:creationId xmlns="" xmlns:a16="http://schemas.microsoft.com/office/drawing/2014/main" id="{B26B73A7-D6AD-472F-811C-27542A166DA8}"/>
                </a:ext>
              </a:extLst>
            </p:cNvPr>
            <p:cNvSpPr txBox="1"/>
            <p:nvPr/>
          </p:nvSpPr>
          <p:spPr>
            <a:xfrm>
              <a:off x="172162" y="525491"/>
              <a:ext cx="146514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500" dirty="0">
                  <a:solidFill>
                    <a:schemeClr val="bg1"/>
                  </a:solidFill>
                </a:rPr>
                <a:t>第一课时</a:t>
              </a:r>
            </a:p>
          </p:txBody>
        </p:sp>
      </p:grpSp>
      <p:pic>
        <p:nvPicPr>
          <p:cNvPr id="12" name="Picture 2">
            <a:extLst>
              <a:ext uri="{FF2B5EF4-FFF2-40B4-BE49-F238E27FC236}">
                <a16:creationId xmlns="" xmlns:a16="http://schemas.microsoft.com/office/drawing/2014/main" id="{62DE055C-DA6C-496D-B953-FC00B58A3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316" y="75045"/>
            <a:ext cx="1153171" cy="549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072A7EE-E3CB-49DD-8553-0CF9095B2EE1}"/>
              </a:ext>
            </a:extLst>
          </p:cNvPr>
          <p:cNvGrpSpPr/>
          <p:nvPr/>
        </p:nvGrpSpPr>
        <p:grpSpPr>
          <a:xfrm>
            <a:off x="179513" y="411275"/>
            <a:ext cx="2736304" cy="739665"/>
            <a:chOff x="520" y="389"/>
            <a:chExt cx="4400" cy="1113"/>
          </a:xfrm>
        </p:grpSpPr>
        <p:pic>
          <p:nvPicPr>
            <p:cNvPr id="15" name="图片 14" descr="标1">
              <a:extLst>
                <a:ext uri="{FF2B5EF4-FFF2-40B4-BE49-F238E27FC236}">
                  <a16:creationId xmlns="" xmlns:a16="http://schemas.microsoft.com/office/drawing/2014/main" id="{CE4A4B6F-8982-4627-AF5D-5D21E86F3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0" y="389"/>
              <a:ext cx="4188" cy="1113"/>
            </a:xfrm>
            <a:prstGeom prst="rect">
              <a:avLst/>
            </a:prstGeom>
          </p:spPr>
        </p:pic>
        <p:sp>
          <p:nvSpPr>
            <p:cNvPr id="16" name="文本框 8">
              <a:extLst>
                <a:ext uri="{FF2B5EF4-FFF2-40B4-BE49-F238E27FC236}">
                  <a16:creationId xmlns="" xmlns:a16="http://schemas.microsoft.com/office/drawing/2014/main" id="{392EA043-6179-4901-96D3-FCF7A60AB386}"/>
                </a:ext>
              </a:extLst>
            </p:cNvPr>
            <p:cNvSpPr txBox="1"/>
            <p:nvPr/>
          </p:nvSpPr>
          <p:spPr>
            <a:xfrm>
              <a:off x="1077" y="498"/>
              <a:ext cx="3843" cy="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比较发现：</a:t>
              </a:r>
            </a:p>
          </p:txBody>
        </p:sp>
      </p:grpSp>
      <p:pic>
        <p:nvPicPr>
          <p:cNvPr id="17" name="图片 16" descr="QQ图片20190110100831">
            <a:extLst>
              <a:ext uri="{FF2B5EF4-FFF2-40B4-BE49-F238E27FC236}">
                <a16:creationId xmlns="" xmlns:a16="http://schemas.microsoft.com/office/drawing/2014/main" id="{55754F9A-1299-4F56-9876-6D55B72EBA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075806"/>
            <a:ext cx="1224135" cy="1527730"/>
          </a:xfrm>
          <a:prstGeom prst="rect">
            <a:avLst/>
          </a:prstGeom>
        </p:spPr>
      </p:pic>
      <p:graphicFrame>
        <p:nvGraphicFramePr>
          <p:cNvPr id="18" name="表格 11">
            <a:extLst>
              <a:ext uri="{FF2B5EF4-FFF2-40B4-BE49-F238E27FC236}">
                <a16:creationId xmlns="" xmlns:a16="http://schemas.microsoft.com/office/drawing/2014/main" id="{B07A57D9-9052-4556-A142-094C18BF2B4D}"/>
              </a:ext>
            </a:extLst>
          </p:cNvPr>
          <p:cNvGraphicFramePr>
            <a:graphicFrameLocks noGrp="1"/>
          </p:cNvGraphicFramePr>
          <p:nvPr/>
        </p:nvGraphicFramePr>
        <p:xfrm>
          <a:off x="1720860" y="2024699"/>
          <a:ext cx="6096000" cy="11125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610110886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4243738938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36857049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题目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相同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不同（表达方式）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1770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匆匆</a:t>
                      </a:r>
                      <a:r>
                        <a:rPr lang="en-US" altLang="zh-CN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altLang="zh-CN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/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情感真挚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直接表达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97608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《</a:t>
                      </a:r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那个星期天</a:t>
                      </a:r>
                      <a:r>
                        <a:rPr lang="en-US" altLang="zh-CN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》</a:t>
                      </a:r>
                      <a:endParaRPr lang="zh-CN" altLang="en-US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间接抒情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970403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0541" y="1440120"/>
            <a:ext cx="745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把想表达的话直接说出来，抒发自己的情感。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924319" y="1427319"/>
            <a:ext cx="481965" cy="380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1</a:t>
            </a:r>
          </a:p>
        </p:txBody>
      </p:sp>
      <p:sp>
        <p:nvSpPr>
          <p:cNvPr id="11" name="文本框 14">
            <a:extLst>
              <a:ext uri="{FF2B5EF4-FFF2-40B4-BE49-F238E27FC236}">
                <a16:creationId xmlns="" xmlns:a16="http://schemas.microsoft.com/office/drawing/2014/main" id="{D792505B-0E08-40F9-B7B9-CA968B6D9C07}"/>
              </a:ext>
            </a:extLst>
          </p:cNvPr>
          <p:cNvSpPr txBox="1"/>
          <p:nvPr/>
        </p:nvSpPr>
        <p:spPr>
          <a:xfrm>
            <a:off x="1275320" y="537572"/>
            <a:ext cx="3132164" cy="4212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表达真情实感的方法：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09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2" grpId="0" animBg="1"/>
      <p:bldP spid="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7303" y="886433"/>
            <a:ext cx="703656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逃去如飞的日子里，在千门万户的世界里的我能做什么呢？只有徘徊罢了，只有匆匆罢了。在八千多日的匆匆里，除徘徊外，又剩些什么呢？过去的日子如轻烟，被微风吹散了，如薄雾，被初阳蒸融了。我留着些什么痕迹呢？我何曾留着像游丝样的痕迹呢？我赤裸裸来到这世界，转眼间也将赤裸裸地回去吧？但不能平的，为什么偏要白白走这一遭啊？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70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0541" y="1440120"/>
            <a:ext cx="7453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把想表达的话直接说出来，抒发自己的情感。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924319" y="1427319"/>
            <a:ext cx="481965" cy="380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/>
              <a:t>1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942634" y="2260707"/>
            <a:ext cx="481965" cy="38004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/>
              <a:t>2</a:t>
            </a:r>
          </a:p>
        </p:txBody>
      </p:sp>
      <p:sp>
        <p:nvSpPr>
          <p:cNvPr id="11" name="文本框 14">
            <a:extLst>
              <a:ext uri="{FF2B5EF4-FFF2-40B4-BE49-F238E27FC236}">
                <a16:creationId xmlns="" xmlns:a16="http://schemas.microsoft.com/office/drawing/2014/main" id="{D792505B-0E08-40F9-B7B9-CA968B6D9C07}"/>
              </a:ext>
            </a:extLst>
          </p:cNvPr>
          <p:cNvSpPr txBox="1"/>
          <p:nvPr/>
        </p:nvSpPr>
        <p:spPr>
          <a:xfrm>
            <a:off x="1275320" y="537572"/>
            <a:ext cx="3132164" cy="42127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表达真情实感的方法：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D1E03ED-1C91-4E55-995D-D1097884CA45}"/>
              </a:ext>
            </a:extLst>
          </p:cNvPr>
          <p:cNvSpPr/>
          <p:nvPr/>
        </p:nvSpPr>
        <p:spPr>
          <a:xfrm>
            <a:off x="1419582" y="2158892"/>
            <a:ext cx="767491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把想要表达的情感融入到具体的人、事和景之中。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2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4" grpId="0" animBg="1"/>
      <p:bldP spid="4" grpId="1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77303" y="1097802"/>
            <a:ext cx="6662813" cy="238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这段时光不好挨。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我踏着一块块方砖跳，跳房子，等母亲回来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我看着天看着云彩走，等母亲回来，焦急又兴奋。我蹲在院子的地上，用树枝拨弄着一个蚁穴，爬着去找更多的蚁穴。院子里就我一个孩子，没人跟我玩。我坐在草丛里翻开一本画报，那是一本看了多少回的电影画报。</a:t>
            </a:r>
            <a:endParaRPr lang="zh-CN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02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饮料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48149" y="3303270"/>
            <a:ext cx="757714" cy="1546384"/>
          </a:xfrm>
          <a:prstGeom prst="rect">
            <a:avLst/>
          </a:prstGeom>
        </p:spPr>
      </p:pic>
      <p:pic>
        <p:nvPicPr>
          <p:cNvPr id="24" name="图片 23" descr="树枝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-7620" y="-16669"/>
            <a:ext cx="1284923" cy="138303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="" xmlns:a16="http://schemas.microsoft.com/office/drawing/2014/main" id="{13502A1B-BC6E-4B19-8F24-47699D481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673" y="51580"/>
            <a:ext cx="1095950" cy="522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EBCA021-F795-41D9-84B2-AD6C26B845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41" y="0"/>
            <a:ext cx="3729978" cy="51435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65F9695-FAEF-4D79-AAE8-6BBEB4226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679" y="0"/>
            <a:ext cx="3583610" cy="501291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DD14112-BEF0-4CDF-AC21-9BB70BB57DF7}"/>
              </a:ext>
            </a:extLst>
          </p:cNvPr>
          <p:cNvSpPr/>
          <p:nvPr/>
        </p:nvSpPr>
        <p:spPr>
          <a:xfrm>
            <a:off x="2095309" y="2269918"/>
            <a:ext cx="1452012" cy="1975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43D81A7-76F6-4F05-B235-B8D6AB029196}"/>
              </a:ext>
            </a:extLst>
          </p:cNvPr>
          <p:cNvSpPr/>
          <p:nvPr/>
        </p:nvSpPr>
        <p:spPr>
          <a:xfrm>
            <a:off x="6112082" y="1539316"/>
            <a:ext cx="1561525" cy="17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2EB63AA-63C3-4E83-ADD1-B94D46990FB8}"/>
              </a:ext>
            </a:extLst>
          </p:cNvPr>
          <p:cNvSpPr/>
          <p:nvPr/>
        </p:nvSpPr>
        <p:spPr>
          <a:xfrm>
            <a:off x="4752735" y="1714691"/>
            <a:ext cx="2920872" cy="17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4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</TotalTime>
  <Words>687</Words>
  <Application>Microsoft Office PowerPoint</Application>
  <PresentationFormat>全屏显示(16:9)</PresentationFormat>
  <Paragraphs>62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第一PPT，www.1ppt.com</vt:lpstr>
      <vt:lpstr>自定义设计方案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清新手绘</dc:title>
  <dc:creator>第一PPT</dc:creator>
  <cp:keywords>www.1ppt.com</cp:keywords>
  <dc:description>www.1ppt.com</dc:description>
  <cp:lastModifiedBy>dxq</cp:lastModifiedBy>
  <cp:revision>98</cp:revision>
  <dcterms:created xsi:type="dcterms:W3CDTF">2017-05-09T08:28:00Z</dcterms:created>
  <dcterms:modified xsi:type="dcterms:W3CDTF">2020-11-23T02:00:01Z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