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1434" r:id="rId2"/>
    <p:sldId id="1395" r:id="rId3"/>
    <p:sldId id="1396" r:id="rId4"/>
    <p:sldId id="1410" r:id="rId5"/>
    <p:sldId id="1411" r:id="rId6"/>
    <p:sldId id="1398" r:id="rId7"/>
    <p:sldId id="1435" r:id="rId8"/>
    <p:sldId id="1397" r:id="rId9"/>
    <p:sldId id="1419" r:id="rId10"/>
    <p:sldId id="1420" r:id="rId11"/>
    <p:sldId id="1421" r:id="rId12"/>
    <p:sldId id="1422" r:id="rId13"/>
    <p:sldId id="1423" r:id="rId14"/>
    <p:sldId id="1424" r:id="rId15"/>
    <p:sldId id="1331" r:id="rId16"/>
    <p:sldId id="1354" r:id="rId17"/>
    <p:sldId id="1400" r:id="rId18"/>
    <p:sldId id="1401" r:id="rId19"/>
    <p:sldId id="1526" r:id="rId20"/>
    <p:sldId id="1402" r:id="rId21"/>
    <p:sldId id="1426" r:id="rId22"/>
    <p:sldId id="1427" r:id="rId23"/>
    <p:sldId id="1527" r:id="rId24"/>
    <p:sldId id="1415" r:id="rId25"/>
    <p:sldId id="1428" r:id="rId26"/>
    <p:sldId id="1429" r:id="rId27"/>
    <p:sldId id="1340" r:id="rId28"/>
    <p:sldId id="1386" r:id="rId29"/>
    <p:sldId id="1344" r:id="rId30"/>
    <p:sldId id="1343" r:id="rId31"/>
    <p:sldId id="1383" r:id="rId32"/>
    <p:sldId id="1341" r:id="rId33"/>
    <p:sldId id="1436" r:id="rId34"/>
    <p:sldId id="1430" r:id="rId35"/>
    <p:sldId id="1431" r:id="rId36"/>
    <p:sldId id="1432" r:id="rId37"/>
    <p:sldId id="1433" r:id="rId38"/>
    <p:sldId id="1387" r:id="rId39"/>
    <p:sldId id="1405" r:id="rId40"/>
    <p:sldId id="1417" r:id="rId41"/>
    <p:sldId id="1497" r:id="rId42"/>
    <p:sldId id="1498" r:id="rId43"/>
    <p:sldId id="1499" r:id="rId44"/>
    <p:sldId id="1117" r:id="rId45"/>
    <p:sldId id="1406" r:id="rId46"/>
    <p:sldId id="1407" r:id="rId47"/>
    <p:sldId id="1408" r:id="rId48"/>
    <p:sldId id="1500" r:id="rId49"/>
    <p:sldId id="1501" r:id="rId50"/>
    <p:sldId id="1502" r:id="rId51"/>
    <p:sldId id="1503" r:id="rId52"/>
    <p:sldId id="1504" r:id="rId53"/>
    <p:sldId id="1525" r:id="rId54"/>
    <p:sldId id="1094" r:id="rId5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8"/>
    </p:embeddedFont>
    <p:embeddedFont>
      <p:font typeface="幼圆" panose="02010509060101010101" pitchFamily="49" charset="-122"/>
      <p:regular r:id="rId59"/>
    </p:embeddedFont>
    <p:embeddedFont>
      <p:font typeface="楷体" panose="02010609060101010101" pitchFamily="49" charset="-122"/>
      <p:regular r:id="rId60"/>
    </p:embeddedFont>
    <p:embeddedFont>
      <p:font typeface="微软雅黑" panose="020B0503020204020204" pitchFamily="34" charset="-122"/>
      <p:regular r:id="rId61"/>
      <p:bold r:id="rId62"/>
    </p:embeddedFont>
    <p:embeddedFont>
      <p:font typeface="Calibri" panose="020F0502020204030204" pitchFamily="34" charset="0"/>
      <p:regular r:id="rId63"/>
      <p:bold r:id="rId64"/>
      <p:italic r:id="rId65"/>
      <p:boldItalic r:id="rId66"/>
    </p:embeddedFont>
    <p:embeddedFont>
      <p:font typeface="等线" panose="02010600030101010101" charset="-122"/>
      <p:regular r:id="rId67"/>
      <p:bold r:id="rId6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6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76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FF0000"/>
    <a:srgbClr val="0066FF"/>
    <a:srgbClr val="A38302"/>
    <a:srgbClr val="FEFCDE"/>
    <a:srgbClr val="00B050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35" autoAdjust="0"/>
    <p:restoredTop sz="94705" autoAdjust="0"/>
  </p:normalViewPr>
  <p:slideViewPr>
    <p:cSldViewPr>
      <p:cViewPr>
        <p:scale>
          <a:sx n="100" d="100"/>
          <a:sy n="100" d="100"/>
        </p:scale>
        <p:origin x="-420" y="-216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42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font" Target="fonts/font7.fntdata"/><Relationship Id="rId69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svg"/><Relationship Id="rId1" Type="http://schemas.openxmlformats.org/officeDocument/2006/relationships/image" Target="../media/image30.png"/><Relationship Id="rId6" Type="http://schemas.openxmlformats.org/officeDocument/2006/relationships/image" Target="../media/image37.svg"/><Relationship Id="rId5" Type="http://schemas.openxmlformats.org/officeDocument/2006/relationships/image" Target="../media/image32.png"/><Relationship Id="rId4" Type="http://schemas.openxmlformats.org/officeDocument/2006/relationships/image" Target="../media/image3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svg"/><Relationship Id="rId1" Type="http://schemas.openxmlformats.org/officeDocument/2006/relationships/image" Target="../media/image30.png"/><Relationship Id="rId6" Type="http://schemas.openxmlformats.org/officeDocument/2006/relationships/image" Target="../media/image37.svg"/><Relationship Id="rId5" Type="http://schemas.openxmlformats.org/officeDocument/2006/relationships/image" Target="../media/image32.png"/><Relationship Id="rId4" Type="http://schemas.openxmlformats.org/officeDocument/2006/relationships/image" Target="../media/image3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FE6D6E-ADF5-450C-9BCC-D2576740C9A4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560B475-A0C2-406B-8717-4124CF567C75}">
      <dgm:prSet/>
      <dgm:spPr/>
      <dgm:t>
        <a:bodyPr/>
        <a:lstStyle/>
        <a:p>
          <a:r>
            <a:rPr lang="en-US" b="1" dirty="0"/>
            <a:t>1.</a:t>
          </a:r>
          <a:r>
            <a:rPr lang="zh-CN" altLang="en-US" b="1" dirty="0"/>
            <a:t>紧扣情感</a:t>
          </a:r>
          <a:endParaRPr lang="zh-CN" dirty="0"/>
        </a:p>
      </dgm:t>
    </dgm:pt>
    <dgm:pt modelId="{6AA79B07-8DCF-4666-B7AA-9607D9D11EB3}" type="parTrans" cxnId="{1C6FB4D7-5161-4007-B6F5-3E7D85E4841D}">
      <dgm:prSet/>
      <dgm:spPr/>
      <dgm:t>
        <a:bodyPr/>
        <a:lstStyle/>
        <a:p>
          <a:endParaRPr lang="zh-CN" altLang="en-US"/>
        </a:p>
      </dgm:t>
    </dgm:pt>
    <dgm:pt modelId="{36DD91FA-BCF8-44FF-99CA-7CD17EBE2EE6}" type="sibTrans" cxnId="{1C6FB4D7-5161-4007-B6F5-3E7D85E4841D}">
      <dgm:prSet/>
      <dgm:spPr/>
      <dgm:t>
        <a:bodyPr/>
        <a:lstStyle/>
        <a:p>
          <a:endParaRPr lang="zh-CN" altLang="en-US"/>
        </a:p>
      </dgm:t>
    </dgm:pt>
    <dgm:pt modelId="{9C233FAD-076B-4BAC-A383-9B9176905253}">
      <dgm:prSet/>
      <dgm:spPr/>
      <dgm:t>
        <a:bodyPr/>
        <a:lstStyle/>
        <a:p>
          <a:r>
            <a:rPr lang="zh-CN" altLang="en-US" dirty="0"/>
            <a:t>作者流露的情感是“畅快”，通过到乡村和表哥一起</a:t>
          </a:r>
          <a:r>
            <a:rPr lang="zh-CN" altLang="en-US" dirty="0" smtClean="0"/>
            <a:t>捉蚱蜢表现</a:t>
          </a:r>
          <a:r>
            <a:rPr lang="zh-CN" altLang="en-US" dirty="0"/>
            <a:t>出来。并在叙述中加入感受，紧扣情感。</a:t>
          </a:r>
          <a:endParaRPr lang="zh-CN" dirty="0"/>
        </a:p>
      </dgm:t>
    </dgm:pt>
    <dgm:pt modelId="{4C0FA46B-1E05-4484-8BCB-372BE7AA836D}" type="parTrans" cxnId="{087A8BC7-DDAE-4A6A-890B-8FA1C900F94F}">
      <dgm:prSet/>
      <dgm:spPr/>
      <dgm:t>
        <a:bodyPr/>
        <a:lstStyle/>
        <a:p>
          <a:endParaRPr lang="zh-CN" altLang="en-US"/>
        </a:p>
      </dgm:t>
    </dgm:pt>
    <dgm:pt modelId="{3BC728F3-395B-4C43-9E87-52812D1D6015}" type="sibTrans" cxnId="{087A8BC7-DDAE-4A6A-890B-8FA1C900F94F}">
      <dgm:prSet/>
      <dgm:spPr/>
      <dgm:t>
        <a:bodyPr/>
        <a:lstStyle/>
        <a:p>
          <a:endParaRPr lang="zh-CN" altLang="en-US"/>
        </a:p>
      </dgm:t>
    </dgm:pt>
    <dgm:pt modelId="{D11035C4-D766-4981-8DC9-525B8C329EEB}">
      <dgm:prSet/>
      <dgm:spPr/>
      <dgm:t>
        <a:bodyPr/>
        <a:lstStyle/>
        <a:p>
          <a:r>
            <a:rPr lang="en-US" b="1" dirty="0"/>
            <a:t>2. </a:t>
          </a:r>
          <a:r>
            <a:rPr lang="zh-CN" altLang="en-US" b="1" dirty="0"/>
            <a:t>写出曲折</a:t>
          </a:r>
          <a:endParaRPr lang="zh-CN" dirty="0"/>
        </a:p>
      </dgm:t>
    </dgm:pt>
    <dgm:pt modelId="{0AEE3A71-DFD5-4174-8A5E-763CE3959276}" type="parTrans" cxnId="{4E351FF5-5036-4F02-8A4C-2EC8CD56DE2E}">
      <dgm:prSet/>
      <dgm:spPr/>
      <dgm:t>
        <a:bodyPr/>
        <a:lstStyle/>
        <a:p>
          <a:endParaRPr lang="zh-CN" altLang="en-US"/>
        </a:p>
      </dgm:t>
    </dgm:pt>
    <dgm:pt modelId="{B1A6FDA0-46F5-4A09-B26C-F6A7744CBA5A}" type="sibTrans" cxnId="{4E351FF5-5036-4F02-8A4C-2EC8CD56DE2E}">
      <dgm:prSet/>
      <dgm:spPr/>
      <dgm:t>
        <a:bodyPr/>
        <a:lstStyle/>
        <a:p>
          <a:endParaRPr lang="zh-CN" altLang="en-US"/>
        </a:p>
      </dgm:t>
    </dgm:pt>
    <dgm:pt modelId="{D3F23B3E-58D8-4900-917E-3E861012725D}">
      <dgm:prSet/>
      <dgm:spPr/>
      <dgm:t>
        <a:bodyPr/>
        <a:lstStyle/>
        <a:p>
          <a:r>
            <a:rPr lang="zh-CN" altLang="en-US" dirty="0"/>
            <a:t>作者看表哥</a:t>
          </a:r>
          <a:r>
            <a:rPr lang="zh-CN" altLang="en-US" dirty="0" smtClean="0"/>
            <a:t>捉蚱蜢很</a:t>
          </a:r>
          <a:r>
            <a:rPr lang="zh-CN" altLang="en-US" dirty="0"/>
            <a:t>简单，没想到自己捉的时候却不行，在表哥的指点下终于成功。写得</a:t>
          </a:r>
          <a:r>
            <a:rPr lang="zh-CN" altLang="en-US" dirty="0" smtClean="0"/>
            <a:t>曲折，引人入胜</a:t>
          </a:r>
          <a:r>
            <a:rPr lang="zh-CN" altLang="en-US" dirty="0"/>
            <a:t>。</a:t>
          </a:r>
          <a:endParaRPr lang="zh-CN" dirty="0"/>
        </a:p>
      </dgm:t>
    </dgm:pt>
    <dgm:pt modelId="{7D5AD6D1-CC13-40F4-A12F-E3E9A2ACA22A}" type="parTrans" cxnId="{3ECFD4BD-0D93-4BAF-80ED-7F976AED67B8}">
      <dgm:prSet/>
      <dgm:spPr/>
      <dgm:t>
        <a:bodyPr/>
        <a:lstStyle/>
        <a:p>
          <a:endParaRPr lang="zh-CN" altLang="en-US"/>
        </a:p>
      </dgm:t>
    </dgm:pt>
    <dgm:pt modelId="{266BB35F-4276-4469-A7A2-0AB3140E52BA}" type="sibTrans" cxnId="{3ECFD4BD-0D93-4BAF-80ED-7F976AED67B8}">
      <dgm:prSet/>
      <dgm:spPr/>
      <dgm:t>
        <a:bodyPr/>
        <a:lstStyle/>
        <a:p>
          <a:endParaRPr lang="zh-CN" altLang="en-US"/>
        </a:p>
      </dgm:t>
    </dgm:pt>
    <dgm:pt modelId="{654A359A-ABE7-480A-8405-CEF50AF12D7F}">
      <dgm:prSet/>
      <dgm:spPr/>
      <dgm:t>
        <a:bodyPr/>
        <a:lstStyle/>
        <a:p>
          <a:r>
            <a:rPr lang="en-US" altLang="zh-CN" b="1" dirty="0"/>
            <a:t>3.</a:t>
          </a:r>
          <a:r>
            <a:rPr lang="zh-CN" altLang="en-US" b="1" dirty="0"/>
            <a:t>语言生动</a:t>
          </a:r>
          <a:endParaRPr lang="zh-CN" dirty="0"/>
        </a:p>
      </dgm:t>
    </dgm:pt>
    <dgm:pt modelId="{CD1680B1-B15D-4EEC-BFD5-330871771A40}" type="parTrans" cxnId="{DEAFFD2E-5AC6-4D06-961E-CF6F7EAEF1A1}">
      <dgm:prSet/>
      <dgm:spPr/>
      <dgm:t>
        <a:bodyPr/>
        <a:lstStyle/>
        <a:p>
          <a:endParaRPr lang="zh-CN" altLang="en-US"/>
        </a:p>
      </dgm:t>
    </dgm:pt>
    <dgm:pt modelId="{12684EAF-7DCA-4E96-BCBC-BF4A3F1113EC}" type="sibTrans" cxnId="{DEAFFD2E-5AC6-4D06-961E-CF6F7EAEF1A1}">
      <dgm:prSet/>
      <dgm:spPr/>
      <dgm:t>
        <a:bodyPr/>
        <a:lstStyle/>
        <a:p>
          <a:endParaRPr lang="zh-CN" altLang="en-US"/>
        </a:p>
      </dgm:t>
    </dgm:pt>
    <dgm:pt modelId="{F1BD1735-E7D8-4BA9-B88D-3CE99986C56E}">
      <dgm:prSet/>
      <dgm:spPr/>
      <dgm:t>
        <a:bodyPr/>
        <a:lstStyle/>
        <a:p>
          <a:r>
            <a:rPr lang="zh-CN" altLang="en-US" dirty="0"/>
            <a:t>小作者对心理描写细致入微，想象力丰富，使用了拟人、比喻等修辞手法，整篇文章读起来生动有趣</a:t>
          </a:r>
          <a:r>
            <a:rPr lang="zh-CN" dirty="0"/>
            <a:t>。</a:t>
          </a:r>
        </a:p>
      </dgm:t>
    </dgm:pt>
    <dgm:pt modelId="{0359B205-1EE2-4D05-9169-50D5006AFB1F}" type="parTrans" cxnId="{AA54A4AA-C456-455B-BE65-4B42503FEC34}">
      <dgm:prSet/>
      <dgm:spPr/>
      <dgm:t>
        <a:bodyPr/>
        <a:lstStyle/>
        <a:p>
          <a:endParaRPr lang="zh-CN" altLang="en-US"/>
        </a:p>
      </dgm:t>
    </dgm:pt>
    <dgm:pt modelId="{88DB79A2-DF7D-48FD-9D3B-F5837F07850E}" type="sibTrans" cxnId="{AA54A4AA-C456-455B-BE65-4B42503FEC34}">
      <dgm:prSet/>
      <dgm:spPr/>
      <dgm:t>
        <a:bodyPr/>
        <a:lstStyle/>
        <a:p>
          <a:endParaRPr lang="zh-CN" altLang="en-US"/>
        </a:p>
      </dgm:t>
    </dgm:pt>
    <dgm:pt modelId="{FADB183D-A3F4-4CB9-A133-A49FF8045717}" type="pres">
      <dgm:prSet presAssocID="{AFFE6D6E-ADF5-450C-9BCC-D2576740C9A4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5638AC9-6869-4180-8F60-D96C8CE533F6}" type="pres">
      <dgm:prSet presAssocID="{1560B475-A0C2-406B-8717-4124CF567C75}" presName="compNode" presStyleCnt="0"/>
      <dgm:spPr/>
    </dgm:pt>
    <dgm:pt modelId="{39500EAF-69D8-4D72-B2AA-67133E3A04ED}" type="pres">
      <dgm:prSet presAssocID="{1560B475-A0C2-406B-8717-4124CF567C75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86A600-8DDB-4B46-A376-5C5045D0AA7A}" type="pres">
      <dgm:prSet presAssocID="{1560B475-A0C2-406B-8717-4124CF567C7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1B8A9D-7321-4239-AD51-FEB84BC76224}" type="pres">
      <dgm:prSet presAssocID="{1560B475-A0C2-406B-8717-4124CF567C75}" presName="parentRect" presStyleLbl="alignNode1" presStyleIdx="0" presStyleCnt="3"/>
      <dgm:spPr/>
      <dgm:t>
        <a:bodyPr/>
        <a:lstStyle/>
        <a:p>
          <a:endParaRPr lang="zh-CN" altLang="en-US"/>
        </a:p>
      </dgm:t>
    </dgm:pt>
    <dgm:pt modelId="{03F38066-A1ED-4D59-8465-830F02F69D80}" type="pres">
      <dgm:prSet presAssocID="{1560B475-A0C2-406B-8717-4124CF567C75}" presName="adorn" presStyleLbl="fgAccFollowNod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  <dgm:extLst>
        <a:ext uri="{E40237B7-FDA0-4F09-8148-C483321AD2D9}">
          <dgm14:cNvPr xmlns:dgm14="http://schemas.microsoft.com/office/drawing/2010/diagram" id="0" name="" descr="聊天"/>
        </a:ext>
      </dgm:extLst>
    </dgm:pt>
    <dgm:pt modelId="{0F8F3A15-1EC2-4C49-BE49-D5B03F7FCE5F}" type="pres">
      <dgm:prSet presAssocID="{36DD91FA-BCF8-44FF-99CA-7CD17EBE2EE6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3DF8D8B5-E62F-4C06-AD97-FCBE45801E6C}" type="pres">
      <dgm:prSet presAssocID="{D11035C4-D766-4981-8DC9-525B8C329EEB}" presName="compNode" presStyleCnt="0"/>
      <dgm:spPr/>
    </dgm:pt>
    <dgm:pt modelId="{11DFC98E-E12C-447B-948B-25DB3CD24C49}" type="pres">
      <dgm:prSet presAssocID="{D11035C4-D766-4981-8DC9-525B8C329EEB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3690B9-877B-4CD3-B8BC-066CB4773D8A}" type="pres">
      <dgm:prSet presAssocID="{D11035C4-D766-4981-8DC9-525B8C329EE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FBD13C-C1B2-439F-995D-463FBDC68A3B}" type="pres">
      <dgm:prSet presAssocID="{D11035C4-D766-4981-8DC9-525B8C329EEB}" presName="parentRect" presStyleLbl="alignNode1" presStyleIdx="1" presStyleCnt="3"/>
      <dgm:spPr/>
      <dgm:t>
        <a:bodyPr/>
        <a:lstStyle/>
        <a:p>
          <a:endParaRPr lang="zh-CN" altLang="en-US"/>
        </a:p>
      </dgm:t>
    </dgm:pt>
    <dgm:pt modelId="{81B136B9-D847-4D29-B6D4-5A0179C465FE}" type="pres">
      <dgm:prSet presAssocID="{D11035C4-D766-4981-8DC9-525B8C329EEB}" presName="adorn" presStyleLbl="fgAccFollowNode1" presStyleIdx="1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  <dgm:extLst>
        <a:ext uri="{E40237B7-FDA0-4F09-8148-C483321AD2D9}">
          <dgm14:cNvPr xmlns:dgm14="http://schemas.microsoft.com/office/drawing/2010/diagram" id="0" name="" descr="丘陵场景"/>
        </a:ext>
      </dgm:extLst>
    </dgm:pt>
    <dgm:pt modelId="{2C992BED-A3F7-473A-9B4E-ED31C6BFC31A}" type="pres">
      <dgm:prSet presAssocID="{B1A6FDA0-46F5-4A09-B26C-F6A7744CBA5A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86ACBA5E-F861-463A-8488-8EA88F80234C}" type="pres">
      <dgm:prSet presAssocID="{654A359A-ABE7-480A-8405-CEF50AF12D7F}" presName="compNode" presStyleCnt="0"/>
      <dgm:spPr/>
    </dgm:pt>
    <dgm:pt modelId="{81CA3962-1DFE-422C-9862-437F9B0002F7}" type="pres">
      <dgm:prSet presAssocID="{654A359A-ABE7-480A-8405-CEF50AF12D7F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7792FF-6DB6-4DAF-9816-54ECF397FE43}" type="pres">
      <dgm:prSet presAssocID="{654A359A-ABE7-480A-8405-CEF50AF12D7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9E8C87-DCA9-4A89-84FE-DEC559AA794B}" type="pres">
      <dgm:prSet presAssocID="{654A359A-ABE7-480A-8405-CEF50AF12D7F}" presName="parentRect" presStyleLbl="alignNode1" presStyleIdx="2" presStyleCnt="3"/>
      <dgm:spPr/>
      <dgm:t>
        <a:bodyPr/>
        <a:lstStyle/>
        <a:p>
          <a:endParaRPr lang="zh-CN" altLang="en-US"/>
        </a:p>
      </dgm:t>
    </dgm:pt>
    <dgm:pt modelId="{C87FC5FB-CF3E-4344-8C19-E15AD9D6DBBC}" type="pres">
      <dgm:prSet presAssocID="{654A359A-ABE7-480A-8405-CEF50AF12D7F}" presName="adorn" presStyleLbl="fgAccFollowNode1" presStyleIdx="2" presStyleCnt="3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  <dgm:extLst>
        <a:ext uri="{E40237B7-FDA0-4F09-8148-C483321AD2D9}">
          <dgm14:cNvPr xmlns:dgm14="http://schemas.microsoft.com/office/drawing/2010/diagram" id="0" name="" descr="靶心"/>
        </a:ext>
      </dgm:extLst>
    </dgm:pt>
  </dgm:ptLst>
  <dgm:cxnLst>
    <dgm:cxn modelId="{1C6FB4D7-5161-4007-B6F5-3E7D85E4841D}" srcId="{AFFE6D6E-ADF5-450C-9BCC-D2576740C9A4}" destId="{1560B475-A0C2-406B-8717-4124CF567C75}" srcOrd="0" destOrd="0" parTransId="{6AA79B07-8DCF-4666-B7AA-9607D9D11EB3}" sibTransId="{36DD91FA-BCF8-44FF-99CA-7CD17EBE2EE6}"/>
    <dgm:cxn modelId="{3ECFD4BD-0D93-4BAF-80ED-7F976AED67B8}" srcId="{D11035C4-D766-4981-8DC9-525B8C329EEB}" destId="{D3F23B3E-58D8-4900-917E-3E861012725D}" srcOrd="0" destOrd="0" parTransId="{7D5AD6D1-CC13-40F4-A12F-E3E9A2ACA22A}" sibTransId="{266BB35F-4276-4469-A7A2-0AB3140E52BA}"/>
    <dgm:cxn modelId="{20AADB58-9D39-440F-A8FA-AAD0FDCC0777}" type="presOf" srcId="{36DD91FA-BCF8-44FF-99CA-7CD17EBE2EE6}" destId="{0F8F3A15-1EC2-4C49-BE49-D5B03F7FCE5F}" srcOrd="0" destOrd="0" presId="urn:microsoft.com/office/officeart/2005/8/layout/bList2"/>
    <dgm:cxn modelId="{720BF256-4849-4D11-8E83-5E202A539C6A}" type="presOf" srcId="{D11035C4-D766-4981-8DC9-525B8C329EEB}" destId="{B23690B9-877B-4CD3-B8BC-066CB4773D8A}" srcOrd="0" destOrd="0" presId="urn:microsoft.com/office/officeart/2005/8/layout/bList2"/>
    <dgm:cxn modelId="{F07F07F3-749B-435B-8EBB-35BD7D09F99D}" type="presOf" srcId="{B1A6FDA0-46F5-4A09-B26C-F6A7744CBA5A}" destId="{2C992BED-A3F7-473A-9B4E-ED31C6BFC31A}" srcOrd="0" destOrd="0" presId="urn:microsoft.com/office/officeart/2005/8/layout/bList2"/>
    <dgm:cxn modelId="{AC0AA3F5-DA59-4708-8CE3-21944CD0C193}" type="presOf" srcId="{D3F23B3E-58D8-4900-917E-3E861012725D}" destId="{11DFC98E-E12C-447B-948B-25DB3CD24C49}" srcOrd="0" destOrd="0" presId="urn:microsoft.com/office/officeart/2005/8/layout/bList2"/>
    <dgm:cxn modelId="{AA54A4AA-C456-455B-BE65-4B42503FEC34}" srcId="{654A359A-ABE7-480A-8405-CEF50AF12D7F}" destId="{F1BD1735-E7D8-4BA9-B88D-3CE99986C56E}" srcOrd="0" destOrd="0" parTransId="{0359B205-1EE2-4D05-9169-50D5006AFB1F}" sibTransId="{88DB79A2-DF7D-48FD-9D3B-F5837F07850E}"/>
    <dgm:cxn modelId="{8C381A9B-2F62-4B16-BADB-92EE960DB132}" type="presOf" srcId="{1560B475-A0C2-406B-8717-4124CF567C75}" destId="{3586A600-8DDB-4B46-A376-5C5045D0AA7A}" srcOrd="0" destOrd="0" presId="urn:microsoft.com/office/officeart/2005/8/layout/bList2"/>
    <dgm:cxn modelId="{AF9DD20D-A3FE-4938-A142-D82533633060}" type="presOf" srcId="{1560B475-A0C2-406B-8717-4124CF567C75}" destId="{1F1B8A9D-7321-4239-AD51-FEB84BC76224}" srcOrd="1" destOrd="0" presId="urn:microsoft.com/office/officeart/2005/8/layout/bList2"/>
    <dgm:cxn modelId="{96BD0702-3F4D-4BE9-9C48-54BDB3D3585F}" type="presOf" srcId="{F1BD1735-E7D8-4BA9-B88D-3CE99986C56E}" destId="{81CA3962-1DFE-422C-9862-437F9B0002F7}" srcOrd="0" destOrd="0" presId="urn:microsoft.com/office/officeart/2005/8/layout/bList2"/>
    <dgm:cxn modelId="{4E351FF5-5036-4F02-8A4C-2EC8CD56DE2E}" srcId="{AFFE6D6E-ADF5-450C-9BCC-D2576740C9A4}" destId="{D11035C4-D766-4981-8DC9-525B8C329EEB}" srcOrd="1" destOrd="0" parTransId="{0AEE3A71-DFD5-4174-8A5E-763CE3959276}" sibTransId="{B1A6FDA0-46F5-4A09-B26C-F6A7744CBA5A}"/>
    <dgm:cxn modelId="{087A8BC7-DDAE-4A6A-890B-8FA1C900F94F}" srcId="{1560B475-A0C2-406B-8717-4124CF567C75}" destId="{9C233FAD-076B-4BAC-A383-9B9176905253}" srcOrd="0" destOrd="0" parTransId="{4C0FA46B-1E05-4484-8BCB-372BE7AA836D}" sibTransId="{3BC728F3-395B-4C43-9E87-52812D1D6015}"/>
    <dgm:cxn modelId="{8DDE1758-813E-49B3-B85A-7ADD44391458}" type="presOf" srcId="{9C233FAD-076B-4BAC-A383-9B9176905253}" destId="{39500EAF-69D8-4D72-B2AA-67133E3A04ED}" srcOrd="0" destOrd="0" presId="urn:microsoft.com/office/officeart/2005/8/layout/bList2"/>
    <dgm:cxn modelId="{69E9A59B-A9B9-4DDB-A3DD-F6A15A90F4C7}" type="presOf" srcId="{AFFE6D6E-ADF5-450C-9BCC-D2576740C9A4}" destId="{FADB183D-A3F4-4CB9-A133-A49FF8045717}" srcOrd="0" destOrd="0" presId="urn:microsoft.com/office/officeart/2005/8/layout/bList2"/>
    <dgm:cxn modelId="{696922B0-5819-4D25-A740-E84A0F694CBC}" type="presOf" srcId="{D11035C4-D766-4981-8DC9-525B8C329EEB}" destId="{2FFBD13C-C1B2-439F-995D-463FBDC68A3B}" srcOrd="1" destOrd="0" presId="urn:microsoft.com/office/officeart/2005/8/layout/bList2"/>
    <dgm:cxn modelId="{DEAFFD2E-5AC6-4D06-961E-CF6F7EAEF1A1}" srcId="{AFFE6D6E-ADF5-450C-9BCC-D2576740C9A4}" destId="{654A359A-ABE7-480A-8405-CEF50AF12D7F}" srcOrd="2" destOrd="0" parTransId="{CD1680B1-B15D-4EEC-BFD5-330871771A40}" sibTransId="{12684EAF-7DCA-4E96-BCBC-BF4A3F1113EC}"/>
    <dgm:cxn modelId="{354B6655-2BAD-48B5-B43B-F80AF95F209F}" type="presOf" srcId="{654A359A-ABE7-480A-8405-CEF50AF12D7F}" destId="{747792FF-6DB6-4DAF-9816-54ECF397FE43}" srcOrd="0" destOrd="0" presId="urn:microsoft.com/office/officeart/2005/8/layout/bList2"/>
    <dgm:cxn modelId="{4B2F415C-A499-461C-82CE-3F4611D830A7}" type="presOf" srcId="{654A359A-ABE7-480A-8405-CEF50AF12D7F}" destId="{289E8C87-DCA9-4A89-84FE-DEC559AA794B}" srcOrd="1" destOrd="0" presId="urn:microsoft.com/office/officeart/2005/8/layout/bList2"/>
    <dgm:cxn modelId="{74B75B87-6FC9-47AC-9A17-69ADCBFAC92D}" type="presParOf" srcId="{FADB183D-A3F4-4CB9-A133-A49FF8045717}" destId="{35638AC9-6869-4180-8F60-D96C8CE533F6}" srcOrd="0" destOrd="0" presId="urn:microsoft.com/office/officeart/2005/8/layout/bList2"/>
    <dgm:cxn modelId="{DBF604CA-B5EB-4880-A349-EBE3AF78077E}" type="presParOf" srcId="{35638AC9-6869-4180-8F60-D96C8CE533F6}" destId="{39500EAF-69D8-4D72-B2AA-67133E3A04ED}" srcOrd="0" destOrd="0" presId="urn:microsoft.com/office/officeart/2005/8/layout/bList2"/>
    <dgm:cxn modelId="{E275EE69-DAF0-416F-BECF-E9901D702408}" type="presParOf" srcId="{35638AC9-6869-4180-8F60-D96C8CE533F6}" destId="{3586A600-8DDB-4B46-A376-5C5045D0AA7A}" srcOrd="1" destOrd="0" presId="urn:microsoft.com/office/officeart/2005/8/layout/bList2"/>
    <dgm:cxn modelId="{3C64E5C9-84D0-43FC-9C8B-DA8DDB9551F5}" type="presParOf" srcId="{35638AC9-6869-4180-8F60-D96C8CE533F6}" destId="{1F1B8A9D-7321-4239-AD51-FEB84BC76224}" srcOrd="2" destOrd="0" presId="urn:microsoft.com/office/officeart/2005/8/layout/bList2"/>
    <dgm:cxn modelId="{AC52346F-32AE-42A9-9255-C23A94C26711}" type="presParOf" srcId="{35638AC9-6869-4180-8F60-D96C8CE533F6}" destId="{03F38066-A1ED-4D59-8465-830F02F69D80}" srcOrd="3" destOrd="0" presId="urn:microsoft.com/office/officeart/2005/8/layout/bList2"/>
    <dgm:cxn modelId="{97313438-3C34-47CD-88DB-87DAFCD1297C}" type="presParOf" srcId="{FADB183D-A3F4-4CB9-A133-A49FF8045717}" destId="{0F8F3A15-1EC2-4C49-BE49-D5B03F7FCE5F}" srcOrd="1" destOrd="0" presId="urn:microsoft.com/office/officeart/2005/8/layout/bList2"/>
    <dgm:cxn modelId="{7AC3C26B-7FD3-4B43-BE51-298547B9EF7A}" type="presParOf" srcId="{FADB183D-A3F4-4CB9-A133-A49FF8045717}" destId="{3DF8D8B5-E62F-4C06-AD97-FCBE45801E6C}" srcOrd="2" destOrd="0" presId="urn:microsoft.com/office/officeart/2005/8/layout/bList2"/>
    <dgm:cxn modelId="{F02198C2-6767-4C86-9E6C-B2F1DC5DB92E}" type="presParOf" srcId="{3DF8D8B5-E62F-4C06-AD97-FCBE45801E6C}" destId="{11DFC98E-E12C-447B-948B-25DB3CD24C49}" srcOrd="0" destOrd="0" presId="urn:microsoft.com/office/officeart/2005/8/layout/bList2"/>
    <dgm:cxn modelId="{3EBA7A66-B5C4-4D05-86B9-06BB79B14E8A}" type="presParOf" srcId="{3DF8D8B5-E62F-4C06-AD97-FCBE45801E6C}" destId="{B23690B9-877B-4CD3-B8BC-066CB4773D8A}" srcOrd="1" destOrd="0" presId="urn:microsoft.com/office/officeart/2005/8/layout/bList2"/>
    <dgm:cxn modelId="{872DC231-89B7-4551-8C0B-B290F50A62C2}" type="presParOf" srcId="{3DF8D8B5-E62F-4C06-AD97-FCBE45801E6C}" destId="{2FFBD13C-C1B2-439F-995D-463FBDC68A3B}" srcOrd="2" destOrd="0" presId="urn:microsoft.com/office/officeart/2005/8/layout/bList2"/>
    <dgm:cxn modelId="{448EDEFA-2B3A-4D06-A36F-C0A321F0C885}" type="presParOf" srcId="{3DF8D8B5-E62F-4C06-AD97-FCBE45801E6C}" destId="{81B136B9-D847-4D29-B6D4-5A0179C465FE}" srcOrd="3" destOrd="0" presId="urn:microsoft.com/office/officeart/2005/8/layout/bList2"/>
    <dgm:cxn modelId="{B7CAA93C-4326-4FFF-BA9C-8B9F325C8E54}" type="presParOf" srcId="{FADB183D-A3F4-4CB9-A133-A49FF8045717}" destId="{2C992BED-A3F7-473A-9B4E-ED31C6BFC31A}" srcOrd="3" destOrd="0" presId="urn:microsoft.com/office/officeart/2005/8/layout/bList2"/>
    <dgm:cxn modelId="{AB162205-CB7F-4331-A256-C45157FB0059}" type="presParOf" srcId="{FADB183D-A3F4-4CB9-A133-A49FF8045717}" destId="{86ACBA5E-F861-463A-8488-8EA88F80234C}" srcOrd="4" destOrd="0" presId="urn:microsoft.com/office/officeart/2005/8/layout/bList2"/>
    <dgm:cxn modelId="{507664BC-68B8-4A66-8505-260507689FDB}" type="presParOf" srcId="{86ACBA5E-F861-463A-8488-8EA88F80234C}" destId="{81CA3962-1DFE-422C-9862-437F9B0002F7}" srcOrd="0" destOrd="0" presId="urn:microsoft.com/office/officeart/2005/8/layout/bList2"/>
    <dgm:cxn modelId="{9009BA03-7FFC-4371-8B3F-FCAD9DABEC1C}" type="presParOf" srcId="{86ACBA5E-F861-463A-8488-8EA88F80234C}" destId="{747792FF-6DB6-4DAF-9816-54ECF397FE43}" srcOrd="1" destOrd="0" presId="urn:microsoft.com/office/officeart/2005/8/layout/bList2"/>
    <dgm:cxn modelId="{67BACEF1-017D-4010-B5E7-236715F32276}" type="presParOf" srcId="{86ACBA5E-F861-463A-8488-8EA88F80234C}" destId="{289E8C87-DCA9-4A89-84FE-DEC559AA794B}" srcOrd="2" destOrd="0" presId="urn:microsoft.com/office/officeart/2005/8/layout/bList2"/>
    <dgm:cxn modelId="{FB6A234A-16B2-4F7A-8192-D4BDD64D30B5}" type="presParOf" srcId="{86ACBA5E-F861-463A-8488-8EA88F80234C}" destId="{C87FC5FB-CF3E-4344-8C19-E15AD9D6DBB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500EAF-69D8-4D72-B2AA-67133E3A04ED}">
      <dsp:nvSpPr>
        <dsp:cNvPr id="0" name=""/>
        <dsp:cNvSpPr/>
      </dsp:nvSpPr>
      <dsp:spPr>
        <a:xfrm>
          <a:off x="5611" y="194569"/>
          <a:ext cx="2423568" cy="180914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/>
            <a:t>作者流露的情感是“畅快”，通过到乡村和表哥一起</a:t>
          </a:r>
          <a:r>
            <a:rPr lang="zh-CN" altLang="en-US" sz="1600" kern="1200" dirty="0" smtClean="0"/>
            <a:t>捉蚱蜢表现</a:t>
          </a:r>
          <a:r>
            <a:rPr lang="zh-CN" altLang="en-US" sz="1600" kern="1200" dirty="0"/>
            <a:t>出来。并在叙述中加入感受，紧扣情感。</a:t>
          </a:r>
          <a:endParaRPr lang="zh-CN" sz="1600" kern="1200" dirty="0"/>
        </a:p>
      </dsp:txBody>
      <dsp:txXfrm>
        <a:off x="48001" y="236959"/>
        <a:ext cx="2338788" cy="1766752"/>
      </dsp:txXfrm>
    </dsp:sp>
    <dsp:sp modelId="{1F1B8A9D-7321-4239-AD51-FEB84BC76224}">
      <dsp:nvSpPr>
        <dsp:cNvPr id="0" name=""/>
        <dsp:cNvSpPr/>
      </dsp:nvSpPr>
      <dsp:spPr>
        <a:xfrm>
          <a:off x="5611" y="2003712"/>
          <a:ext cx="2423568" cy="7779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/>
            <a:t>1.</a:t>
          </a:r>
          <a:r>
            <a:rPr lang="zh-CN" altLang="en-US" sz="2400" b="1" kern="1200" dirty="0"/>
            <a:t>紧扣情感</a:t>
          </a:r>
          <a:endParaRPr lang="zh-CN" sz="2400" kern="1200" dirty="0"/>
        </a:p>
      </dsp:txBody>
      <dsp:txXfrm>
        <a:off x="5611" y="2003712"/>
        <a:ext cx="1706738" cy="777931"/>
      </dsp:txXfrm>
    </dsp:sp>
    <dsp:sp modelId="{03F38066-A1ED-4D59-8465-830F02F69D80}">
      <dsp:nvSpPr>
        <dsp:cNvPr id="0" name=""/>
        <dsp:cNvSpPr/>
      </dsp:nvSpPr>
      <dsp:spPr>
        <a:xfrm>
          <a:off x="1780908" y="2127280"/>
          <a:ext cx="848248" cy="84824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DFC98E-E12C-447B-948B-25DB3CD24C49}">
      <dsp:nvSpPr>
        <dsp:cNvPr id="0" name=""/>
        <dsp:cNvSpPr/>
      </dsp:nvSpPr>
      <dsp:spPr>
        <a:xfrm>
          <a:off x="2839305" y="194569"/>
          <a:ext cx="2423568" cy="180914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/>
            <a:t>作者看表哥</a:t>
          </a:r>
          <a:r>
            <a:rPr lang="zh-CN" altLang="en-US" sz="1600" kern="1200" dirty="0" smtClean="0"/>
            <a:t>捉蚱蜢很</a:t>
          </a:r>
          <a:r>
            <a:rPr lang="zh-CN" altLang="en-US" sz="1600" kern="1200" dirty="0"/>
            <a:t>简单，没想到自己捉的时候却不行，在表哥的指点下终于成功。写得</a:t>
          </a:r>
          <a:r>
            <a:rPr lang="zh-CN" altLang="en-US" sz="1600" kern="1200" dirty="0" smtClean="0"/>
            <a:t>曲折，引人入胜</a:t>
          </a:r>
          <a:r>
            <a:rPr lang="zh-CN" altLang="en-US" sz="1600" kern="1200" dirty="0"/>
            <a:t>。</a:t>
          </a:r>
          <a:endParaRPr lang="zh-CN" sz="1600" kern="1200" dirty="0"/>
        </a:p>
      </dsp:txBody>
      <dsp:txXfrm>
        <a:off x="2881695" y="236959"/>
        <a:ext cx="2338788" cy="1766752"/>
      </dsp:txXfrm>
    </dsp:sp>
    <dsp:sp modelId="{2FFBD13C-C1B2-439F-995D-463FBDC68A3B}">
      <dsp:nvSpPr>
        <dsp:cNvPr id="0" name=""/>
        <dsp:cNvSpPr/>
      </dsp:nvSpPr>
      <dsp:spPr>
        <a:xfrm>
          <a:off x="2839305" y="2003712"/>
          <a:ext cx="2423568" cy="7779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/>
            <a:t>2. </a:t>
          </a:r>
          <a:r>
            <a:rPr lang="zh-CN" altLang="en-US" sz="2400" b="1" kern="1200" dirty="0"/>
            <a:t>写出曲折</a:t>
          </a:r>
          <a:endParaRPr lang="zh-CN" sz="2400" kern="1200" dirty="0"/>
        </a:p>
      </dsp:txBody>
      <dsp:txXfrm>
        <a:off x="2839305" y="2003712"/>
        <a:ext cx="1706738" cy="777931"/>
      </dsp:txXfrm>
    </dsp:sp>
    <dsp:sp modelId="{81B136B9-D847-4D29-B6D4-5A0179C465FE}">
      <dsp:nvSpPr>
        <dsp:cNvPr id="0" name=""/>
        <dsp:cNvSpPr/>
      </dsp:nvSpPr>
      <dsp:spPr>
        <a:xfrm>
          <a:off x="4614603" y="2127280"/>
          <a:ext cx="848248" cy="848248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CA3962-1DFE-422C-9862-437F9B0002F7}">
      <dsp:nvSpPr>
        <dsp:cNvPr id="0" name=""/>
        <dsp:cNvSpPr/>
      </dsp:nvSpPr>
      <dsp:spPr>
        <a:xfrm>
          <a:off x="5673000" y="194569"/>
          <a:ext cx="2423568" cy="180914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/>
            <a:t>小作者对心理描写细致入微，想象力丰富，使用了拟人、比喻等修辞手法，整篇文章读起来生动有趣</a:t>
          </a:r>
          <a:r>
            <a:rPr lang="zh-CN" sz="1600" kern="1200" dirty="0"/>
            <a:t>。</a:t>
          </a:r>
        </a:p>
      </dsp:txBody>
      <dsp:txXfrm>
        <a:off x="5715390" y="236959"/>
        <a:ext cx="2338788" cy="1766752"/>
      </dsp:txXfrm>
    </dsp:sp>
    <dsp:sp modelId="{289E8C87-DCA9-4A89-84FE-DEC559AA794B}">
      <dsp:nvSpPr>
        <dsp:cNvPr id="0" name=""/>
        <dsp:cNvSpPr/>
      </dsp:nvSpPr>
      <dsp:spPr>
        <a:xfrm>
          <a:off x="5673000" y="2003712"/>
          <a:ext cx="2423568" cy="7779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/>
            <a:t>3.</a:t>
          </a:r>
          <a:r>
            <a:rPr lang="zh-CN" altLang="en-US" sz="2400" b="1" kern="1200" dirty="0"/>
            <a:t>语言生动</a:t>
          </a:r>
          <a:endParaRPr lang="zh-CN" sz="2400" kern="1200" dirty="0"/>
        </a:p>
      </dsp:txBody>
      <dsp:txXfrm>
        <a:off x="5673000" y="2003712"/>
        <a:ext cx="1706738" cy="777931"/>
      </dsp:txXfrm>
    </dsp:sp>
    <dsp:sp modelId="{C87FC5FB-CF3E-4344-8C19-E15AD9D6DBBC}">
      <dsp:nvSpPr>
        <dsp:cNvPr id="0" name=""/>
        <dsp:cNvSpPr/>
      </dsp:nvSpPr>
      <dsp:spPr>
        <a:xfrm>
          <a:off x="7448297" y="2127280"/>
          <a:ext cx="848248" cy="848248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7944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51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193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728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-30526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65870" y="67578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习作：让真情自然流露</a:t>
            </a:r>
          </a:p>
        </p:txBody>
      </p:sp>
      <p:pic>
        <p:nvPicPr>
          <p:cNvPr id="77827" name="Picture 3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4437062"/>
            <a:ext cx="91567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&#33539;&#25991;1&#65306;&#22812;&#34892;&#35760;.pptx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&#33539;&#25991;2&#65306;&#35753;&#25105;&#27822;&#20007;&#30340;&#37027;&#19968;&#21051;.pptx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蓝色的天空&#10;&#10;描述已自动生成">
            <a:extLst>
              <a:ext uri="{FF2B5EF4-FFF2-40B4-BE49-F238E27FC236}">
                <a16:creationId xmlns="" xmlns:a16="http://schemas.microsoft.com/office/drawing/2014/main" id="{8E1786E8-5763-4771-8B14-65A784DE68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9"/>
          <a:stretch/>
        </p:blipFill>
        <p:spPr>
          <a:xfrm>
            <a:off x="20" y="10"/>
            <a:ext cx="9006958" cy="5143490"/>
          </a:xfrm>
          <a:custGeom>
            <a:avLst/>
            <a:gdLst/>
            <a:ahLst/>
            <a:cxnLst/>
            <a:rect l="l" t="t" r="r" b="b"/>
            <a:pathLst>
              <a:path w="12009304" h="6858000">
                <a:moveTo>
                  <a:pt x="8239723" y="5083103"/>
                </a:moveTo>
                <a:cubicBezTo>
                  <a:pt x="8239723" y="5083103"/>
                  <a:pt x="8239723" y="5083103"/>
                  <a:pt x="9505105" y="5083103"/>
                </a:cubicBezTo>
                <a:cubicBezTo>
                  <a:pt x="9525601" y="5083103"/>
                  <a:pt x="9545588" y="5085825"/>
                  <a:pt x="9564676" y="5091016"/>
                </a:cubicBezTo>
                <a:lnTo>
                  <a:pt x="9605648" y="5108194"/>
                </a:lnTo>
                <a:lnTo>
                  <a:pt x="9580608" y="5151499"/>
                </a:lnTo>
                <a:cubicBezTo>
                  <a:pt x="9354208" y="5543062"/>
                  <a:pt x="9064418" y="6044264"/>
                  <a:pt x="8693486" y="6685800"/>
                </a:cubicBezTo>
                <a:cubicBezTo>
                  <a:pt x="8665958" y="6733339"/>
                  <a:pt x="8632925" y="6776306"/>
                  <a:pt x="8595419" y="6814017"/>
                </a:cubicBezTo>
                <a:lnTo>
                  <a:pt x="8545620" y="6858000"/>
                </a:lnTo>
                <a:lnTo>
                  <a:pt x="7612173" y="6858000"/>
                </a:lnTo>
                <a:lnTo>
                  <a:pt x="7591825" y="6822959"/>
                </a:lnTo>
                <a:cubicBezTo>
                  <a:pt x="7538315" y="6730809"/>
                  <a:pt x="7478495" y="6627794"/>
                  <a:pt x="7411622" y="6512633"/>
                </a:cubicBezTo>
                <a:cubicBezTo>
                  <a:pt x="7370628" y="6444560"/>
                  <a:pt x="7370628" y="6357427"/>
                  <a:pt x="7411622" y="6289354"/>
                </a:cubicBezTo>
                <a:cubicBezTo>
                  <a:pt x="7411622" y="6289354"/>
                  <a:pt x="7411622" y="6289354"/>
                  <a:pt x="8045680" y="5197465"/>
                </a:cubicBezTo>
                <a:cubicBezTo>
                  <a:pt x="8083943" y="5126669"/>
                  <a:pt x="8160465" y="5083103"/>
                  <a:pt x="8239723" y="5083103"/>
                </a:cubicBezTo>
                <a:close/>
                <a:moveTo>
                  <a:pt x="10622296" y="1326563"/>
                </a:moveTo>
                <a:cubicBezTo>
                  <a:pt x="10622296" y="1326563"/>
                  <a:pt x="10622296" y="1326563"/>
                  <a:pt x="11448522" y="1326563"/>
                </a:cubicBezTo>
                <a:cubicBezTo>
                  <a:pt x="11502058" y="1326563"/>
                  <a:pt x="11550238" y="1355009"/>
                  <a:pt x="11577006" y="1401233"/>
                </a:cubicBezTo>
                <a:cubicBezTo>
                  <a:pt x="11577006" y="1401233"/>
                  <a:pt x="11577006" y="1401233"/>
                  <a:pt x="11989228" y="2114179"/>
                </a:cubicBezTo>
                <a:cubicBezTo>
                  <a:pt x="12015996" y="2158629"/>
                  <a:pt x="12015996" y="2215522"/>
                  <a:pt x="11989228" y="2259969"/>
                </a:cubicBezTo>
                <a:cubicBezTo>
                  <a:pt x="11989228" y="2259969"/>
                  <a:pt x="11989228" y="2259969"/>
                  <a:pt x="11577006" y="2972914"/>
                </a:cubicBezTo>
                <a:cubicBezTo>
                  <a:pt x="11550238" y="3019141"/>
                  <a:pt x="11502058" y="3047587"/>
                  <a:pt x="11448522" y="3047587"/>
                </a:cubicBezTo>
                <a:cubicBezTo>
                  <a:pt x="11448522" y="3047587"/>
                  <a:pt x="11448522" y="3047587"/>
                  <a:pt x="10622296" y="3047587"/>
                </a:cubicBezTo>
                <a:cubicBezTo>
                  <a:pt x="10570544" y="3047587"/>
                  <a:pt x="10520578" y="3019141"/>
                  <a:pt x="10495594" y="2972914"/>
                </a:cubicBezTo>
                <a:cubicBezTo>
                  <a:pt x="10495594" y="2972914"/>
                  <a:pt x="10495594" y="2972914"/>
                  <a:pt x="10081589" y="2259969"/>
                </a:cubicBezTo>
                <a:cubicBezTo>
                  <a:pt x="10054821" y="2215522"/>
                  <a:pt x="10054821" y="2158629"/>
                  <a:pt x="10081589" y="2114179"/>
                </a:cubicBezTo>
                <a:cubicBezTo>
                  <a:pt x="10081589" y="2114179"/>
                  <a:pt x="10081589" y="2114179"/>
                  <a:pt x="10495594" y="1401233"/>
                </a:cubicBezTo>
                <a:cubicBezTo>
                  <a:pt x="10520578" y="1355009"/>
                  <a:pt x="10570544" y="1326563"/>
                  <a:pt x="10622296" y="1326563"/>
                </a:cubicBezTo>
                <a:close/>
                <a:moveTo>
                  <a:pt x="0" y="0"/>
                </a:moveTo>
                <a:lnTo>
                  <a:pt x="4457990" y="0"/>
                </a:lnTo>
                <a:lnTo>
                  <a:pt x="5902610" y="0"/>
                </a:lnTo>
                <a:lnTo>
                  <a:pt x="8476869" y="0"/>
                </a:lnTo>
                <a:lnTo>
                  <a:pt x="8535933" y="39849"/>
                </a:lnTo>
                <a:cubicBezTo>
                  <a:pt x="8598516" y="88273"/>
                  <a:pt x="8652195" y="149296"/>
                  <a:pt x="8693486" y="220603"/>
                </a:cubicBezTo>
                <a:cubicBezTo>
                  <a:pt x="8693486" y="220603"/>
                  <a:pt x="8693486" y="220603"/>
                  <a:pt x="10389180" y="3153347"/>
                </a:cubicBezTo>
                <a:cubicBezTo>
                  <a:pt x="10499291" y="3336185"/>
                  <a:pt x="10499291" y="3570221"/>
                  <a:pt x="10389180" y="3753061"/>
                </a:cubicBezTo>
                <a:cubicBezTo>
                  <a:pt x="10389180" y="3753061"/>
                  <a:pt x="10389180" y="3753061"/>
                  <a:pt x="9759557" y="4842009"/>
                </a:cubicBezTo>
                <a:lnTo>
                  <a:pt x="9706493" y="4933778"/>
                </a:lnTo>
                <a:lnTo>
                  <a:pt x="9708360" y="4934561"/>
                </a:lnTo>
                <a:cubicBezTo>
                  <a:pt x="9746510" y="4956830"/>
                  <a:pt x="9778880" y="4989078"/>
                  <a:pt x="9802002" y="5029008"/>
                </a:cubicBezTo>
                <a:cubicBezTo>
                  <a:pt x="9802002" y="5029008"/>
                  <a:pt x="9802002" y="5029008"/>
                  <a:pt x="10514131" y="6260653"/>
                </a:cubicBezTo>
                <a:cubicBezTo>
                  <a:pt x="10560376" y="6337439"/>
                  <a:pt x="10560376" y="6435725"/>
                  <a:pt x="10514131" y="6512512"/>
                </a:cubicBezTo>
                <a:cubicBezTo>
                  <a:pt x="10514131" y="6512512"/>
                  <a:pt x="10514131" y="6512512"/>
                  <a:pt x="10340271" y="6813206"/>
                </a:cubicBezTo>
                <a:lnTo>
                  <a:pt x="10314372" y="6858000"/>
                </a:lnTo>
                <a:lnTo>
                  <a:pt x="10119136" y="6858000"/>
                </a:lnTo>
                <a:lnTo>
                  <a:pt x="10122008" y="6853033"/>
                </a:lnTo>
                <a:cubicBezTo>
                  <a:pt x="10327158" y="6498223"/>
                  <a:pt x="10327158" y="6498223"/>
                  <a:pt x="10327158" y="6498223"/>
                </a:cubicBezTo>
                <a:cubicBezTo>
                  <a:pt x="10368154" y="6430148"/>
                  <a:pt x="10368154" y="6343015"/>
                  <a:pt x="10327158" y="6274942"/>
                </a:cubicBezTo>
                <a:cubicBezTo>
                  <a:pt x="9695832" y="5183053"/>
                  <a:pt x="9695832" y="5183053"/>
                  <a:pt x="9695832" y="5183053"/>
                </a:cubicBezTo>
                <a:cubicBezTo>
                  <a:pt x="9675334" y="5147654"/>
                  <a:pt x="9646640" y="5119063"/>
                  <a:pt x="9612819" y="5099323"/>
                </a:cubicBezTo>
                <a:lnTo>
                  <a:pt x="9603213" y="5095298"/>
                </a:lnTo>
                <a:lnTo>
                  <a:pt x="9654707" y="5006238"/>
                </a:lnTo>
                <a:lnTo>
                  <a:pt x="9693004" y="4940002"/>
                </a:lnTo>
                <a:lnTo>
                  <a:pt x="9653283" y="4923348"/>
                </a:lnTo>
                <a:cubicBezTo>
                  <a:pt x="9631750" y="4917491"/>
                  <a:pt x="9609208" y="4914420"/>
                  <a:pt x="9586087" y="4914420"/>
                </a:cubicBezTo>
                <a:cubicBezTo>
                  <a:pt x="8158743" y="4914420"/>
                  <a:pt x="8158743" y="4914420"/>
                  <a:pt x="8158743" y="4914420"/>
                </a:cubicBezTo>
                <a:cubicBezTo>
                  <a:pt x="8069341" y="4914420"/>
                  <a:pt x="7983024" y="4963563"/>
                  <a:pt x="7939863" y="5043420"/>
                </a:cubicBezTo>
                <a:cubicBezTo>
                  <a:pt x="7224650" y="6275065"/>
                  <a:pt x="7224650" y="6275065"/>
                  <a:pt x="7224650" y="6275065"/>
                </a:cubicBezTo>
                <a:cubicBezTo>
                  <a:pt x="7178407" y="6351849"/>
                  <a:pt x="7178407" y="6450135"/>
                  <a:pt x="7224650" y="6526922"/>
                </a:cubicBezTo>
                <a:cubicBezTo>
                  <a:pt x="7269350" y="6603900"/>
                  <a:pt x="7311257" y="6676067"/>
                  <a:pt x="7350544" y="6743723"/>
                </a:cubicBezTo>
                <a:lnTo>
                  <a:pt x="7416905" y="6858000"/>
                </a:lnTo>
                <a:lnTo>
                  <a:pt x="5902610" y="6858000"/>
                </a:lnTo>
                <a:lnTo>
                  <a:pt x="438935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B3C37F3-B7DD-4987-B3E1-6B25CE565C5E}"/>
              </a:ext>
            </a:extLst>
          </p:cNvPr>
          <p:cNvSpPr txBox="1"/>
          <p:nvPr/>
        </p:nvSpPr>
        <p:spPr>
          <a:xfrm>
            <a:off x="1619672" y="2198528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/>
              <a:t>让真情自然流露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DED2F8F-AECB-4A66-94E1-5AD6192F6344}"/>
              </a:ext>
            </a:extLst>
          </p:cNvPr>
          <p:cNvGrpSpPr/>
          <p:nvPr/>
        </p:nvGrpSpPr>
        <p:grpSpPr>
          <a:xfrm>
            <a:off x="7400695" y="3867894"/>
            <a:ext cx="1491785" cy="363521"/>
            <a:chOff x="6300315" y="562708"/>
            <a:chExt cx="1491785" cy="363521"/>
          </a:xfrm>
        </p:grpSpPr>
        <p:sp>
          <p:nvSpPr>
            <p:cNvPr id="5" name="矩形: 圆角 4">
              <a:hlinkClick r:id="" action="ppaction://hlinkshowjump?jump=nextslide"/>
              <a:extLst>
                <a:ext uri="{FF2B5EF4-FFF2-40B4-BE49-F238E27FC236}">
                  <a16:creationId xmlns="" xmlns:a16="http://schemas.microsoft.com/office/drawing/2014/main" id="{DA8EFAE6-9081-4673-94C3-ACCFAA805852}"/>
                </a:ext>
              </a:extLst>
            </p:cNvPr>
            <p:cNvSpPr/>
            <p:nvPr/>
          </p:nvSpPr>
          <p:spPr>
            <a:xfrm>
              <a:off x="6300315" y="562708"/>
              <a:ext cx="1491785" cy="363521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r>
                <a:rPr lang="zh-CN" altLang="en-US" sz="1800" dirty="0"/>
                <a:t>第一课时 </a:t>
              </a:r>
              <a:r>
                <a:rPr lang="en-US" altLang="zh-CN" sz="1800" b="1" dirty="0">
                  <a:solidFill>
                    <a:srgbClr val="FFFF00"/>
                  </a:solidFill>
                </a:rPr>
                <a:t>|</a:t>
              </a:r>
              <a:endParaRPr lang="zh-CN" altLang="en-US" sz="1800" b="1" dirty="0">
                <a:solidFill>
                  <a:srgbClr val="FFFF00"/>
                </a:solidFill>
              </a:endParaRPr>
            </a:p>
          </p:txBody>
        </p:sp>
        <p:sp>
          <p:nvSpPr>
            <p:cNvPr id="6" name="箭头: V 形 5">
              <a:extLst>
                <a:ext uri="{FF2B5EF4-FFF2-40B4-BE49-F238E27FC236}">
                  <a16:creationId xmlns="" xmlns:a16="http://schemas.microsoft.com/office/drawing/2014/main" id="{6046B4DF-9806-4CB4-B089-7EEB7B6CBEC9}"/>
                </a:ext>
              </a:extLst>
            </p:cNvPr>
            <p:cNvSpPr/>
            <p:nvPr/>
          </p:nvSpPr>
          <p:spPr>
            <a:xfrm>
              <a:off x="7546312" y="634826"/>
              <a:ext cx="172925" cy="219284"/>
            </a:xfrm>
            <a:prstGeom prst="chevron">
              <a:avLst>
                <a:gd name="adj" fmla="val 4440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624942C-3754-4D5C-9AF0-BA2E22F4255A}"/>
              </a:ext>
            </a:extLst>
          </p:cNvPr>
          <p:cNvGrpSpPr/>
          <p:nvPr/>
        </p:nvGrpSpPr>
        <p:grpSpPr>
          <a:xfrm>
            <a:off x="7400695" y="4342043"/>
            <a:ext cx="1491785" cy="363521"/>
            <a:chOff x="6300315" y="562708"/>
            <a:chExt cx="1491785" cy="363521"/>
          </a:xfrm>
        </p:grpSpPr>
        <p:sp>
          <p:nvSpPr>
            <p:cNvPr id="8" name="矩形: 圆角 7">
              <a:hlinkClick r:id="rId3" action="ppaction://hlinksldjump"/>
              <a:extLst>
                <a:ext uri="{FF2B5EF4-FFF2-40B4-BE49-F238E27FC236}">
                  <a16:creationId xmlns="" xmlns:a16="http://schemas.microsoft.com/office/drawing/2014/main" id="{6BA47195-DDE8-4290-B4B2-F1E4A55BC19C}"/>
                </a:ext>
              </a:extLst>
            </p:cNvPr>
            <p:cNvSpPr/>
            <p:nvPr/>
          </p:nvSpPr>
          <p:spPr>
            <a:xfrm>
              <a:off x="6300315" y="562708"/>
              <a:ext cx="1491785" cy="363521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r>
                <a:rPr lang="zh-CN" altLang="en-US" sz="1800" dirty="0"/>
                <a:t>第二课时 </a:t>
              </a:r>
              <a:r>
                <a:rPr lang="en-US" altLang="zh-CN" sz="1800" b="1" dirty="0">
                  <a:solidFill>
                    <a:srgbClr val="FFFF00"/>
                  </a:solidFill>
                </a:rPr>
                <a:t>|</a:t>
              </a:r>
              <a:endParaRPr lang="zh-CN" altLang="en-US" sz="1800" b="1" dirty="0">
                <a:solidFill>
                  <a:srgbClr val="FFFF00"/>
                </a:solidFill>
              </a:endParaRPr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="" xmlns:a16="http://schemas.microsoft.com/office/drawing/2014/main" id="{8DF8CCEE-F18F-47DA-8E09-DE4751425C9B}"/>
                </a:ext>
              </a:extLst>
            </p:cNvPr>
            <p:cNvSpPr/>
            <p:nvPr/>
          </p:nvSpPr>
          <p:spPr>
            <a:xfrm>
              <a:off x="7546312" y="634826"/>
              <a:ext cx="172925" cy="219284"/>
            </a:xfrm>
            <a:prstGeom prst="chevron">
              <a:avLst>
                <a:gd name="adj" fmla="val 4440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33682" y="800484"/>
            <a:ext cx="16001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习 作</a:t>
            </a:r>
          </a:p>
        </p:txBody>
      </p:sp>
      <p:pic>
        <p:nvPicPr>
          <p:cNvPr id="11" name="Picture 5" descr="https://ss3.bdstatic.com/70cFv8Sh_Q1YnxGkpoWK1HF6hhy/it/u=1973431929,2521444474&amp;fm=26&amp;gp=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528" y="0"/>
            <a:ext cx="3303818" cy="2202546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 flipH="1">
            <a:off x="-36512" y="97790"/>
            <a:ext cx="6984776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313686" y="1106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 六年级  下册</a:t>
            </a:r>
          </a:p>
        </p:txBody>
      </p:sp>
    </p:spTree>
    <p:extLst>
      <p:ext uri="{BB962C8B-B14F-4D97-AF65-F5344CB8AC3E}">
        <p14:creationId xmlns:p14="http://schemas.microsoft.com/office/powerpoint/2010/main" val="120804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99542"/>
            <a:ext cx="259228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    你有过这些感受吗？是什么事情使你产生了这样的感受？说一说。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5" y="627534"/>
            <a:ext cx="5832649" cy="402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30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56672"/>
            <a:ext cx="3810000" cy="214312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67544" y="33950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畅快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27" b="6222"/>
          <a:stretch/>
        </p:blipFill>
        <p:spPr bwMode="auto">
          <a:xfrm>
            <a:off x="4588346" y="555526"/>
            <a:ext cx="4333964" cy="3053333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3" b="7112"/>
          <a:stretch/>
        </p:blipFill>
        <p:spPr bwMode="auto">
          <a:xfrm>
            <a:off x="2427387" y="2482052"/>
            <a:ext cx="4081636" cy="2653063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310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834" y="40550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惧怕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9504"/>
            <a:ext cx="47625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矩形 3"/>
          <p:cNvSpPr/>
          <p:nvPr/>
        </p:nvSpPr>
        <p:spPr>
          <a:xfrm>
            <a:off x="539552" y="141962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一个人走夜路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0"/>
          <a:stretch/>
        </p:blipFill>
        <p:spPr bwMode="auto">
          <a:xfrm>
            <a:off x="5652120" y="949454"/>
            <a:ext cx="2857500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3871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279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忐忑不安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0" t="5182" b="5488"/>
          <a:stretch/>
        </p:blipFill>
        <p:spPr bwMode="auto">
          <a:xfrm>
            <a:off x="395536" y="1131591"/>
            <a:ext cx="4048581" cy="3065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708134"/>
            <a:ext cx="3937362" cy="350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058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5816" y="627534"/>
            <a:ext cx="30171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黑体" pitchFamily="49" charset="-122"/>
                <a:ea typeface="黑体" pitchFamily="49" charset="-122"/>
              </a:rPr>
              <a:t>习 作 内 容</a:t>
            </a:r>
            <a:endParaRPr lang="zh-CN" altLang="en-US" sz="4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707654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   选择一种你印象最深的感受，先回顾事情的经过，回忆当时的心情，然后理清思路写下来。</a:t>
            </a:r>
          </a:p>
        </p:txBody>
      </p:sp>
    </p:spTree>
    <p:extLst>
      <p:ext uri="{BB962C8B-B14F-4D97-AF65-F5344CB8AC3E}">
        <p14:creationId xmlns:p14="http://schemas.microsoft.com/office/powerpoint/2010/main" val="310043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216696" y="1131590"/>
            <a:ext cx="4293690" cy="954107"/>
          </a:xfrm>
          <a:prstGeom prst="wedgeRectCallout">
            <a:avLst>
              <a:gd name="adj1" fmla="val 71267"/>
              <a:gd name="adj2" fmla="val 51519"/>
            </a:avLst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a typeface="黑体" pitchFamily="49" charset="-122"/>
              </a:rPr>
              <a:t>        好的文章都是从灵魂深处流淌出来的。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00100" y="2643188"/>
            <a:ext cx="5214942" cy="954107"/>
          </a:xfrm>
          <a:prstGeom prst="wedgeRectCallout">
            <a:avLst>
              <a:gd name="adj1" fmla="val 63531"/>
              <a:gd name="adj2" fmla="val -9201"/>
            </a:avLst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    真情也需要我们用语言渲染和包装，才能达到感动人的效果。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86578" y="1928808"/>
            <a:ext cx="1694180" cy="22485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62" y="411404"/>
            <a:ext cx="366860" cy="456339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42910" y="339502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写法指导</a:t>
            </a:r>
          </a:p>
        </p:txBody>
      </p:sp>
    </p:spTree>
    <p:extLst>
      <p:ext uri="{BB962C8B-B14F-4D97-AF65-F5344CB8AC3E}">
        <p14:creationId xmlns:p14="http://schemas.microsoft.com/office/powerpoint/2010/main" val="212186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636479" y="887495"/>
            <a:ext cx="8032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你知道在作文中如何自然流露真情吗？</a:t>
            </a:r>
          </a:p>
        </p:txBody>
      </p:sp>
      <p:sp>
        <p:nvSpPr>
          <p:cNvPr id="30" name="矩形 29"/>
          <p:cNvSpPr/>
          <p:nvPr/>
        </p:nvSpPr>
        <p:spPr>
          <a:xfrm>
            <a:off x="1276954" y="2288848"/>
            <a:ext cx="2000264" cy="6429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ea typeface="黑体" pitchFamily="49" charset="-122"/>
              </a:rPr>
              <a:t>写真人真事</a:t>
            </a:r>
          </a:p>
        </p:txBody>
      </p:sp>
      <p:sp>
        <p:nvSpPr>
          <p:cNvPr id="31" name="矩形 30"/>
          <p:cNvSpPr/>
          <p:nvPr/>
        </p:nvSpPr>
        <p:spPr>
          <a:xfrm>
            <a:off x="3429619" y="2288848"/>
            <a:ext cx="1714512" cy="6429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亲身经历</a:t>
            </a:r>
            <a:endParaRPr lang="zh-CN" altLang="en-US" sz="280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77482" y="2288848"/>
            <a:ext cx="2534878" cy="6429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符合客观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实际</a:t>
            </a:r>
            <a:endParaRPr lang="zh-CN" altLang="en-US" sz="2800" dirty="0">
              <a:solidFill>
                <a:schemeClr val="tx1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995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780" y="2137640"/>
            <a:ext cx="7919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我和两个小同志病得实在赶不上队伍了，指导员派炊事班长照顾我们，让我们走在后面。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411510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回顾课文</a:t>
            </a:r>
          </a:p>
        </p:txBody>
      </p:sp>
      <p:sp>
        <p:nvSpPr>
          <p:cNvPr id="4" name="矩形 3"/>
          <p:cNvSpPr/>
          <p:nvPr/>
        </p:nvSpPr>
        <p:spPr>
          <a:xfrm>
            <a:off x="500034" y="987574"/>
            <a:ext cx="79603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读下面的句子，你觉得作者要叙述的故事会流露真情吗？为什么？</a:t>
            </a:r>
          </a:p>
        </p:txBody>
      </p:sp>
      <p:sp>
        <p:nvSpPr>
          <p:cNvPr id="5" name="矩形 4"/>
          <p:cNvSpPr/>
          <p:nvPr/>
        </p:nvSpPr>
        <p:spPr>
          <a:xfrm>
            <a:off x="571472" y="3214692"/>
            <a:ext cx="7888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“我”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表明下面的故事是真人真事，是自己的亲身经历，这样流露出来的情感是真实的。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857370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去的尽管去了，来的尽管来着，去来的中间，又怎样地匆匆呢？早上我起来的时候，小屋里射进两三方斜斜的太阳。太阳他有脚啊，轻轻悄悄地挪移了，我也茫茫然跟着旋转。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411510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回顾课文</a:t>
            </a:r>
          </a:p>
        </p:txBody>
      </p:sp>
      <p:sp>
        <p:nvSpPr>
          <p:cNvPr id="4" name="矩形 3"/>
          <p:cNvSpPr/>
          <p:nvPr/>
        </p:nvSpPr>
        <p:spPr>
          <a:xfrm>
            <a:off x="785786" y="1142990"/>
            <a:ext cx="7429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你觉得作者流露的情感是真情吗？为什么？</a:t>
            </a:r>
          </a:p>
        </p:txBody>
      </p:sp>
      <p:sp>
        <p:nvSpPr>
          <p:cNvPr id="5" name="矩形 4"/>
          <p:cNvSpPr/>
          <p:nvPr/>
        </p:nvSpPr>
        <p:spPr>
          <a:xfrm>
            <a:off x="571472" y="3214692"/>
            <a:ext cx="7960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“去的尽管去了，来的尽管</a:t>
            </a:r>
            <a:r>
              <a:rPr lang="zh-CN" altLang="en-US" sz="2800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来着”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时光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的流逝是我们无法阻挡的，符合客观实际。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636479" y="1059582"/>
            <a:ext cx="8032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你知道在作文中如何自然流露真情吗？</a:t>
            </a:r>
          </a:p>
        </p:txBody>
      </p:sp>
      <p:sp>
        <p:nvSpPr>
          <p:cNvPr id="34" name="矩形 33"/>
          <p:cNvSpPr/>
          <p:nvPr/>
        </p:nvSpPr>
        <p:spPr>
          <a:xfrm>
            <a:off x="701460" y="2493156"/>
            <a:ext cx="1714512" cy="6429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精描细绘</a:t>
            </a:r>
            <a:endParaRPr lang="zh-CN" altLang="en-US" sz="280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8848" y="2493156"/>
            <a:ext cx="2786082" cy="6429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万事求实见真情</a:t>
            </a:r>
            <a:endParaRPr lang="zh-CN" altLang="en-US" sz="280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7806" y="2493156"/>
            <a:ext cx="2786082" cy="6429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巧妙地安排结构</a:t>
            </a:r>
            <a:endParaRPr lang="zh-CN" altLang="en-US" sz="2800" dirty="0">
              <a:solidFill>
                <a:schemeClr val="tx1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290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65"/>
            <a:ext cx="9144000" cy="519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1129705"/>
            <a:ext cx="7358114" cy="1794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    生活中，你遇到下面的情景时，会有怎样的表现呢？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DED2F8F-AECB-4A66-94E1-5AD6192F6344}"/>
              </a:ext>
            </a:extLst>
          </p:cNvPr>
          <p:cNvGrpSpPr/>
          <p:nvPr/>
        </p:nvGrpSpPr>
        <p:grpSpPr>
          <a:xfrm>
            <a:off x="251520" y="411510"/>
            <a:ext cx="1491785" cy="363521"/>
            <a:chOff x="6300315" y="562708"/>
            <a:chExt cx="1491785" cy="363521"/>
          </a:xfrm>
        </p:grpSpPr>
        <p:sp>
          <p:nvSpPr>
            <p:cNvPr id="5" name="矩形: 圆角 4">
              <a:extLst>
                <a:ext uri="{FF2B5EF4-FFF2-40B4-BE49-F238E27FC236}">
                  <a16:creationId xmlns="" xmlns:a16="http://schemas.microsoft.com/office/drawing/2014/main" id="{DA8EFAE6-9081-4673-94C3-ACCFAA805852}"/>
                </a:ext>
              </a:extLst>
            </p:cNvPr>
            <p:cNvSpPr/>
            <p:nvPr/>
          </p:nvSpPr>
          <p:spPr>
            <a:xfrm>
              <a:off x="6300315" y="562708"/>
              <a:ext cx="1491785" cy="363521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r>
                <a:rPr lang="zh-CN" altLang="en-US" sz="1800" dirty="0"/>
                <a:t>第一课时 </a:t>
              </a:r>
              <a:r>
                <a:rPr lang="en-US" altLang="zh-CN" sz="1800" b="1" dirty="0">
                  <a:solidFill>
                    <a:srgbClr val="FFFF00"/>
                  </a:solidFill>
                </a:rPr>
                <a:t>|</a:t>
              </a:r>
              <a:endParaRPr lang="zh-CN" altLang="en-US" sz="1800" b="1" dirty="0">
                <a:solidFill>
                  <a:srgbClr val="FFFF00"/>
                </a:solidFill>
              </a:endParaRPr>
            </a:p>
          </p:txBody>
        </p:sp>
        <p:sp>
          <p:nvSpPr>
            <p:cNvPr id="6" name="箭头: V 形 5">
              <a:extLst>
                <a:ext uri="{FF2B5EF4-FFF2-40B4-BE49-F238E27FC236}">
                  <a16:creationId xmlns="" xmlns:a16="http://schemas.microsoft.com/office/drawing/2014/main" id="{6046B4DF-9806-4CB4-B089-7EEB7B6CBEC9}"/>
                </a:ext>
              </a:extLst>
            </p:cNvPr>
            <p:cNvSpPr/>
            <p:nvPr/>
          </p:nvSpPr>
          <p:spPr>
            <a:xfrm>
              <a:off x="7546312" y="634826"/>
              <a:ext cx="172925" cy="219284"/>
            </a:xfrm>
            <a:prstGeom prst="chevron">
              <a:avLst>
                <a:gd name="adj" fmla="val 4440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2877" y="1857370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洗手的时候，日子从水盆里过去；吃饭的时候，日子从饭碗里过去；默默时，便从凝然的双眼前过去；我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觉察他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去得匆匆了，伸出手遮挽时，他又从遮挽的手边过去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411510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回顾课文</a:t>
            </a:r>
          </a:p>
        </p:txBody>
      </p:sp>
      <p:sp>
        <p:nvSpPr>
          <p:cNvPr id="4" name="矩形 3"/>
          <p:cNvSpPr/>
          <p:nvPr/>
        </p:nvSpPr>
        <p:spPr>
          <a:xfrm>
            <a:off x="323528" y="1142990"/>
            <a:ext cx="84654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读下面的语段，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思考：真情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是通过什么方法来表现的？</a:t>
            </a:r>
          </a:p>
        </p:txBody>
      </p:sp>
      <p:sp>
        <p:nvSpPr>
          <p:cNvPr id="5" name="矩形 4"/>
          <p:cNvSpPr/>
          <p:nvPr/>
        </p:nvSpPr>
        <p:spPr>
          <a:xfrm>
            <a:off x="214282" y="3219822"/>
            <a:ext cx="8643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通过细节和动作的描写，以时光飞逝的真实情景，写出了作者对时光流逝的感伤与无奈。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42395" y="1275606"/>
            <a:ext cx="49194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看，小明抓到了一只蚱蜢，你能通过细节和动作描写来表现他高兴的心情吗？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7574"/>
            <a:ext cx="3810000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265535"/>
            <a:ext cx="520700" cy="50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10504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9432" y="771550"/>
            <a:ext cx="48245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小明轻轻地弯下了腰，看准了一只又肥又大的蚱蜢，猛地用双手一捧，就抓到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了。</a:t>
            </a:r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瞧他那眉飞色舞的神情，还吹起了口哨，好像孙悟空当上了齐天大圣似的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7574"/>
            <a:ext cx="3810000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746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636479" y="1059582"/>
            <a:ext cx="8032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你知道在作文中如何自然流露真情吗？</a:t>
            </a:r>
          </a:p>
        </p:txBody>
      </p:sp>
      <p:sp>
        <p:nvSpPr>
          <p:cNvPr id="10" name="矩形 9"/>
          <p:cNvSpPr/>
          <p:nvPr/>
        </p:nvSpPr>
        <p:spPr>
          <a:xfrm>
            <a:off x="1133880" y="2643758"/>
            <a:ext cx="2786082" cy="64294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直抒胸臆见真情</a:t>
            </a:r>
            <a:endParaRPr lang="zh-CN" altLang="en-US" sz="280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97386" y="2643758"/>
            <a:ext cx="3643338" cy="64294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用第一人称描写叙述</a:t>
            </a:r>
            <a:endParaRPr lang="zh-CN" altLang="en-US" sz="2800" dirty="0">
              <a:solidFill>
                <a:schemeClr val="tx1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53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000246"/>
            <a:ext cx="8358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我看着盆里的衣服和盆外的衣服，我看着太阳，看着光线，我一声不吭。看着盆里揉动的衣服和绽开的泡沫，我感觉到周围的光线渐渐暗下去，渐渐地凉下去沉郁下去，越来越远越来越缥缈，我一声不吭，忽然有点儿明白了。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411510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回顾课文</a:t>
            </a:r>
          </a:p>
        </p:txBody>
      </p:sp>
      <p:sp>
        <p:nvSpPr>
          <p:cNvPr id="4" name="矩形 3"/>
          <p:cNvSpPr/>
          <p:nvPr/>
        </p:nvSpPr>
        <p:spPr>
          <a:xfrm>
            <a:off x="323528" y="1046139"/>
            <a:ext cx="814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读下面的语段，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思考：作者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以第一人称的手法，抒发了一种什么情绪？</a:t>
            </a:r>
          </a:p>
        </p:txBody>
      </p:sp>
      <p:sp>
        <p:nvSpPr>
          <p:cNvPr id="5" name="矩形 4"/>
          <p:cNvSpPr/>
          <p:nvPr/>
        </p:nvSpPr>
        <p:spPr>
          <a:xfrm>
            <a:off x="210462" y="3589621"/>
            <a:ext cx="8643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通过</a:t>
            </a: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的心理描述，抒发了自己盼望即将落空的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伤感。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9582"/>
            <a:ext cx="4762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148064" y="1203598"/>
            <a:ext cx="3600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一个人走夜路时，你的心情如何？写一写你的心理活动，抒发感情。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833" y="1173907"/>
            <a:ext cx="520700" cy="50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7521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4048" y="627534"/>
            <a:ext cx="3995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   开始，我还不是很害怕。可半路上，月色渐渐变得阴暗，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我</a:t>
            </a:r>
            <a:r>
              <a:rPr lang="zh-CN" altLang="en-US" sz="2400" b="1" kern="0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开始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有点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忐忑不安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。猛烈的风“呼呼”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地刮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着，就像鬼哭狼嚎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似的，我越来越恐惧了。再看看月亮，已经躲进云里去了，这情境几乎和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《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聊斋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》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里的一模一样，莫非这是鬼出现的前兆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？我越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想越害怕。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40" y="1048256"/>
            <a:ext cx="4762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624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563638"/>
            <a:ext cx="62151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    这件童年趣事就像我人生道路上一只快乐的蝴蝶，它时不时在我记忆的深处翩翩起舞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今天，它又飞入了我的心房。</a:t>
            </a:r>
          </a:p>
        </p:txBody>
      </p:sp>
      <p:pic>
        <p:nvPicPr>
          <p:cNvPr id="5" name="Picture 2" descr="http://qn.img.ibabyzone.cn/attach/27/90/39/1xy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640"/>
          <a:stretch>
            <a:fillRect/>
          </a:stretch>
        </p:blipFill>
        <p:spPr bwMode="auto">
          <a:xfrm>
            <a:off x="6858016" y="2571750"/>
            <a:ext cx="1571636" cy="2073048"/>
          </a:xfrm>
          <a:prstGeom prst="rect">
            <a:avLst/>
          </a:prstGeom>
          <a:noFill/>
        </p:spPr>
      </p:pic>
      <p:sp>
        <p:nvSpPr>
          <p:cNvPr id="6" name="矩形标注 5"/>
          <p:cNvSpPr/>
          <p:nvPr/>
        </p:nvSpPr>
        <p:spPr>
          <a:xfrm>
            <a:off x="6393669" y="1925419"/>
            <a:ext cx="2500330" cy="646331"/>
          </a:xfrm>
          <a:prstGeom prst="wedgeRectCallout">
            <a:avLst>
              <a:gd name="adj1" fmla="val 12310"/>
              <a:gd name="adj2" fmla="val 76284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回忆倒叙式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62" y="571950"/>
            <a:ext cx="366860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42910" y="500048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写好开头</a:t>
            </a:r>
          </a:p>
        </p:txBody>
      </p:sp>
    </p:spTree>
    <p:extLst>
      <p:ext uri="{BB962C8B-B14F-4D97-AF65-F5344CB8AC3E}">
        <p14:creationId xmlns:p14="http://schemas.microsoft.com/office/powerpoint/2010/main" val="236749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8596" y="785800"/>
            <a:ext cx="621510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    那是一个阳光灿烂的早晨，学校举行跳绳比赛。赛前，我们跃跃欲试，信心百倍；可是赛后我们如霜打的茄子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蔫啦！成绩糟透了，我失落地走出了比赛区，把头埋得就只看得见地了。</a:t>
            </a:r>
          </a:p>
        </p:txBody>
      </p:sp>
      <p:pic>
        <p:nvPicPr>
          <p:cNvPr id="5" name="Picture 2" descr="http://qn.img.ibabyzone.cn/attach/27/90/39/1xyD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640"/>
          <a:stretch>
            <a:fillRect/>
          </a:stretch>
        </p:blipFill>
        <p:spPr bwMode="auto">
          <a:xfrm>
            <a:off x="7215206" y="2714626"/>
            <a:ext cx="1571636" cy="2073048"/>
          </a:xfrm>
          <a:prstGeom prst="rect">
            <a:avLst/>
          </a:prstGeom>
          <a:noFill/>
        </p:spPr>
      </p:pic>
      <p:sp>
        <p:nvSpPr>
          <p:cNvPr id="9" name="矩形标注 8"/>
          <p:cNvSpPr/>
          <p:nvPr/>
        </p:nvSpPr>
        <p:spPr>
          <a:xfrm>
            <a:off x="6393669" y="1925419"/>
            <a:ext cx="2500330" cy="646331"/>
          </a:xfrm>
          <a:prstGeom prst="wedgeRectCallout">
            <a:avLst>
              <a:gd name="adj1" fmla="val 12310"/>
              <a:gd name="adj2" fmla="val 76284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交代背景式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224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9552" y="1203598"/>
            <a:ext cx="57275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每个人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在成长的路上，都做过错事，干过傻事。事后想起来，就一个字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悔！ </a:t>
            </a:r>
          </a:p>
        </p:txBody>
      </p:sp>
      <p:pic>
        <p:nvPicPr>
          <p:cNvPr id="8" name="Picture 2" descr="http://qn.img.ibabyzone.cn/attach/27/90/39/1xyD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640"/>
          <a:stretch>
            <a:fillRect/>
          </a:stretch>
        </p:blipFill>
        <p:spPr bwMode="auto">
          <a:xfrm>
            <a:off x="7215206" y="2714626"/>
            <a:ext cx="1571636" cy="2073048"/>
          </a:xfrm>
          <a:prstGeom prst="rect">
            <a:avLst/>
          </a:prstGeom>
          <a:noFill/>
        </p:spPr>
      </p:pic>
      <p:sp>
        <p:nvSpPr>
          <p:cNvPr id="9" name="矩形标注 8"/>
          <p:cNvSpPr/>
          <p:nvPr/>
        </p:nvSpPr>
        <p:spPr>
          <a:xfrm>
            <a:off x="6393669" y="1925419"/>
            <a:ext cx="2500330" cy="646331"/>
          </a:xfrm>
          <a:prstGeom prst="wedgeRectCallout">
            <a:avLst>
              <a:gd name="adj1" fmla="val 12310"/>
              <a:gd name="adj2" fmla="val 76284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开篇点题式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928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15566"/>
            <a:ext cx="3143272" cy="2135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latin typeface="黑体" pitchFamily="49" charset="-122"/>
                <a:ea typeface="黑体" pitchFamily="49" charset="-122"/>
              </a:rPr>
              <a:t>考试得了</a:t>
            </a:r>
            <a:r>
              <a:rPr lang="en-US" altLang="zh-CN" sz="4800" dirty="0"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4800" dirty="0">
                <a:latin typeface="黑体" pitchFamily="49" charset="-122"/>
                <a:ea typeface="黑体" pitchFamily="49" charset="-122"/>
              </a:rPr>
              <a:t>分。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16" b="11765"/>
          <a:stretch/>
        </p:blipFill>
        <p:spPr bwMode="auto">
          <a:xfrm>
            <a:off x="3333750" y="0"/>
            <a:ext cx="5810250" cy="470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62" y="571950"/>
            <a:ext cx="366860" cy="456339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642910" y="500048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写好结尾</a:t>
            </a:r>
          </a:p>
        </p:txBody>
      </p:sp>
      <p:sp>
        <p:nvSpPr>
          <p:cNvPr id="6" name="矩形 5"/>
          <p:cNvSpPr/>
          <p:nvPr/>
        </p:nvSpPr>
        <p:spPr>
          <a:xfrm>
            <a:off x="642910" y="1500180"/>
            <a:ext cx="50812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    金无足赤，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人无完人。每个人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的人生总会有犯错的时候，总会有后悔的那一刻。但是，正是这些后悔让我们醒悟，让我们在痛且快乐着！</a:t>
            </a:r>
          </a:p>
        </p:txBody>
      </p:sp>
      <p:pic>
        <p:nvPicPr>
          <p:cNvPr id="7" name="Picture 2" descr="http://qn.img.ibabyzone.cn/attach/27/90/39/1xy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640"/>
          <a:stretch>
            <a:fillRect/>
          </a:stretch>
        </p:blipFill>
        <p:spPr bwMode="auto">
          <a:xfrm>
            <a:off x="6786610" y="2643188"/>
            <a:ext cx="1571636" cy="2073048"/>
          </a:xfrm>
          <a:prstGeom prst="rect">
            <a:avLst/>
          </a:prstGeom>
          <a:noFill/>
        </p:spPr>
      </p:pic>
      <p:sp>
        <p:nvSpPr>
          <p:cNvPr id="9" name="矩形标注 8"/>
          <p:cNvSpPr/>
          <p:nvPr/>
        </p:nvSpPr>
        <p:spPr>
          <a:xfrm>
            <a:off x="6156176" y="1925418"/>
            <a:ext cx="2500330" cy="646331"/>
          </a:xfrm>
          <a:prstGeom prst="wedgeRectCallout">
            <a:avLst>
              <a:gd name="adj1" fmla="val 12310"/>
              <a:gd name="adj2" fmla="val 76284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引用名句式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90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58" y="928676"/>
            <a:ext cx="621510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    生活中不是缺少快乐，只是我们在忙碌中没有仔细去欣赏，去感受。寻找快乐，对我来说，就是感受新鲜生命的过程，为它的每次奇迹而快乐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…… 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Picture 2" descr="http://qn.img.ibabyzone.cn/attach/27/90/39/1xyD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640"/>
          <a:stretch>
            <a:fillRect/>
          </a:stretch>
        </p:blipFill>
        <p:spPr bwMode="auto">
          <a:xfrm>
            <a:off x="7215206" y="2714626"/>
            <a:ext cx="1571636" cy="2073048"/>
          </a:xfrm>
          <a:prstGeom prst="rect">
            <a:avLst/>
          </a:prstGeom>
          <a:noFill/>
        </p:spPr>
      </p:pic>
      <p:sp>
        <p:nvSpPr>
          <p:cNvPr id="8" name="矩形标注 7"/>
          <p:cNvSpPr/>
          <p:nvPr/>
        </p:nvSpPr>
        <p:spPr>
          <a:xfrm>
            <a:off x="6372200" y="1925418"/>
            <a:ext cx="2500330" cy="646331"/>
          </a:xfrm>
          <a:prstGeom prst="wedgeRectCallout">
            <a:avLst>
              <a:gd name="adj1" fmla="val 12310"/>
              <a:gd name="adj2" fmla="val 76284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表达感悟式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087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4507" y="2022128"/>
            <a:ext cx="62151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    走在放学回家的路上，阵阵寒风袭来，我却感到温暖如春。这个冬天有詹老师的关爱，我们多么温暖啊！</a:t>
            </a:r>
          </a:p>
        </p:txBody>
      </p:sp>
      <p:pic>
        <p:nvPicPr>
          <p:cNvPr id="6" name="Picture 2" descr="http://qn.img.ibabyzone.cn/attach/27/90/39/1xyD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640"/>
          <a:stretch>
            <a:fillRect/>
          </a:stretch>
        </p:blipFill>
        <p:spPr bwMode="auto">
          <a:xfrm>
            <a:off x="7215206" y="2714626"/>
            <a:ext cx="1571636" cy="207304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14507" y="490786"/>
            <a:ext cx="62151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    那个冬天，一件温暖的小事让我久久不能忘怀！</a:t>
            </a:r>
            <a:endParaRPr lang="en-US" altLang="zh-CN" sz="2800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    ……</a:t>
            </a:r>
            <a:endParaRPr lang="zh-CN" altLang="en-US" sz="2800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6516216" y="1925418"/>
            <a:ext cx="2500330" cy="646331"/>
          </a:xfrm>
          <a:prstGeom prst="wedgeRectCallout">
            <a:avLst>
              <a:gd name="adj1" fmla="val 12310"/>
              <a:gd name="adj2" fmla="val 76284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首尾呼应式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89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extLst>
              <a:ext uri="{FF2B5EF4-FFF2-40B4-BE49-F238E27FC236}">
                <a16:creationId xmlns="" xmlns:a16="http://schemas.microsoft.com/office/drawing/2014/main" id="{CD294244-C9A6-41CD-9D8A-66E7986893EA}"/>
              </a:ext>
            </a:extLst>
          </p:cNvPr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写作提纲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3FB45C4-A51E-4DA3-A4C3-48CE4FA3ED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824" y="1691225"/>
            <a:ext cx="1543976" cy="130169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89265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1177756"/>
            <a:ext cx="34400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你想写哪种感受？叙述一件什么事情？不要急于下笔，先好好构思，编写好写作提纲。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19055" y="426869"/>
            <a:ext cx="2330450" cy="560705"/>
            <a:chOff x="292074" y="533430"/>
            <a:chExt cx="3107265" cy="747607"/>
          </a:xfrm>
        </p:grpSpPr>
        <p:sp>
          <p:nvSpPr>
            <p:cNvPr id="10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写作提纲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627534"/>
            <a:ext cx="5832649" cy="402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91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15816" y="699542"/>
            <a:ext cx="34305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习作提纲要求</a:t>
            </a:r>
          </a:p>
        </p:txBody>
      </p:sp>
      <p:sp>
        <p:nvSpPr>
          <p:cNvPr id="4" name="矩形 3"/>
          <p:cNvSpPr/>
          <p:nvPr/>
        </p:nvSpPr>
        <p:spPr>
          <a:xfrm>
            <a:off x="2123728" y="1779662"/>
            <a:ext cx="5184576" cy="18158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要流露的感受是什么？</a:t>
            </a:r>
          </a:p>
          <a:p>
            <a:r>
              <a:rPr lang="en-US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打算通过什么事来抒发感受？</a:t>
            </a:r>
          </a:p>
          <a:p>
            <a:r>
              <a:rPr lang="en-US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按照什么顺序来叙述这件事？</a:t>
            </a:r>
          </a:p>
          <a:p>
            <a:r>
              <a:rPr lang="en-US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打算拟定什么题目？</a:t>
            </a:r>
          </a:p>
        </p:txBody>
      </p:sp>
    </p:spTree>
    <p:extLst>
      <p:ext uri="{BB962C8B-B14F-4D97-AF65-F5344CB8AC3E}">
        <p14:creationId xmlns:p14="http://schemas.microsoft.com/office/powerpoint/2010/main" val="186811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90048" y="798334"/>
            <a:ext cx="3058016" cy="666511"/>
            <a:chOff x="2375756" y="2268826"/>
            <a:chExt cx="3058016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3058016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2818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itchFamily="49" charset="-122"/>
                  <a:ea typeface="楷体" pitchFamily="49" charset="-122"/>
                </a:rPr>
                <a:t>表哥捉到蚱蜢</a:t>
              </a: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683568" y="743238"/>
            <a:ext cx="720080" cy="353943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假期乡下捉蚱蜢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1595239" y="1131590"/>
            <a:ext cx="288032" cy="2762726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61776" y="1869185"/>
            <a:ext cx="3527223" cy="730908"/>
            <a:chOff x="2098767" y="2336363"/>
            <a:chExt cx="2881760" cy="730908"/>
          </a:xfrm>
        </p:grpSpPr>
        <p:sp>
          <p:nvSpPr>
            <p:cNvPr id="10" name="云形 9"/>
            <p:cNvSpPr/>
            <p:nvPr/>
          </p:nvSpPr>
          <p:spPr>
            <a:xfrm>
              <a:off x="2098767" y="2336363"/>
              <a:ext cx="2610223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59651" y="2389959"/>
              <a:ext cx="27208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itchFamily="49" charset="-122"/>
                  <a:ea typeface="楷体" pitchFamily="49" charset="-122"/>
                </a:rPr>
                <a:t>我没捉到蚱蜢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83271" y="3298405"/>
            <a:ext cx="5641057" cy="785513"/>
            <a:chOff x="2375756" y="2268826"/>
            <a:chExt cx="3591576" cy="785513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3591576" cy="785513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87746" y="2296405"/>
              <a:ext cx="34161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itchFamily="49" charset="-122"/>
                  <a:ea typeface="楷体" pitchFamily="49" charset="-122"/>
                </a:rPr>
                <a:t>表哥教我，我终于捉到蚱蜢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37038" y="1245672"/>
            <a:ext cx="95410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畅</a:t>
            </a:r>
            <a:endParaRPr lang="en-US" altLang="zh-CN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zh-CN" alt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快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649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90048" y="798334"/>
            <a:ext cx="3058016" cy="666511"/>
            <a:chOff x="2375756" y="2268826"/>
            <a:chExt cx="3058016" cy="666511"/>
          </a:xfrm>
        </p:grpSpPr>
        <p:sp>
          <p:nvSpPr>
            <p:cNvPr id="3" name="云形 2"/>
            <p:cNvSpPr/>
            <p:nvPr/>
          </p:nvSpPr>
          <p:spPr>
            <a:xfrm>
              <a:off x="2375756" y="2268826"/>
              <a:ext cx="3058016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625460" y="2290763"/>
              <a:ext cx="26642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itchFamily="49" charset="-122"/>
                  <a:ea typeface="楷体" pitchFamily="49" charset="-122"/>
                </a:rPr>
                <a:t>夜行有阴影</a:t>
              </a:r>
            </a:p>
          </p:txBody>
        </p:sp>
      </p:grpSp>
      <p:sp>
        <p:nvSpPr>
          <p:cNvPr id="5" name="文本框 2"/>
          <p:cNvSpPr txBox="1"/>
          <p:nvPr/>
        </p:nvSpPr>
        <p:spPr>
          <a:xfrm>
            <a:off x="755576" y="984062"/>
            <a:ext cx="720080" cy="304698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一个人走夜路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1595239" y="1131590"/>
            <a:ext cx="288032" cy="2762726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961776" y="1869185"/>
            <a:ext cx="4338415" cy="730908"/>
            <a:chOff x="2098767" y="2336363"/>
            <a:chExt cx="3544508" cy="730908"/>
          </a:xfrm>
        </p:grpSpPr>
        <p:sp>
          <p:nvSpPr>
            <p:cNvPr id="8" name="云形 7"/>
            <p:cNvSpPr/>
            <p:nvPr/>
          </p:nvSpPr>
          <p:spPr>
            <a:xfrm>
              <a:off x="2098767" y="2336363"/>
              <a:ext cx="3544508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59650" y="2389959"/>
              <a:ext cx="33836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itchFamily="49" charset="-122"/>
                  <a:ea typeface="楷体" pitchFamily="49" charset="-122"/>
                </a:rPr>
                <a:t>硬着头皮走，很害怕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83271" y="3298405"/>
            <a:ext cx="5641057" cy="785513"/>
            <a:chOff x="2375756" y="2268826"/>
            <a:chExt cx="3591576" cy="785513"/>
          </a:xfrm>
        </p:grpSpPr>
        <p:sp>
          <p:nvSpPr>
            <p:cNvPr id="11" name="云形 10"/>
            <p:cNvSpPr/>
            <p:nvPr/>
          </p:nvSpPr>
          <p:spPr>
            <a:xfrm>
              <a:off x="2375756" y="2268826"/>
              <a:ext cx="3591576" cy="785513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487746" y="2296405"/>
              <a:ext cx="34161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itchFamily="49" charset="-122"/>
                  <a:ea typeface="楷体" pitchFamily="49" charset="-122"/>
                </a:rPr>
                <a:t>黑影出现，原来是一只野猫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6937039" y="1245672"/>
            <a:ext cx="95410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惧</a:t>
            </a:r>
            <a:endParaRPr lang="en-US" altLang="zh-CN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zh-CN" alt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怕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664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62" y="571950"/>
            <a:ext cx="366860" cy="456339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642910" y="500048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好词好句</a:t>
            </a:r>
          </a:p>
        </p:txBody>
      </p:sp>
      <p:sp>
        <p:nvSpPr>
          <p:cNvPr id="8" name="矩形 7"/>
          <p:cNvSpPr/>
          <p:nvPr/>
        </p:nvSpPr>
        <p:spPr>
          <a:xfrm>
            <a:off x="785786" y="1285866"/>
            <a:ext cx="1714512" cy="64294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ea typeface="黑体" pitchFamily="49" charset="-122"/>
              </a:rPr>
              <a:t>抒发真情</a:t>
            </a:r>
          </a:p>
        </p:txBody>
      </p:sp>
      <p:sp>
        <p:nvSpPr>
          <p:cNvPr id="12" name="矩形 11"/>
          <p:cNvSpPr/>
          <p:nvPr/>
        </p:nvSpPr>
        <p:spPr>
          <a:xfrm>
            <a:off x="714348" y="2034957"/>
            <a:ext cx="80724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春风化雨  投桃报李  舐犊情深  举案齐眉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抑强扶弱  急公好义  雪中送炭  肝脑涂地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两肋插刀  无微不至  嘘寒问暖  奋不顾身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舍己为人  先人后己  克己奉公  荣辱与共</a:t>
            </a:r>
          </a:p>
        </p:txBody>
      </p:sp>
    </p:spTree>
    <p:extLst>
      <p:ext uri="{BB962C8B-B14F-4D97-AF65-F5344CB8AC3E}">
        <p14:creationId xmlns:p14="http://schemas.microsoft.com/office/powerpoint/2010/main" val="313931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643056"/>
            <a:ext cx="75724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怒发冲冠   大惊失色   垂头丧气   目瞪口呆神采奕奕   炯炯有神   聚精会神   全神贯注 心平气和  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神采飞扬   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悠然自得  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得意洋洋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面面相觑   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大惊小怪   毛骨悚然   六神无主</a:t>
            </a:r>
          </a:p>
        </p:txBody>
      </p:sp>
      <p:sp>
        <p:nvSpPr>
          <p:cNvPr id="4" name="矩形 3"/>
          <p:cNvSpPr/>
          <p:nvPr/>
        </p:nvSpPr>
        <p:spPr>
          <a:xfrm>
            <a:off x="773632" y="699542"/>
            <a:ext cx="1714512" cy="64294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ea typeface="黑体" pitchFamily="49" charset="-122"/>
              </a:rPr>
              <a:t>神态描写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37" y="0"/>
            <a:ext cx="6546656" cy="465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96327" y="1235621"/>
            <a:ext cx="3143272" cy="2135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latin typeface="黑体" pitchFamily="49" charset="-122"/>
                <a:ea typeface="黑体" pitchFamily="49" charset="-122"/>
              </a:rPr>
              <a:t>受到老师批评。</a:t>
            </a:r>
          </a:p>
        </p:txBody>
      </p:sp>
      <p:sp>
        <p:nvSpPr>
          <p:cNvPr id="60422" name="AutoShape 6" descr="http://img2.imgtn.bdimg.com/it/u=2840300644,2942125082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黑体" pitchFamily="49" charset="-122"/>
            </a:endParaRPr>
          </a:p>
        </p:txBody>
      </p:sp>
      <p:sp>
        <p:nvSpPr>
          <p:cNvPr id="60424" name="AutoShape 8" descr="http://img2.imgtn.bdimg.com/it/u=2840300644,2942125082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643056"/>
            <a:ext cx="75724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能说会道   出口成章   能言善辩   娓娓而谈妙语连珠   伶牙俐齿   滔滔不绝   结结巴巴 津津乐道   低声细语   七嘴八舌   对答如流 苦口婆心   张口结舌   口若悬河   一鸣惊人</a:t>
            </a:r>
          </a:p>
        </p:txBody>
      </p:sp>
      <p:sp>
        <p:nvSpPr>
          <p:cNvPr id="4" name="矩形 3"/>
          <p:cNvSpPr/>
          <p:nvPr/>
        </p:nvSpPr>
        <p:spPr>
          <a:xfrm>
            <a:off x="857224" y="642924"/>
            <a:ext cx="1714512" cy="64294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ea typeface="黑体" pitchFamily="49" charset="-122"/>
              </a:rPr>
              <a:t>语言描写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779663"/>
            <a:ext cx="5542989" cy="684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快快写起来吧！</a:t>
            </a: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2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10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2182" y="3795886"/>
            <a:ext cx="7758290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写好之后，和同位交换一下，看看谁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075380D-DC87-415D-A6BF-7E5DC75AE1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45" y="631284"/>
            <a:ext cx="4629510" cy="2925850"/>
          </a:xfrm>
          <a:prstGeom prst="roundRect">
            <a:avLst>
              <a:gd name="adj" fmla="val 5281"/>
            </a:avLst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extLst>
              <a:ext uri="{FF2B5EF4-FFF2-40B4-BE49-F238E27FC236}">
                <a16:creationId xmlns="" xmlns:a16="http://schemas.microsoft.com/office/drawing/2014/main" id="{CD294244-C9A6-41CD-9D8A-66E7986893EA}"/>
              </a:ext>
            </a:extLst>
          </p:cNvPr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作文修改</a:t>
            </a:r>
          </a:p>
        </p:txBody>
      </p:sp>
      <p:pic>
        <p:nvPicPr>
          <p:cNvPr id="5" name="图片 4" descr="图片包含 游戏机, 标志&#10;&#10;描述已自动生成">
            <a:extLst>
              <a:ext uri="{FF2B5EF4-FFF2-40B4-BE49-F238E27FC236}">
                <a16:creationId xmlns="" xmlns:a16="http://schemas.microsoft.com/office/drawing/2014/main" id="{C76596A0-96D8-4E73-AF71-7CE0F97815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3514" r="24574" b="24134"/>
          <a:stretch/>
        </p:blipFill>
        <p:spPr>
          <a:xfrm>
            <a:off x="2147776" y="1678691"/>
            <a:ext cx="1307805" cy="1326759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BDA3F2B-DD74-4D70-9C5A-FAA08FFE0374}"/>
              </a:ext>
            </a:extLst>
          </p:cNvPr>
          <p:cNvGrpSpPr/>
          <p:nvPr/>
        </p:nvGrpSpPr>
        <p:grpSpPr>
          <a:xfrm>
            <a:off x="229124" y="517455"/>
            <a:ext cx="1491785" cy="363521"/>
            <a:chOff x="6300315" y="562708"/>
            <a:chExt cx="1491785" cy="363521"/>
          </a:xfrm>
        </p:grpSpPr>
        <p:sp>
          <p:nvSpPr>
            <p:cNvPr id="7" name="矩形: 圆角 6">
              <a:extLst>
                <a:ext uri="{FF2B5EF4-FFF2-40B4-BE49-F238E27FC236}">
                  <a16:creationId xmlns="" xmlns:a16="http://schemas.microsoft.com/office/drawing/2014/main" id="{D7E911E5-8746-4F4C-BFB3-81F648EA2076}"/>
                </a:ext>
              </a:extLst>
            </p:cNvPr>
            <p:cNvSpPr/>
            <p:nvPr/>
          </p:nvSpPr>
          <p:spPr>
            <a:xfrm>
              <a:off x="6300315" y="562708"/>
              <a:ext cx="1491785" cy="363521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r>
                <a:rPr lang="zh-CN" altLang="en-US" sz="1800" dirty="0"/>
                <a:t>第二课时 </a:t>
              </a:r>
              <a:r>
                <a:rPr lang="en-US" altLang="zh-CN" sz="1800" b="1" dirty="0">
                  <a:solidFill>
                    <a:srgbClr val="FFFF00"/>
                  </a:solidFill>
                </a:rPr>
                <a:t>|</a:t>
              </a:r>
              <a:endParaRPr lang="zh-CN" altLang="en-US" sz="1800" b="1" dirty="0">
                <a:solidFill>
                  <a:srgbClr val="FFFF00"/>
                </a:solidFill>
              </a:endParaRPr>
            </a:p>
          </p:txBody>
        </p:sp>
        <p:sp>
          <p:nvSpPr>
            <p:cNvPr id="8" name="箭头: V 形 7">
              <a:extLst>
                <a:ext uri="{FF2B5EF4-FFF2-40B4-BE49-F238E27FC236}">
                  <a16:creationId xmlns="" xmlns:a16="http://schemas.microsoft.com/office/drawing/2014/main" id="{8450AE80-1F48-475B-9531-8BD1F633BB07}"/>
                </a:ext>
              </a:extLst>
            </p:cNvPr>
            <p:cNvSpPr/>
            <p:nvPr/>
          </p:nvSpPr>
          <p:spPr>
            <a:xfrm>
              <a:off x="7546312" y="634826"/>
              <a:ext cx="172925" cy="219284"/>
            </a:xfrm>
            <a:prstGeom prst="chevron">
              <a:avLst>
                <a:gd name="adj" fmla="val 4440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073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8192" y="843558"/>
            <a:ext cx="550072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              放假啦！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   “放假啦，放假啦！”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我们是开笼的鸟儿，入池的鱼儿，快活得像个神仙似的。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早听奶奶说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乡下好玩，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我决定趁这个假期回到老家，体会一下乡村别有的乐趣。</a:t>
            </a:r>
          </a:p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   刚来到乡下，我连喘气的机会也没有，表哥表姐便兴高采烈地邀我去河边的草丛里捉蚱蜢。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来到了田野，只见表哥说完，就轻轻地弯下了腰，看准了一只又肥又大的蚱蜢，猛地用双手一捧，就抓到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了。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瞧他那眉飞色舞的神情，还吹起了口哨，好像孙悟空当上了齐天大圣似的。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946795" y="1000114"/>
            <a:ext cx="0" cy="351585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084168" y="1401170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比喻生动形象。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53942" y="2883986"/>
            <a:ext cx="278608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表哥抓蚱蜢的动作、神态描写生动传神。“好像孙悟空当上了齐天大圣似的”表现出表哥快乐而得意情态。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62" y="397201"/>
            <a:ext cx="366860" cy="456339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42910" y="325299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785800"/>
            <a:ext cx="550072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   看到表哥抓到大蚱蜢，我既羡慕又嫉妒。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哼，有什么了不起，等会儿我要抓一只比你更大更肥的蚱蜢给你瞧瞧。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这时一只大蚱蜢出现了，我急忙像饿狼见到了食物似的猛扑上去，可是，蚱蜢没抓到，我倒是摔了个“狗啃泥”。表哥看到我这副狼狈的模样，心疼地说：“摔到了没有？小蚱蜢机灵得很，只有在它的后面‘偷袭’才行。”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听了表哥的话，我的脸羞得通红，原来不管做什么事，都要仔细观察，掌握窍门才行啊，我一定要把我这粗心急躁的老毛病改一改啦。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5857884" y="785800"/>
            <a:ext cx="1588" cy="337012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072198" y="882775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表现出“我”不服输的心理。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72198" y="3075806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心理描写，表现出自己心理变化的过程。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55526"/>
            <a:ext cx="56886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   接下来，我按照表哥的话，悄悄地走到一只蚱蜢后面，看准目标，快速地伸出手，轻轻地一抓，噢耶！我高兴地跳起来了，我终于抓到一只又大又肥的蚱蜢啦。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瞧瞧这只可怜的蚱蜢，它眼睛瞪得圆圆的，头上的触角一摆一摆的，好像在对我说：“求求你了，饶了我吧！”哼！小蚱蜢，叫你还敢吃我奶奶的庄稼，我才不会饶了你呢，乖乖地跟我一起回家吧！</a:t>
            </a:r>
            <a:endParaRPr lang="en-US" altLang="zh-CN" sz="20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   夕阳西下，彩霞满天，我们拿着“战利品”打道回府了，</a:t>
            </a:r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我一边走一边唱着歌儿：“今天是个好日子，心想的事儿都能成</a:t>
            </a:r>
            <a:r>
              <a:rPr lang="en-US" altLang="zh-CN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……” </a:t>
            </a:r>
          </a:p>
          <a:p>
            <a:r>
              <a:rPr lang="zh-CN" altLang="en-US" sz="20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今天玩得可真是畅快啊！</a:t>
            </a:r>
          </a:p>
        </p:txBody>
      </p:sp>
      <p:cxnSp>
        <p:nvCxnSpPr>
          <p:cNvPr id="3" name="直接连接符 2"/>
          <p:cNvCxnSpPr/>
          <p:nvPr/>
        </p:nvCxnSpPr>
        <p:spPr>
          <a:xfrm rot="5400000">
            <a:off x="4048409" y="2542325"/>
            <a:ext cx="3929090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204148" y="1527481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运用拟人手法，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对蚱蜢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的描写可谓传神至极。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04148" y="3007445"/>
            <a:ext cx="2232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结尾表现出自己高兴的心情，点明“畅快”的情感主题。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915566"/>
            <a:ext cx="796153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点评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篇习作，作者选择的情感体验是“畅快”，向我们介绍了暑假到乡下外婆家抓蚱蜢的故事。文中作者具体描写自己和表哥一起抓蚱蜢的过程。这一过程可谓一波三折。同时运用心理描写，完整地再现了作者情感的变化，把这一天玩得真“畅快”的情感充分表达出来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14">
            <a:hlinkClick r:id="rId2" action="ppaction://hlinkpres?slideindex=1&amp;slidetitle="/>
          </p:cNvPr>
          <p:cNvSpPr txBox="1"/>
          <p:nvPr/>
        </p:nvSpPr>
        <p:spPr>
          <a:xfrm>
            <a:off x="1381960" y="3507854"/>
            <a:ext cx="336763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更多例文一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585600" y="3646602"/>
            <a:ext cx="335280" cy="472440"/>
          </a:xfrm>
          <a:prstGeom prst="rect">
            <a:avLst/>
          </a:prstGeom>
        </p:spPr>
      </p:pic>
      <p:sp>
        <p:nvSpPr>
          <p:cNvPr id="6" name="文本框 14">
            <a:hlinkClick r:id="rId4" action="ppaction://hlinkpres?slideindex=1&amp;slidetitle="/>
          </p:cNvPr>
          <p:cNvSpPr txBox="1"/>
          <p:nvPr/>
        </p:nvSpPr>
        <p:spPr>
          <a:xfrm>
            <a:off x="4870000" y="3565470"/>
            <a:ext cx="265432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更多例文二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073640" y="3632210"/>
            <a:ext cx="33528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>
            <a:extLst>
              <a:ext uri="{FF2B5EF4-FFF2-40B4-BE49-F238E27FC236}">
                <a16:creationId xmlns="" xmlns:a16="http://schemas.microsoft.com/office/drawing/2014/main" id="{3AD783B0-B245-466C-9600-B0B83FC697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2641386"/>
              </p:ext>
            </p:extLst>
          </p:nvPr>
        </p:nvGraphicFramePr>
        <p:xfrm>
          <a:off x="419811" y="1028855"/>
          <a:ext cx="8302158" cy="3170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58E89CF-6510-4CCE-8988-E78A01373B24}"/>
              </a:ext>
            </a:extLst>
          </p:cNvPr>
          <p:cNvSpPr/>
          <p:nvPr/>
        </p:nvSpPr>
        <p:spPr>
          <a:xfrm>
            <a:off x="3401339" y="46348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0159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899FDAA-39EC-4BBA-877A-2DAAAB0E37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49" y="140233"/>
            <a:ext cx="8650901" cy="508578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0568207-036A-483E-A611-414AA42BF3C3}"/>
              </a:ext>
            </a:extLst>
          </p:cNvPr>
          <p:cNvSpPr txBox="1"/>
          <p:nvPr/>
        </p:nvSpPr>
        <p:spPr>
          <a:xfrm>
            <a:off x="3400208" y="921376"/>
            <a:ext cx="429712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FF00"/>
                </a:solidFill>
              </a:rPr>
              <a:t>下面请和同位交换作文，根据“评分标准”相互批改。</a:t>
            </a:r>
            <a:endParaRPr lang="en-US" altLang="zh-CN" sz="2800" b="1" dirty="0">
              <a:solidFill>
                <a:srgbClr val="FFFF00"/>
              </a:solidFill>
            </a:endParaRPr>
          </a:p>
          <a:p>
            <a:pPr lvl="0"/>
            <a:r>
              <a:rPr lang="zh-CN" altLang="en-US" sz="2800" b="1" dirty="0">
                <a:solidFill>
                  <a:srgbClr val="FFFF00"/>
                </a:solidFill>
              </a:rPr>
              <a:t>要使用作文评改符号，最后得出总分，并写出评价。</a:t>
            </a:r>
            <a:endParaRPr lang="en-US" altLang="zh-CN" sz="2800" b="1" dirty="0">
              <a:solidFill>
                <a:srgbClr val="FFFF00"/>
              </a:solidFill>
            </a:endParaRPr>
          </a:p>
          <a:p>
            <a:pPr lvl="0"/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390" y="1203598"/>
            <a:ext cx="25076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latin typeface="黑体" pitchFamily="49" charset="-122"/>
                <a:ea typeface="黑体" pitchFamily="49" charset="-122"/>
              </a:rPr>
              <a:t>被好朋友欺骗。</a:t>
            </a:r>
          </a:p>
        </p:txBody>
      </p:sp>
      <p:sp>
        <p:nvSpPr>
          <p:cNvPr id="60422" name="AutoShape 6" descr="http://img2.imgtn.bdimg.com/it/u=2840300644,2942125082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黑体" pitchFamily="49" charset="-122"/>
            </a:endParaRPr>
          </a:p>
        </p:txBody>
      </p:sp>
      <p:sp>
        <p:nvSpPr>
          <p:cNvPr id="60424" name="AutoShape 8" descr="http://img2.imgtn.bdimg.com/it/u=2840300644,2942125082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黑体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8" b="20281"/>
          <a:stretch/>
        </p:blipFill>
        <p:spPr bwMode="auto">
          <a:xfrm>
            <a:off x="2727995" y="152723"/>
            <a:ext cx="6416005" cy="454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81C7FBC-45B9-46F9-A999-1DB4CE1A76E5}"/>
              </a:ext>
            </a:extLst>
          </p:cNvPr>
          <p:cNvSpPr/>
          <p:nvPr/>
        </p:nvSpPr>
        <p:spPr>
          <a:xfrm>
            <a:off x="2059269" y="763732"/>
            <a:ext cx="5439642" cy="36160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没有错别字，语句通顺，表达流畅。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用词准确生动，意思表达清楚明确。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文章结构清晰，详略得当，重点突出。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开头能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点明</a:t>
            </a: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主题，结尾能恰当呼应、升华。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文章立意较好，符合主流价值观。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文章主旨明确，有真情实感，抒发手法多样。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语言生动有个性，恰当使用修辞手法。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符合本次作文要求：</a:t>
            </a: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写的是真人真事真情实感。</a:t>
            </a:r>
            <a:endParaRPr lang="en-US" altLang="zh-CN" sz="2000" b="1" dirty="0"/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情感抒发自然流畅，不生硬。</a:t>
            </a:r>
            <a:endParaRPr lang="en-US" altLang="zh-CN" sz="2000" b="1" dirty="0"/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结构布局比较巧妙，能有些曲折。</a:t>
            </a:r>
            <a:endParaRPr lang="en-US" altLang="zh-CN" sz="2000" b="1" dirty="0"/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/>
              <a:t>有人物语言、动作、神态等细节描写。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1538545-A9CB-446C-9913-6A68198DCADC}"/>
              </a:ext>
            </a:extLst>
          </p:cNvPr>
          <p:cNvSpPr/>
          <p:nvPr/>
        </p:nvSpPr>
        <p:spPr>
          <a:xfrm>
            <a:off x="1659875" y="763732"/>
            <a:ext cx="399394" cy="3616036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     评   价   标   准</a:t>
            </a:r>
          </a:p>
        </p:txBody>
      </p:sp>
    </p:spTree>
    <p:extLst>
      <p:ext uri="{BB962C8B-B14F-4D97-AF65-F5344CB8AC3E}">
        <p14:creationId xmlns:p14="http://schemas.microsoft.com/office/powerpoint/2010/main" val="388785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F7BBB61-35FB-4E99-8090-555922CFD95B}"/>
              </a:ext>
            </a:extLst>
          </p:cNvPr>
          <p:cNvSpPr/>
          <p:nvPr/>
        </p:nvSpPr>
        <p:spPr>
          <a:xfrm>
            <a:off x="512569" y="1203598"/>
            <a:ext cx="84519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还有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一次，我晚上在家做奥数题。那道题十分难解，我的心情一下子就烦躁起来。这时，妈妈推门走了进来，她手里端着一杯热牛奶，劝我仔细看看题目。我就逐字逐句再去看了一遍题，哦，果然是看岔了。在我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埋头计算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的时候，妈妈已经放下热牛奶，转身离开了，我端起牛奶一饮而尽。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289152B-4228-4D80-B8D1-BF92C2687CFE}"/>
              </a:ext>
            </a:extLst>
          </p:cNvPr>
          <p:cNvSpPr/>
          <p:nvPr/>
        </p:nvSpPr>
        <p:spPr>
          <a:xfrm>
            <a:off x="251209" y="563693"/>
            <a:ext cx="1361552" cy="4421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</a:rPr>
              <a:t>评改范例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B9F11C6-7157-4411-A0A0-805F831F92C5}"/>
              </a:ext>
            </a:extLst>
          </p:cNvPr>
          <p:cNvSpPr txBox="1"/>
          <p:nvPr/>
        </p:nvSpPr>
        <p:spPr>
          <a:xfrm>
            <a:off x="1612761" y="492370"/>
            <a:ext cx="677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下面是评改前的段落，</a:t>
            </a:r>
            <a:endParaRPr lang="en-US" altLang="zh-CN" sz="1600" b="1" dirty="0"/>
          </a:p>
          <a:p>
            <a:r>
              <a:rPr lang="zh-CN" altLang="en-US" sz="1600" b="1" dirty="0"/>
              <a:t>读一读，看看有什么问题吗？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462FA75-25DE-425D-8EA9-88F718F2EA5E}"/>
              </a:ext>
            </a:extLst>
          </p:cNvPr>
          <p:cNvSpPr/>
          <p:nvPr/>
        </p:nvSpPr>
        <p:spPr>
          <a:xfrm>
            <a:off x="1271117" y="3293945"/>
            <a:ext cx="1361552" cy="4421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</a:rPr>
              <a:t>问题分析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D96414E-4FD0-4AA5-B7FF-AFDA91B97518}"/>
              </a:ext>
            </a:extLst>
          </p:cNvPr>
          <p:cNvSpPr txBox="1"/>
          <p:nvPr/>
        </p:nvSpPr>
        <p:spPr>
          <a:xfrm>
            <a:off x="1271117" y="3736072"/>
            <a:ext cx="6601766" cy="707886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        这里</a:t>
            </a:r>
            <a:r>
              <a:rPr lang="zh-CN" altLang="en-US" sz="2000" b="1" dirty="0"/>
              <a:t>写出了妈妈对作者的关心，但是作者并没有表露出自己的感受，情感并没有自然流露。</a:t>
            </a:r>
          </a:p>
        </p:txBody>
      </p:sp>
    </p:spTree>
    <p:extLst>
      <p:ext uri="{BB962C8B-B14F-4D97-AF65-F5344CB8AC3E}">
        <p14:creationId xmlns:p14="http://schemas.microsoft.com/office/powerpoint/2010/main" val="40911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F7BBB61-35FB-4E99-8090-555922CFD95B}"/>
              </a:ext>
            </a:extLst>
          </p:cNvPr>
          <p:cNvSpPr/>
          <p:nvPr/>
        </p:nvSpPr>
        <p:spPr>
          <a:xfrm>
            <a:off x="467233" y="987574"/>
            <a:ext cx="842524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还有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一次，我晚上在家做奥数题。那道题十分难解，我的心情一下子就烦躁起来。这时，妈妈推门走了进来，她手里端着一杯热牛奶，劝我仔细看看题目。我就逐字逐句再去看了一遍题，哦，果然是看岔了。在我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埋头计算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的时候，妈妈已经放下热牛奶，转身离开了。我端起牛奶一饮而尽，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牛奶的温热似乎流进了我的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心田，温暖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舒适。虽然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只是一杯热牛奶，但其中充满了妈妈对我的爱。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289152B-4228-4D80-B8D1-BF92C2687CFE}"/>
              </a:ext>
            </a:extLst>
          </p:cNvPr>
          <p:cNvSpPr/>
          <p:nvPr/>
        </p:nvSpPr>
        <p:spPr>
          <a:xfrm>
            <a:off x="251209" y="492370"/>
            <a:ext cx="1361552" cy="4019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</a:rPr>
              <a:t>评改范例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5A6EE0D-FF74-4A0E-855B-283855883BE1}"/>
              </a:ext>
            </a:extLst>
          </p:cNvPr>
          <p:cNvSpPr txBox="1"/>
          <p:nvPr/>
        </p:nvSpPr>
        <p:spPr>
          <a:xfrm>
            <a:off x="1612761" y="400949"/>
            <a:ext cx="6546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这是修改后的段落，和原段落对比一下，</a:t>
            </a:r>
            <a:endParaRPr lang="en-US" altLang="zh-CN" sz="1600" b="1" dirty="0"/>
          </a:p>
          <a:p>
            <a:r>
              <a:rPr lang="zh-CN" altLang="en-US" sz="1600" b="1" dirty="0"/>
              <a:t>说说为什么这么修改。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186BB3D-C5A0-4D79-B186-2F261035445D}"/>
              </a:ext>
            </a:extLst>
          </p:cNvPr>
          <p:cNvSpPr txBox="1"/>
          <p:nvPr/>
        </p:nvSpPr>
        <p:spPr>
          <a:xfrm>
            <a:off x="611560" y="3867894"/>
            <a:ext cx="792088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 smtClean="0"/>
              <a:t>        作者</a:t>
            </a:r>
            <a:r>
              <a:rPr lang="zh-CN" altLang="en-US" sz="2000" b="1" dirty="0"/>
              <a:t>通过牛奶，使用比喻和对比，抒发自己的感受，表现了妈妈的爱，也表达了自己对妈妈感激。</a:t>
            </a:r>
          </a:p>
        </p:txBody>
      </p:sp>
    </p:spTree>
    <p:extLst>
      <p:ext uri="{BB962C8B-B14F-4D97-AF65-F5344CB8AC3E}">
        <p14:creationId xmlns:p14="http://schemas.microsoft.com/office/powerpoint/2010/main" val="240014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80741CA3-BA9B-4011-8504-C5D2AD953DE7}"/>
              </a:ext>
            </a:extLst>
          </p:cNvPr>
          <p:cNvSpPr/>
          <p:nvPr/>
        </p:nvSpPr>
        <p:spPr>
          <a:xfrm>
            <a:off x="864158" y="657459"/>
            <a:ext cx="7174523" cy="3311640"/>
          </a:xfrm>
          <a:prstGeom prst="roundRect">
            <a:avLst>
              <a:gd name="adj" fmla="val 3952"/>
            </a:avLst>
          </a:prstGeom>
          <a:solidFill>
            <a:srgbClr val="222222"/>
          </a:solidFill>
          <a:ln w="76200">
            <a:solidFill>
              <a:srgbClr val="BC7D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0568207-036A-483E-A611-414AA42BF3C3}"/>
              </a:ext>
            </a:extLst>
          </p:cNvPr>
          <p:cNvSpPr txBox="1"/>
          <p:nvPr/>
        </p:nvSpPr>
        <p:spPr>
          <a:xfrm>
            <a:off x="2302854" y="882013"/>
            <a:ext cx="4297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FF00"/>
                </a:solidFill>
              </a:rPr>
              <a:t>技巧总结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C925F52-5EC7-49BB-A436-FB31AEEEAF56}"/>
              </a:ext>
            </a:extLst>
          </p:cNvPr>
          <p:cNvSpPr txBox="1"/>
          <p:nvPr/>
        </p:nvSpPr>
        <p:spPr>
          <a:xfrm>
            <a:off x="1714132" y="1722170"/>
            <a:ext cx="5892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</a:rPr>
              <a:t>要明确自己的感情基调，开心或者感动。</a:t>
            </a:r>
            <a:endParaRPr lang="en-US" altLang="zh-CN" sz="2400" b="1" dirty="0">
              <a:solidFill>
                <a:srgbClr val="FFFF0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</a:rPr>
              <a:t>要找到对应的事情和细节。</a:t>
            </a:r>
            <a:endParaRPr lang="en-US" altLang="zh-CN" sz="2400" b="1" dirty="0">
              <a:solidFill>
                <a:srgbClr val="FFFF0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</a:rPr>
              <a:t>抒发情感时要有感而发，不能架空议论。</a:t>
            </a:r>
            <a:endParaRPr lang="en-US" altLang="zh-CN" sz="2400" b="1" dirty="0">
              <a:solidFill>
                <a:srgbClr val="FFFF0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</a:rPr>
              <a:t>要学会心理描写，通过心理表现情感。</a:t>
            </a:r>
          </a:p>
        </p:txBody>
      </p:sp>
    </p:spTree>
    <p:extLst>
      <p:ext uri="{BB962C8B-B14F-4D97-AF65-F5344CB8AC3E}">
        <p14:creationId xmlns:p14="http://schemas.microsoft.com/office/powerpoint/2010/main" val="178221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286" y="-1"/>
            <a:ext cx="9139428" cy="5143501"/>
            <a:chOff x="2286" y="-1"/>
            <a:chExt cx="9139428" cy="5143501"/>
          </a:xfrm>
        </p:grpSpPr>
        <p:pic>
          <p:nvPicPr>
            <p:cNvPr id="7" name="图片 6" descr="图片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86" y="0"/>
              <a:ext cx="9139428" cy="514350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83562" y="1419622"/>
              <a:ext cx="7369325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6600" b="1" dirty="0">
                  <a:solidFill>
                    <a:srgbClr val="FF6600"/>
                  </a:solidFill>
                  <a:latin typeface="Xingkai SC" panose="02010800040101010101" pitchFamily="2" charset="-122"/>
                  <a:ea typeface="Xingkai SC" panose="02010800040101010101" pitchFamily="2" charset="-122"/>
                </a:rPr>
                <a:t>七彩课堂  伴你成长</a:t>
              </a:r>
            </a:p>
          </p:txBody>
        </p:sp>
        <p:grpSp>
          <p:nvGrpSpPr>
            <p:cNvPr id="3" name="组合 32"/>
            <p:cNvGrpSpPr/>
            <p:nvPr/>
          </p:nvGrpSpPr>
          <p:grpSpPr>
            <a:xfrm>
              <a:off x="6968256" y="-1"/>
              <a:ext cx="1927372" cy="771551"/>
              <a:chOff x="6968256" y="-1"/>
              <a:chExt cx="1927372" cy="771551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468"/>
              <a:stretch>
                <a:fillRect/>
              </a:stretch>
            </p:blipFill>
            <p:spPr>
              <a:xfrm>
                <a:off x="6968256" y="-1"/>
                <a:ext cx="961585" cy="771551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9408" y="124932"/>
                <a:ext cx="1346220" cy="553738"/>
              </a:xfrm>
              <a:prstGeom prst="rect">
                <a:avLst/>
              </a:prstGeom>
            </p:spPr>
          </p:pic>
          <p:sp>
            <p:nvSpPr>
              <p:cNvPr id="36" name="文本框 35"/>
              <p:cNvSpPr txBox="1"/>
              <p:nvPr/>
            </p:nvSpPr>
            <p:spPr>
              <a:xfrm>
                <a:off x="7097764" y="509940"/>
                <a:ext cx="1114408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kumimoji="1" lang="en-US" altLang="zh-CN" sz="1050" dirty="0">
                    <a:solidFill>
                      <a:prstClr val="white">
                        <a:lumMod val="75000"/>
                      </a:prstClr>
                    </a:solidFill>
                    <a:ea typeface="黑体" pitchFamily="49" charset="-122"/>
                  </a:rPr>
                  <a:t>QICAIKETANG</a:t>
                </a:r>
                <a:endParaRPr kumimoji="1" lang="zh-CN" altLang="en-US" sz="1050" dirty="0">
                  <a:solidFill>
                    <a:prstClr val="white">
                      <a:lumMod val="75000"/>
                    </a:prstClr>
                  </a:solidFill>
                  <a:ea typeface="黑体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29855" y="1275606"/>
            <a:ext cx="5254974" cy="1754326"/>
          </a:xfrm>
          <a:prstGeom prst="wedgeRectCallout">
            <a:avLst>
              <a:gd name="adj1" fmla="val -60891"/>
              <a:gd name="adj2" fmla="val 122399"/>
            </a:avLst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    无论是开怀大笑，还是火冒三丈，这些都是我们的真情流露。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04" y="1219761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extLst>
              <a:ext uri="{FF2B5EF4-FFF2-40B4-BE49-F238E27FC236}">
                <a16:creationId xmlns="" xmlns:a16="http://schemas.microsoft.com/office/drawing/2014/main" id="{CD294244-C9A6-41CD-9D8A-66E7986893EA}"/>
              </a:ext>
            </a:extLst>
          </p:cNvPr>
          <p:cNvSpPr txBox="1"/>
          <p:nvPr/>
        </p:nvSpPr>
        <p:spPr>
          <a:xfrm>
            <a:off x="3594897" y="1891948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D98EB97-B3F9-4D72-B987-54578ED324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7600" y1="26000" x2="29800" y2="29000"/>
                        <a14:foregroundMark x1="15200" y1="49200" x2="21000" y2="49600"/>
                        <a14:foregroundMark x1="25000" y1="75400" x2="30800" y2="70200"/>
                        <a14:foregroundMark x1="72000" y1="70600" x2="74600" y2="73800"/>
                        <a14:foregroundMark x1="83000" y1="48800" x2="87600" y2="48800"/>
                        <a14:foregroundMark x1="74000" y1="26400" x2="77600" y2="23600"/>
                        <a14:foregroundMark x1="51400" y1="16200" x2="51800" y2="1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749" y="1464439"/>
            <a:ext cx="1996516" cy="199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83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s://timgsa.baidu.com/timg?image&amp;quality=80&amp;size=b9999_10000&amp;sec=1568216584392&amp;di=185a13e3188c5a4e548cccfa7436d642&amp;imgtype=0&amp;src=http%3A%2F%2Fbpic.588ku.com%2Felement_origin_min_pic%2F17%2F04%2F20%2F2ae80d6a6a45f9c2e86405ff182880e3.jpg%2521%2Ffwfh%2F804x468%2Fquality%2F90%2Funsharp%2Ftrue%2Fcompress%2Ftru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266950"/>
            <a:ext cx="4667250" cy="2876550"/>
          </a:xfrm>
          <a:prstGeom prst="rect">
            <a:avLst/>
          </a:prstGeom>
          <a:noFill/>
        </p:spPr>
      </p:pic>
      <p:sp>
        <p:nvSpPr>
          <p:cNvPr id="4" name="圆角矩形标注 3"/>
          <p:cNvSpPr/>
          <p:nvPr/>
        </p:nvSpPr>
        <p:spPr>
          <a:xfrm>
            <a:off x="571472" y="1857370"/>
            <a:ext cx="1857388" cy="571504"/>
          </a:xfrm>
          <a:prstGeom prst="wedgeRoundRectCallout">
            <a:avLst>
              <a:gd name="adj1" fmla="val 56247"/>
              <a:gd name="adj2" fmla="val 114166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真人真事。</a:t>
            </a:r>
          </a:p>
        </p:txBody>
      </p:sp>
      <p:sp>
        <p:nvSpPr>
          <p:cNvPr id="5" name="圆角矩形标注 4"/>
          <p:cNvSpPr/>
          <p:nvPr/>
        </p:nvSpPr>
        <p:spPr>
          <a:xfrm>
            <a:off x="3008748" y="1208728"/>
            <a:ext cx="1785950" cy="642942"/>
          </a:xfrm>
          <a:prstGeom prst="wedgeRoundRectCallout">
            <a:avLst>
              <a:gd name="adj1" fmla="val 19331"/>
              <a:gd name="adj2" fmla="val 117406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亲身经历。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5500694" y="1428742"/>
            <a:ext cx="2959738" cy="642942"/>
          </a:xfrm>
          <a:prstGeom prst="wedgeRoundRectCallout">
            <a:avLst>
              <a:gd name="adj1" fmla="val -37759"/>
              <a:gd name="adj2" fmla="val 132221"/>
              <a:gd name="adj3" fmla="val 16667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符合客观实际的事。</a:t>
            </a:r>
          </a:p>
        </p:txBody>
      </p:sp>
      <p:sp>
        <p:nvSpPr>
          <p:cNvPr id="7" name="矩形 6"/>
          <p:cNvSpPr/>
          <p:nvPr/>
        </p:nvSpPr>
        <p:spPr>
          <a:xfrm>
            <a:off x="846774" y="339502"/>
            <a:ext cx="7879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你是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怎样理解“真”的涵义的呢？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915566"/>
            <a:ext cx="25922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    生活中经历的一切，都会带给我们各种各样的情感体验。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5" y="627534"/>
            <a:ext cx="5832649" cy="402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698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2506</Words>
  <Application>Microsoft Office PowerPoint</Application>
  <PresentationFormat>全屏显示(16:9)</PresentationFormat>
  <Paragraphs>167</Paragraphs>
  <Slides>54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6" baseType="lpstr">
      <vt:lpstr>Arial</vt:lpstr>
      <vt:lpstr>宋体</vt:lpstr>
      <vt:lpstr>黑体</vt:lpstr>
      <vt:lpstr>Wingdings</vt:lpstr>
      <vt:lpstr>幼圆</vt:lpstr>
      <vt:lpstr>Xingkai SC</vt:lpstr>
      <vt:lpstr>Times New Roman</vt:lpstr>
      <vt:lpstr>楷体</vt:lpstr>
      <vt:lpstr>微软雅黑</vt:lpstr>
      <vt:lpstr>Calibri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2020-09-09T07:02:59Z</dcterms:created>
  <dcterms:modified xsi:type="dcterms:W3CDTF">2020-11-09T01:00:26Z</dcterms:modified>
</cp:coreProperties>
</file>