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  <p:sldMasterId id="2147483888" r:id="rId2"/>
  </p:sldMasterIdLst>
  <p:notesMasterIdLst>
    <p:notesMasterId r:id="rId43"/>
  </p:notesMasterIdLst>
  <p:sldIdLst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17DD75-5B6B-45CD-8BB1-8FA02D356F37}" type="datetimeFigureOut">
              <a:rPr lang="zh-CN" altLang="en-US" smtClean="0"/>
              <a:t>2019/8/29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A5B6CB-8279-4508-A1A3-B335D933CC4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6546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powerpoint/" TargetMode="External"/><Relationship Id="rId13" Type="http://schemas.openxmlformats.org/officeDocument/2006/relationships/hyperlink" Target="http://www.1ppt.com/jianli/" TargetMode="External"/><Relationship Id="rId18" Type="http://schemas.openxmlformats.org/officeDocument/2006/relationships/hyperlink" Target="http://www.1ppt.com/kejian/meishu/" TargetMode="External"/><Relationship Id="rId3" Type="http://schemas.openxmlformats.org/officeDocument/2006/relationships/hyperlink" Target="http://www.1ppt.com/moban/" TargetMode="External"/><Relationship Id="rId21" Type="http://schemas.openxmlformats.org/officeDocument/2006/relationships/hyperlink" Target="http://www.1ppt.com/kejian/huaxue/" TargetMode="External"/><Relationship Id="rId7" Type="http://schemas.openxmlformats.org/officeDocument/2006/relationships/hyperlink" Target="http://www.1ppt.com/xiazai/" TargetMode="External"/><Relationship Id="rId12" Type="http://schemas.openxmlformats.org/officeDocument/2006/relationships/hyperlink" Target="http://www.1ppt.com/jiaoan/" TargetMode="External"/><Relationship Id="rId17" Type="http://schemas.openxmlformats.org/officeDocument/2006/relationships/hyperlink" Target="http://www.1ppt.com/kejian/yingyu/" TargetMode="External"/><Relationship Id="rId2" Type="http://schemas.openxmlformats.org/officeDocument/2006/relationships/slide" Target="../slides/slide19.xml"/><Relationship Id="rId16" Type="http://schemas.openxmlformats.org/officeDocument/2006/relationships/hyperlink" Target="http://www.1ppt.com/kejian/shuxue/" TargetMode="External"/><Relationship Id="rId20" Type="http://schemas.openxmlformats.org/officeDocument/2006/relationships/hyperlink" Target="http://www.1ppt.com/kejian/wuli/" TargetMode="Externa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www.1ppt.com/tubiao/" TargetMode="External"/><Relationship Id="rId11" Type="http://schemas.openxmlformats.org/officeDocument/2006/relationships/hyperlink" Target="http://www.1ppt.com/shiti/" TargetMode="External"/><Relationship Id="rId24" Type="http://schemas.openxmlformats.org/officeDocument/2006/relationships/hyperlink" Target="http://www.1ppt.com/kejian/lishi/" TargetMode="External"/><Relationship Id="rId5" Type="http://schemas.openxmlformats.org/officeDocument/2006/relationships/hyperlink" Target="http://www.1ppt.com/beijing/" TargetMode="External"/><Relationship Id="rId15" Type="http://schemas.openxmlformats.org/officeDocument/2006/relationships/hyperlink" Target="http://www.1ppt.com/kejian/yuwen/" TargetMode="External"/><Relationship Id="rId23" Type="http://schemas.openxmlformats.org/officeDocument/2006/relationships/hyperlink" Target="http://www.1ppt.com/kejian/dili/" TargetMode="External"/><Relationship Id="rId10" Type="http://schemas.openxmlformats.org/officeDocument/2006/relationships/hyperlink" Target="http://www.1ppt.com/excel/" TargetMode="External"/><Relationship Id="rId19" Type="http://schemas.openxmlformats.org/officeDocument/2006/relationships/hyperlink" Target="http://www.1ppt.com/kejian/kexue/" TargetMode="External"/><Relationship Id="rId4" Type="http://schemas.openxmlformats.org/officeDocument/2006/relationships/hyperlink" Target="http://www.1ppt.com/sucai/" TargetMode="External"/><Relationship Id="rId9" Type="http://schemas.openxmlformats.org/officeDocument/2006/relationships/hyperlink" Target="http://www.1ppt.com/word/" TargetMode="External"/><Relationship Id="rId14" Type="http://schemas.openxmlformats.org/officeDocument/2006/relationships/hyperlink" Target="http://www.1ppt.com/kejian/" TargetMode="External"/><Relationship Id="rId22" Type="http://schemas.openxmlformats.org/officeDocument/2006/relationships/hyperlink" Target="http://www.1ppt.com/kejian/shengwu/" TargetMode="Externa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www.1ppt.com/word/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Excel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www.1ppt.com/excel/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个人简历：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www.1ppt.com/jianli/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A5B6CB-8279-4508-A1A3-B335D933CC41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95633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7C4DDB-F316-4707-863E-64F2BB39E6F0}" type="slidenum">
              <a:rPr lang="zh-CN" altLang="en-US" smtClean="0">
                <a:solidFill>
                  <a:prstClr val="black"/>
                </a:solidFill>
              </a:rPr>
              <a:pPr/>
              <a:t>40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1096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直角三角形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9" name="标题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17" name="副标题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zh-CN" altLang="en-US" smtClean="0"/>
              <a:t>单击此处编辑母版副标题样式</a:t>
            </a:r>
            <a:endParaRPr lang="en-US"/>
          </a:p>
        </p:txBody>
      </p:sp>
      <p:sp>
        <p:nvSpPr>
          <p:cNvPr id="5" name="日期占位符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D797D9EC-5F5E-458D-9C06-343AF20DB79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458918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1147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46608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65252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1181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04580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76155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4914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</p:txBody>
      </p:sp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4" name="日期占位符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A62C01-56A4-4456-87D8-4040794A1FB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52049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燕尾形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燕尾形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CAE186C-DE3A-4446-B7CC-A39273414AB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576117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389B168-317C-43F2-87F8-02D1298142E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725395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215C079-2498-4F55-90AA-34F80701505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005825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9312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2010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17141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9304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占位符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1027" name="文本占位符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extLst/>
          </a:lstStyle>
          <a:p>
            <a:pPr>
              <a:defRPr/>
            </a:pPr>
            <a:endParaRPr lang="en-US" altLang="zh-CN"/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extLst/>
          </a:lstStyle>
          <a:p>
            <a:pPr>
              <a:defRPr/>
            </a:pPr>
            <a:endParaRPr lang="en-US" altLang="zh-CN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extLst/>
          </a:lstStyle>
          <a:p>
            <a:pPr>
              <a:defRPr/>
            </a:pPr>
            <a:fld id="{4F1DD90B-385C-44C6-B9A9-D14A3DF3CE8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4" r:id="rId1"/>
    <p:sldLayoutId id="2147483883" r:id="rId2"/>
    <p:sldLayoutId id="2147483885" r:id="rId3"/>
    <p:sldLayoutId id="2147483886" r:id="rId4"/>
    <p:sldLayoutId id="2147483887" r:id="rId5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  <a:ea typeface="黑体" pitchFamily="49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  <a:ea typeface="黑体" pitchFamily="49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  <a:ea typeface="黑体" pitchFamily="49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  <a:ea typeface="黑体" pitchFamily="49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  <a:ea typeface="黑体" pitchFamily="49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  <a:ea typeface="黑体" pitchFamily="49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  <a:ea typeface="黑体" pitchFamily="49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  <a:ea typeface="黑体" pitchFamily="49" charset="-122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951053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gi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6.wav"/><Relationship Id="rId5" Type="http://schemas.openxmlformats.org/officeDocument/2006/relationships/audio" Target="../media/audio1.wav"/><Relationship Id="rId4" Type="http://schemas.openxmlformats.org/officeDocument/2006/relationships/audio" Target="../media/audio5.wav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tubiao/" TargetMode="External"/><Relationship Id="rId13" Type="http://schemas.openxmlformats.org/officeDocument/2006/relationships/hyperlink" Target="http://www.1ppt.com/ziliao/" TargetMode="External"/><Relationship Id="rId18" Type="http://schemas.openxmlformats.org/officeDocument/2006/relationships/hyperlink" Target="http://www.1ppt.cn/" TargetMode="External"/><Relationship Id="rId3" Type="http://schemas.openxmlformats.org/officeDocument/2006/relationships/hyperlink" Target="http://www.1ppt.com/moban/" TargetMode="External"/><Relationship Id="rId21" Type="http://schemas.openxmlformats.org/officeDocument/2006/relationships/image" Target="../media/image14.png"/><Relationship Id="rId7" Type="http://schemas.openxmlformats.org/officeDocument/2006/relationships/hyperlink" Target="http://www.1ppt.com/beijing/" TargetMode="External"/><Relationship Id="rId12" Type="http://schemas.openxmlformats.org/officeDocument/2006/relationships/hyperlink" Target="http://www.1ppt.com/excel/" TargetMode="External"/><Relationship Id="rId17" Type="http://schemas.openxmlformats.org/officeDocument/2006/relationships/hyperlink" Target="http://www.1ppt.com/jiaoan/" TargetMode="External"/><Relationship Id="rId2" Type="http://schemas.openxmlformats.org/officeDocument/2006/relationships/notesSlide" Target="../notesSlides/notesSlide2.xml"/><Relationship Id="rId16" Type="http://schemas.openxmlformats.org/officeDocument/2006/relationships/hyperlink" Target="http://www.1ppt.com/shiti/" TargetMode="External"/><Relationship Id="rId20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1ppt.com/sucai/" TargetMode="External"/><Relationship Id="rId11" Type="http://schemas.openxmlformats.org/officeDocument/2006/relationships/hyperlink" Target="http://www.1ppt.com/word/" TargetMode="External"/><Relationship Id="rId5" Type="http://schemas.openxmlformats.org/officeDocument/2006/relationships/hyperlink" Target="http://www.1ppt.com/jieri/" TargetMode="External"/><Relationship Id="rId15" Type="http://schemas.openxmlformats.org/officeDocument/2006/relationships/hyperlink" Target="http://www.1ppt.com/fanwen/" TargetMode="External"/><Relationship Id="rId10" Type="http://schemas.openxmlformats.org/officeDocument/2006/relationships/hyperlink" Target="http://www.1ppt.com/powerpoint/" TargetMode="External"/><Relationship Id="rId19" Type="http://schemas.openxmlformats.org/officeDocument/2006/relationships/image" Target="../media/image12.png"/><Relationship Id="rId4" Type="http://schemas.openxmlformats.org/officeDocument/2006/relationships/hyperlink" Target="http://www.1ppt.com/hangye/" TargetMode="External"/><Relationship Id="rId9" Type="http://schemas.openxmlformats.org/officeDocument/2006/relationships/hyperlink" Target="http://www.1ppt.com/xiazai/" TargetMode="External"/><Relationship Id="rId14" Type="http://schemas.openxmlformats.org/officeDocument/2006/relationships/hyperlink" Target="http://www.1ppt.com/kejian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矩形 7"/>
          <p:cNvSpPr>
            <a:spLocks noChangeArrowheads="1"/>
          </p:cNvSpPr>
          <p:nvPr/>
        </p:nvSpPr>
        <p:spPr bwMode="auto">
          <a:xfrm>
            <a:off x="1014" y="836613"/>
            <a:ext cx="9144000" cy="101600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2870" tIns="51435" rIns="102870" bIns="51435"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147" name="矩形 8"/>
          <p:cNvSpPr>
            <a:spLocks noChangeArrowheads="1"/>
          </p:cNvSpPr>
          <p:nvPr/>
        </p:nvSpPr>
        <p:spPr bwMode="auto">
          <a:xfrm>
            <a:off x="682625" y="836613"/>
            <a:ext cx="1800225" cy="103187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053" name="Rectangle 5"/>
          <p:cNvSpPr>
            <a:spLocks noRot="1" noChangeArrowheads="1"/>
          </p:cNvSpPr>
          <p:nvPr/>
        </p:nvSpPr>
        <p:spPr bwMode="auto">
          <a:xfrm>
            <a:off x="-21297" y="2132856"/>
            <a:ext cx="9165297" cy="8636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anchor="ctr"/>
          <a:lstStyle/>
          <a:p>
            <a:pPr algn="ctr">
              <a:defRPr/>
            </a:pPr>
            <a:r>
              <a:rPr lang="zh-CN" altLang="zh-CN" sz="80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sym typeface="Calibri" pitchFamily="34" charset="0"/>
              </a:rPr>
              <a:t>孔雀东南飞</a:t>
            </a:r>
          </a:p>
        </p:txBody>
      </p:sp>
      <p:sp>
        <p:nvSpPr>
          <p:cNvPr id="6" name="矩形 5"/>
          <p:cNvSpPr/>
          <p:nvPr/>
        </p:nvSpPr>
        <p:spPr>
          <a:xfrm>
            <a:off x="1014" y="5516816"/>
            <a:ext cx="9142986" cy="470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4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模板网</a:t>
            </a:r>
            <a:r>
              <a:rPr lang="en-US" altLang="zh-CN" sz="24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-WWW.1PPT.COM</a:t>
            </a:r>
            <a:endParaRPr lang="en-US" altLang="zh-CN" sz="2400" b="1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矩形 7"/>
          <p:cNvSpPr>
            <a:spLocks noChangeArrowheads="1"/>
          </p:cNvSpPr>
          <p:nvPr/>
        </p:nvSpPr>
        <p:spPr bwMode="auto">
          <a:xfrm>
            <a:off x="0" y="836613"/>
            <a:ext cx="9144000" cy="103187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2870" tIns="51435" rIns="102870" bIns="51435"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5363" name="矩形 8"/>
          <p:cNvSpPr>
            <a:spLocks noChangeArrowheads="1"/>
          </p:cNvSpPr>
          <p:nvPr/>
        </p:nvSpPr>
        <p:spPr bwMode="auto">
          <a:xfrm>
            <a:off x="682625" y="836613"/>
            <a:ext cx="1800225" cy="103187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8455025" y="1220788"/>
            <a:ext cx="492125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2000" b="1" dirty="0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结构脉络</a:t>
            </a: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849313" y="0"/>
            <a:ext cx="461962" cy="853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zh-CN" altLang="zh-CN" b="1">
              <a:solidFill>
                <a:schemeClr val="tx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1066800" y="0"/>
            <a:ext cx="533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zh-CN" altLang="zh-CN" b="1">
              <a:solidFill>
                <a:schemeClr val="tx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6846888" y="1414463"/>
            <a:ext cx="1570037" cy="456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b="1" dirty="0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     开头的小序交代了故事发生的时间、地点和人物，以及成诗的经过，同时还概括地介绍了故事的发生、发展和结局，使读者通过小序，就可了解全诗的脉络，体会到故事的悲剧色彩。</a:t>
            </a:r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4902200" y="1125538"/>
            <a:ext cx="170815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b="1" dirty="0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      第一部分是起兴。全诗以</a:t>
            </a:r>
            <a:r>
              <a:rPr lang="zh-CN" altLang="zh-CN" b="1" dirty="0">
                <a:solidFill>
                  <a:schemeClr val="tx2"/>
                </a:solidFill>
                <a:latin typeface="宋体" pitchFamily="2" charset="-122"/>
                <a:ea typeface="黑体" pitchFamily="49" charset="-122"/>
              </a:rPr>
              <a:t>“</a:t>
            </a:r>
            <a:r>
              <a:rPr lang="zh-CN" altLang="zh-CN" b="1" dirty="0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孔雀东南飞，五里一徘徊</a:t>
            </a:r>
            <a:r>
              <a:rPr lang="zh-CN" altLang="zh-CN" b="1" dirty="0">
                <a:solidFill>
                  <a:schemeClr val="tx2"/>
                </a:solidFill>
                <a:latin typeface="宋体" pitchFamily="2" charset="-122"/>
                <a:ea typeface="黑体" pitchFamily="49" charset="-122"/>
              </a:rPr>
              <a:t>”</a:t>
            </a:r>
            <a:r>
              <a:rPr lang="zh-CN" altLang="zh-CN" b="1" dirty="0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为起笔，借孔雀失偶起兴，引起所要叙述的恩爱夫妻被迫分离的凄楚故事，为全诗定感情基调。</a:t>
            </a:r>
          </a:p>
          <a:p>
            <a:pPr eaLnBrk="1" hangingPunct="1">
              <a:spcBef>
                <a:spcPct val="50000"/>
              </a:spcBef>
            </a:pPr>
            <a:endParaRPr lang="zh-CN" altLang="zh-CN" b="1" dirty="0">
              <a:solidFill>
                <a:schemeClr val="tx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4203700" y="1220788"/>
            <a:ext cx="769938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b="1" dirty="0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第二部分，从</a:t>
            </a:r>
            <a:r>
              <a:rPr lang="zh-CN" altLang="zh-CN" b="1" dirty="0">
                <a:solidFill>
                  <a:schemeClr val="tx2"/>
                </a:solidFill>
                <a:latin typeface="宋体" pitchFamily="2" charset="-122"/>
                <a:ea typeface="黑体" pitchFamily="49" charset="-122"/>
              </a:rPr>
              <a:t>“</a:t>
            </a:r>
            <a:r>
              <a:rPr lang="zh-CN" altLang="zh-CN" b="1" dirty="0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府吏得闻之</a:t>
            </a:r>
            <a:r>
              <a:rPr lang="zh-CN" altLang="zh-CN" b="1" dirty="0">
                <a:solidFill>
                  <a:schemeClr val="tx2"/>
                </a:solidFill>
                <a:latin typeface="宋体" pitchFamily="2" charset="-122"/>
                <a:ea typeface="黑体" pitchFamily="49" charset="-122"/>
              </a:rPr>
              <a:t>”</a:t>
            </a:r>
            <a:r>
              <a:rPr lang="zh-CN" altLang="zh-CN" b="1" dirty="0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到</a:t>
            </a:r>
            <a:r>
              <a:rPr lang="zh-CN" altLang="zh-CN" b="1" dirty="0">
                <a:solidFill>
                  <a:schemeClr val="tx2"/>
                </a:solidFill>
                <a:latin typeface="宋体" pitchFamily="2" charset="-122"/>
                <a:ea typeface="黑体" pitchFamily="49" charset="-122"/>
              </a:rPr>
              <a:t>“</a:t>
            </a:r>
            <a:r>
              <a:rPr lang="zh-CN" altLang="zh-CN" b="1" dirty="0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二情同依依</a:t>
            </a:r>
            <a:r>
              <a:rPr lang="zh-CN" altLang="zh-CN" b="1" dirty="0">
                <a:solidFill>
                  <a:schemeClr val="tx2"/>
                </a:solidFill>
                <a:latin typeface="宋体" pitchFamily="2" charset="-122"/>
                <a:ea typeface="黑体" pitchFamily="49" charset="-122"/>
              </a:rPr>
              <a:t>”</a:t>
            </a:r>
            <a:r>
              <a:rPr lang="zh-CN" altLang="zh-CN" b="1" dirty="0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。写刘兰芝回来。</a:t>
            </a:r>
            <a:r>
              <a:rPr lang="zh-CN" altLang="zh-CN" sz="2000" b="1" dirty="0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 </a:t>
            </a:r>
          </a:p>
        </p:txBody>
      </p:sp>
      <p:sp>
        <p:nvSpPr>
          <p:cNvPr id="12298" name="Text Box 10"/>
          <p:cNvSpPr txBox="1">
            <a:spLocks noChangeArrowheads="1"/>
          </p:cNvSpPr>
          <p:nvPr/>
        </p:nvSpPr>
        <p:spPr bwMode="auto">
          <a:xfrm>
            <a:off x="3400425" y="1028700"/>
            <a:ext cx="738188" cy="528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b="1" dirty="0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      第三部分，从</a:t>
            </a:r>
            <a:r>
              <a:rPr lang="zh-CN" altLang="zh-CN" b="1" dirty="0">
                <a:solidFill>
                  <a:schemeClr val="tx2"/>
                </a:solidFill>
                <a:latin typeface="宋体" pitchFamily="2" charset="-122"/>
                <a:ea typeface="黑体" pitchFamily="49" charset="-122"/>
              </a:rPr>
              <a:t>“</a:t>
            </a:r>
            <a:r>
              <a:rPr lang="zh-CN" altLang="zh-CN" b="1" dirty="0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入门上家堂</a:t>
            </a:r>
            <a:r>
              <a:rPr lang="zh-CN" altLang="zh-CN" b="1" dirty="0">
                <a:solidFill>
                  <a:schemeClr val="tx2"/>
                </a:solidFill>
                <a:latin typeface="宋体" pitchFamily="2" charset="-122"/>
                <a:ea typeface="黑体" pitchFamily="49" charset="-122"/>
              </a:rPr>
              <a:t>”</a:t>
            </a:r>
            <a:r>
              <a:rPr lang="zh-CN" altLang="zh-CN" b="1" dirty="0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，到</a:t>
            </a:r>
            <a:r>
              <a:rPr lang="zh-CN" altLang="zh-CN" b="1" dirty="0">
                <a:solidFill>
                  <a:schemeClr val="tx2"/>
                </a:solidFill>
                <a:latin typeface="宋体" pitchFamily="2" charset="-122"/>
                <a:ea typeface="黑体" pitchFamily="49" charset="-122"/>
              </a:rPr>
              <a:t>“</a:t>
            </a:r>
            <a:r>
              <a:rPr lang="zh-CN" altLang="zh-CN" b="1" dirty="0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郁郁登郡门</a:t>
            </a:r>
            <a:r>
              <a:rPr lang="zh-CN" altLang="zh-CN" b="1" dirty="0">
                <a:solidFill>
                  <a:schemeClr val="tx2"/>
                </a:solidFill>
                <a:latin typeface="宋体" pitchFamily="2" charset="-122"/>
                <a:ea typeface="黑体" pitchFamily="49" charset="-122"/>
              </a:rPr>
              <a:t>”</a:t>
            </a:r>
            <a:r>
              <a:rPr lang="zh-CN" altLang="zh-CN" b="1" dirty="0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。写刘兰芝回家后的悲惨遭遇。 </a:t>
            </a:r>
          </a:p>
        </p:txBody>
      </p:sp>
      <p:sp>
        <p:nvSpPr>
          <p:cNvPr id="15371" name="Text Box 11"/>
          <p:cNvSpPr txBox="1">
            <a:spLocks noChangeArrowheads="1"/>
          </p:cNvSpPr>
          <p:nvPr/>
        </p:nvSpPr>
        <p:spPr bwMode="auto">
          <a:xfrm>
            <a:off x="1519238" y="0"/>
            <a:ext cx="461962" cy="914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zh-CN" altLang="zh-CN" b="1">
              <a:solidFill>
                <a:schemeClr val="tx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2300" name="Text Box 12"/>
          <p:cNvSpPr txBox="1">
            <a:spLocks noChangeArrowheads="1"/>
          </p:cNvSpPr>
          <p:nvPr/>
        </p:nvSpPr>
        <p:spPr bwMode="auto">
          <a:xfrm>
            <a:off x="1517650" y="927100"/>
            <a:ext cx="1708150" cy="561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b="1" dirty="0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       第四部分，从</a:t>
            </a:r>
            <a:r>
              <a:rPr lang="zh-CN" altLang="zh-CN" b="1" dirty="0">
                <a:solidFill>
                  <a:schemeClr val="tx2"/>
                </a:solidFill>
                <a:latin typeface="宋体" pitchFamily="2" charset="-122"/>
                <a:ea typeface="黑体" pitchFamily="49" charset="-122"/>
              </a:rPr>
              <a:t>“</a:t>
            </a:r>
            <a:r>
              <a:rPr lang="zh-CN" altLang="zh-CN" b="1" dirty="0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阿母谓阿女</a:t>
            </a:r>
            <a:r>
              <a:rPr lang="zh-CN" altLang="zh-CN" b="1" dirty="0">
                <a:solidFill>
                  <a:schemeClr val="tx2"/>
                </a:solidFill>
                <a:latin typeface="宋体" pitchFamily="2" charset="-122"/>
                <a:ea typeface="黑体" pitchFamily="49" charset="-122"/>
              </a:rPr>
              <a:t>”</a:t>
            </a:r>
            <a:r>
              <a:rPr lang="zh-CN" altLang="zh-CN" b="1" dirty="0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到</a:t>
            </a:r>
            <a:r>
              <a:rPr lang="zh-CN" altLang="zh-CN" b="1" dirty="0">
                <a:solidFill>
                  <a:schemeClr val="tx2"/>
                </a:solidFill>
                <a:latin typeface="宋体" pitchFamily="2" charset="-122"/>
                <a:ea typeface="黑体" pitchFamily="49" charset="-122"/>
              </a:rPr>
              <a:t>“</a:t>
            </a:r>
            <a:r>
              <a:rPr lang="zh-CN" altLang="zh-CN" b="1" dirty="0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自挂东南枝</a:t>
            </a:r>
            <a:r>
              <a:rPr lang="zh-CN" altLang="zh-CN" b="1" dirty="0">
                <a:solidFill>
                  <a:schemeClr val="tx2"/>
                </a:solidFill>
                <a:latin typeface="宋体" pitchFamily="2" charset="-122"/>
                <a:ea typeface="黑体" pitchFamily="49" charset="-122"/>
              </a:rPr>
              <a:t>”</a:t>
            </a:r>
            <a:r>
              <a:rPr lang="zh-CN" altLang="zh-CN" b="1" dirty="0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。写刘兰芝以</a:t>
            </a:r>
            <a:r>
              <a:rPr lang="zh-CN" altLang="zh-CN" b="1" dirty="0">
                <a:solidFill>
                  <a:schemeClr val="tx2"/>
                </a:solidFill>
                <a:latin typeface="宋体" pitchFamily="2" charset="-122"/>
                <a:ea typeface="黑体" pitchFamily="49" charset="-122"/>
              </a:rPr>
              <a:t>“</a:t>
            </a:r>
            <a:r>
              <a:rPr lang="zh-CN" altLang="zh-CN" b="1" dirty="0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举身赴清池</a:t>
            </a:r>
            <a:r>
              <a:rPr lang="zh-CN" altLang="zh-CN" b="1" dirty="0">
                <a:solidFill>
                  <a:schemeClr val="tx2"/>
                </a:solidFill>
                <a:latin typeface="宋体" pitchFamily="2" charset="-122"/>
                <a:ea typeface="黑体" pitchFamily="49" charset="-122"/>
              </a:rPr>
              <a:t>”</a:t>
            </a:r>
            <a:r>
              <a:rPr lang="zh-CN" altLang="zh-CN" b="1" dirty="0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和焦仲卿以</a:t>
            </a:r>
            <a:r>
              <a:rPr lang="zh-CN" altLang="zh-CN" b="1" dirty="0">
                <a:solidFill>
                  <a:schemeClr val="tx2"/>
                </a:solidFill>
                <a:latin typeface="宋体" pitchFamily="2" charset="-122"/>
                <a:ea typeface="黑体" pitchFamily="49" charset="-122"/>
              </a:rPr>
              <a:t>“</a:t>
            </a:r>
            <a:r>
              <a:rPr lang="zh-CN" altLang="zh-CN" b="1" dirty="0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自挂东南枝</a:t>
            </a:r>
            <a:r>
              <a:rPr lang="zh-CN" altLang="zh-CN" b="1" dirty="0">
                <a:solidFill>
                  <a:schemeClr val="tx2"/>
                </a:solidFill>
                <a:latin typeface="宋体" pitchFamily="2" charset="-122"/>
                <a:ea typeface="黑体" pitchFamily="49" charset="-122"/>
              </a:rPr>
              <a:t>”</a:t>
            </a:r>
            <a:r>
              <a:rPr lang="zh-CN" altLang="zh-CN" b="1" dirty="0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来做最后的反抗，双双为爱情而死，死得凄婉但也悲壮。 </a:t>
            </a:r>
          </a:p>
          <a:p>
            <a:pPr eaLnBrk="1" hangingPunct="1">
              <a:spcBef>
                <a:spcPct val="50000"/>
              </a:spcBef>
            </a:pPr>
            <a:endParaRPr lang="zh-CN" altLang="zh-CN" b="1" dirty="0">
              <a:solidFill>
                <a:schemeClr val="tx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2301" name="Text Box 13"/>
          <p:cNvSpPr txBox="1">
            <a:spLocks noChangeArrowheads="1"/>
          </p:cNvSpPr>
          <p:nvPr/>
        </p:nvSpPr>
        <p:spPr bwMode="auto">
          <a:xfrm>
            <a:off x="150813" y="1125538"/>
            <a:ext cx="1431925" cy="514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b="1" dirty="0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      第五部分，从</a:t>
            </a:r>
            <a:r>
              <a:rPr lang="zh-CN" altLang="zh-CN" b="1" dirty="0">
                <a:solidFill>
                  <a:schemeClr val="tx2"/>
                </a:solidFill>
                <a:latin typeface="宋体" pitchFamily="2" charset="-122"/>
                <a:ea typeface="黑体" pitchFamily="49" charset="-122"/>
              </a:rPr>
              <a:t>“</a:t>
            </a:r>
            <a:r>
              <a:rPr lang="zh-CN" altLang="zh-CN" b="1" dirty="0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两家求合葬</a:t>
            </a:r>
            <a:r>
              <a:rPr lang="zh-CN" altLang="zh-CN" b="1" dirty="0">
                <a:solidFill>
                  <a:schemeClr val="tx2"/>
                </a:solidFill>
                <a:latin typeface="宋体" pitchFamily="2" charset="-122"/>
                <a:ea typeface="黑体" pitchFamily="49" charset="-122"/>
              </a:rPr>
              <a:t>”</a:t>
            </a:r>
            <a:r>
              <a:rPr lang="zh-CN" altLang="zh-CN" b="1" dirty="0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到结尾，写二人死而犹生的动人情景，表达出善良人的美好愿望，也以此告诉后来人，</a:t>
            </a:r>
            <a:r>
              <a:rPr lang="zh-CN" altLang="zh-CN" b="1" dirty="0">
                <a:solidFill>
                  <a:schemeClr val="tx2"/>
                </a:solidFill>
                <a:latin typeface="宋体" pitchFamily="2" charset="-122"/>
                <a:ea typeface="黑体" pitchFamily="49" charset="-122"/>
              </a:rPr>
              <a:t>“</a:t>
            </a:r>
            <a:r>
              <a:rPr lang="zh-CN" altLang="zh-CN" b="1" dirty="0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戒之慎勿忘</a:t>
            </a:r>
            <a:r>
              <a:rPr lang="zh-CN" altLang="zh-CN" b="1" dirty="0">
                <a:solidFill>
                  <a:schemeClr val="tx2"/>
                </a:solidFill>
                <a:latin typeface="宋体" pitchFamily="2" charset="-122"/>
                <a:ea typeface="黑体" pitchFamily="49" charset="-122"/>
              </a:rPr>
              <a:t>”</a:t>
            </a:r>
            <a:r>
              <a:rPr lang="zh-CN" altLang="zh-CN" b="1" dirty="0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。</a:t>
            </a:r>
          </a:p>
          <a:p>
            <a:pPr eaLnBrk="1" hangingPunct="1">
              <a:spcBef>
                <a:spcPct val="50000"/>
              </a:spcBef>
            </a:pPr>
            <a:endParaRPr lang="zh-CN" altLang="zh-CN" b="1" dirty="0">
              <a:solidFill>
                <a:schemeClr val="tx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5374" name="Rectangle 2"/>
          <p:cNvSpPr>
            <a:spLocks noChangeArrowheads="1"/>
          </p:cNvSpPr>
          <p:nvPr/>
        </p:nvSpPr>
        <p:spPr bwMode="auto">
          <a:xfrm>
            <a:off x="684213" y="141288"/>
            <a:ext cx="1800225" cy="684212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zh-CN" altLang="en-US" sz="2800" dirty="0">
                <a:solidFill>
                  <a:srgbClr val="FF0000"/>
                </a:solidFill>
                <a:ea typeface="黑体" pitchFamily="49" charset="-122"/>
              </a:rPr>
              <a:t>把握结构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8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 autoUpdateAnimBg="0"/>
      <p:bldP spid="12295" grpId="0" autoUpdateAnimBg="0"/>
      <p:bldP spid="12296" grpId="0" autoUpdateAnimBg="0"/>
      <p:bldP spid="12297" grpId="0" autoUpdateAnimBg="0"/>
      <p:bldP spid="12298" grpId="0" autoUpdateAnimBg="0"/>
      <p:bldP spid="12300" grpId="0" autoUpdateAnimBg="0"/>
      <p:bldP spid="12301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矩形 7"/>
          <p:cNvSpPr>
            <a:spLocks noChangeArrowheads="1"/>
          </p:cNvSpPr>
          <p:nvPr/>
        </p:nvSpPr>
        <p:spPr bwMode="auto">
          <a:xfrm>
            <a:off x="0" y="836613"/>
            <a:ext cx="9144000" cy="103187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2870" tIns="51435" rIns="102870" bIns="51435"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6387" name="矩形 8"/>
          <p:cNvSpPr>
            <a:spLocks noChangeArrowheads="1"/>
          </p:cNvSpPr>
          <p:nvPr/>
        </p:nvSpPr>
        <p:spPr bwMode="auto">
          <a:xfrm>
            <a:off x="682625" y="836613"/>
            <a:ext cx="1800225" cy="103187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6388" name="Text Box 5"/>
          <p:cNvSpPr txBox="1">
            <a:spLocks noChangeArrowheads="1"/>
          </p:cNvSpPr>
          <p:nvPr/>
        </p:nvSpPr>
        <p:spPr bwMode="auto">
          <a:xfrm>
            <a:off x="174625" y="2179638"/>
            <a:ext cx="615950" cy="477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2800" b="1">
                <a:latin typeface="Times New Roman" pitchFamily="18" charset="0"/>
              </a:rPr>
              <a:t>孔雀东南飞</a:t>
            </a:r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1331913" y="1028700"/>
            <a:ext cx="78120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2800" b="1"/>
              <a:t>                         引子        </a:t>
            </a:r>
            <a:r>
              <a:rPr lang="en-US" altLang="zh-CN" sz="2800" b="1"/>
              <a:t> </a:t>
            </a:r>
            <a:r>
              <a:rPr lang="zh-CN" altLang="zh-CN" sz="2800" b="1"/>
              <a:t>托物起兴  </a:t>
            </a: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1116013" y="1989138"/>
            <a:ext cx="80279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2800" b="1">
                <a:latin typeface="Times New Roman" pitchFamily="18" charset="0"/>
              </a:rPr>
              <a:t>一 、</a:t>
            </a:r>
            <a:r>
              <a:rPr lang="zh-CN" altLang="zh-CN" sz="2800" b="1">
                <a:solidFill>
                  <a:srgbClr val="FF0000"/>
                </a:solidFill>
                <a:latin typeface="Times New Roman" pitchFamily="18" charset="0"/>
              </a:rPr>
              <a:t>第一天：</a:t>
            </a:r>
            <a:r>
              <a:rPr lang="zh-CN" altLang="zh-CN" sz="2800" b="1">
                <a:solidFill>
                  <a:srgbClr val="800000"/>
                </a:solidFill>
                <a:latin typeface="Times New Roman" pitchFamily="18" charset="0"/>
              </a:rPr>
              <a:t>     </a:t>
            </a:r>
            <a:r>
              <a:rPr lang="zh-CN" altLang="zh-CN" sz="2800" b="1">
                <a:latin typeface="Times New Roman" pitchFamily="18" charset="0"/>
              </a:rPr>
              <a:t>开端          兰芝被遣。</a:t>
            </a:r>
          </a:p>
        </p:txBody>
      </p:sp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1116013" y="2755900"/>
            <a:ext cx="80279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2800" b="1" dirty="0">
                <a:latin typeface="Times New Roman" pitchFamily="18" charset="0"/>
              </a:rPr>
              <a:t>二、 </a:t>
            </a:r>
            <a:r>
              <a:rPr lang="zh-CN" altLang="zh-CN" sz="2800" b="1" dirty="0">
                <a:solidFill>
                  <a:srgbClr val="FF0000"/>
                </a:solidFill>
                <a:latin typeface="Times New Roman" pitchFamily="18" charset="0"/>
              </a:rPr>
              <a:t>第二天：     </a:t>
            </a:r>
            <a:r>
              <a:rPr lang="zh-CN" altLang="zh-CN" sz="2800" b="1" dirty="0">
                <a:latin typeface="Times New Roman" pitchFamily="18" charset="0"/>
              </a:rPr>
              <a:t>发展          夫妻誓别。</a:t>
            </a:r>
          </a:p>
        </p:txBody>
      </p:sp>
      <p:sp>
        <p:nvSpPr>
          <p:cNvPr id="13321" name="Text Box 9"/>
          <p:cNvSpPr txBox="1">
            <a:spLocks noChangeArrowheads="1"/>
          </p:cNvSpPr>
          <p:nvPr/>
        </p:nvSpPr>
        <p:spPr bwMode="auto">
          <a:xfrm>
            <a:off x="1116013" y="3814763"/>
            <a:ext cx="8027987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2800" b="1" dirty="0">
                <a:latin typeface="Times New Roman" pitchFamily="18" charset="0"/>
              </a:rPr>
              <a:t>三、 </a:t>
            </a:r>
            <a:r>
              <a:rPr lang="zh-CN" altLang="zh-CN" sz="2800" b="1" dirty="0">
                <a:solidFill>
                  <a:srgbClr val="FF0000"/>
                </a:solidFill>
                <a:latin typeface="Times New Roman" pitchFamily="18" charset="0"/>
              </a:rPr>
              <a:t>十几天后： </a:t>
            </a:r>
            <a:r>
              <a:rPr lang="zh-CN" altLang="zh-CN" sz="2800" b="1" dirty="0">
                <a:latin typeface="Times New Roman" pitchFamily="18" charset="0"/>
              </a:rPr>
              <a:t>发展          兰芝抗婚。</a:t>
            </a:r>
          </a:p>
        </p:txBody>
      </p:sp>
      <p:sp>
        <p:nvSpPr>
          <p:cNvPr id="13322" name="Text Box 10"/>
          <p:cNvSpPr txBox="1">
            <a:spLocks noChangeArrowheads="1"/>
          </p:cNvSpPr>
          <p:nvPr/>
        </p:nvSpPr>
        <p:spPr bwMode="auto">
          <a:xfrm>
            <a:off x="1042988" y="4773613"/>
            <a:ext cx="8027987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2800" b="1" dirty="0">
                <a:latin typeface="Times New Roman" pitchFamily="18" charset="0"/>
              </a:rPr>
              <a:t>四 、</a:t>
            </a:r>
            <a:r>
              <a:rPr lang="zh-CN" altLang="zh-CN" sz="2800" b="1" dirty="0">
                <a:solidFill>
                  <a:srgbClr val="FF0000"/>
                </a:solidFill>
                <a:latin typeface="Times New Roman" pitchFamily="18" charset="0"/>
              </a:rPr>
              <a:t>三天后：   </a:t>
            </a:r>
            <a:r>
              <a:rPr lang="zh-CN" altLang="zh-CN" sz="2800" b="1" dirty="0">
                <a:solidFill>
                  <a:srgbClr val="800000"/>
                </a:solidFill>
                <a:latin typeface="Times New Roman" pitchFamily="18" charset="0"/>
              </a:rPr>
              <a:t>  </a:t>
            </a:r>
            <a:r>
              <a:rPr lang="en-US" altLang="zh-CN" sz="2800" b="1" dirty="0">
                <a:solidFill>
                  <a:srgbClr val="800000"/>
                </a:solidFill>
                <a:latin typeface="Times New Roman" pitchFamily="18" charset="0"/>
              </a:rPr>
              <a:t> </a:t>
            </a:r>
            <a:r>
              <a:rPr lang="zh-CN" altLang="zh-CN" sz="2800" b="1" dirty="0">
                <a:latin typeface="Times New Roman" pitchFamily="18" charset="0"/>
              </a:rPr>
              <a:t>高潮          双双殉情。</a:t>
            </a:r>
          </a:p>
        </p:txBody>
      </p:sp>
      <p:sp>
        <p:nvSpPr>
          <p:cNvPr id="13323" name="Text Box 11"/>
          <p:cNvSpPr txBox="1">
            <a:spLocks noChangeArrowheads="1"/>
          </p:cNvSpPr>
          <p:nvPr/>
        </p:nvSpPr>
        <p:spPr bwMode="auto">
          <a:xfrm>
            <a:off x="1066800" y="5646738"/>
            <a:ext cx="8026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2800" b="1" dirty="0">
                <a:latin typeface="Times New Roman" pitchFamily="18" charset="0"/>
              </a:rPr>
              <a:t>五、  </a:t>
            </a:r>
            <a:r>
              <a:rPr lang="zh-CN" altLang="zh-CN" sz="2800" b="1" dirty="0">
                <a:solidFill>
                  <a:schemeClr val="accent2"/>
                </a:solidFill>
                <a:latin typeface="Times New Roman" pitchFamily="18" charset="0"/>
              </a:rPr>
              <a:t>                  </a:t>
            </a:r>
            <a:r>
              <a:rPr lang="zh-CN" altLang="zh-CN" sz="2800" b="1" dirty="0">
                <a:latin typeface="Times New Roman" pitchFamily="18" charset="0"/>
              </a:rPr>
              <a:t>  </a:t>
            </a:r>
            <a:r>
              <a:rPr lang="en-US" altLang="zh-CN" sz="2800" b="1" dirty="0">
                <a:latin typeface="Times New Roman" pitchFamily="18" charset="0"/>
              </a:rPr>
              <a:t> </a:t>
            </a:r>
            <a:r>
              <a:rPr lang="zh-CN" altLang="zh-CN" sz="2800" b="1" dirty="0">
                <a:latin typeface="Times New Roman" pitchFamily="18" charset="0"/>
              </a:rPr>
              <a:t>尾声         </a:t>
            </a:r>
            <a:r>
              <a:rPr lang="en-US" altLang="zh-CN" sz="2800" b="1" dirty="0">
                <a:latin typeface="Times New Roman" pitchFamily="18" charset="0"/>
              </a:rPr>
              <a:t> </a:t>
            </a:r>
            <a:r>
              <a:rPr lang="zh-CN" altLang="zh-CN" sz="2800" b="1" dirty="0">
                <a:latin typeface="Times New Roman" pitchFamily="18" charset="0"/>
              </a:rPr>
              <a:t>告诫后人。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8" grpId="0" autoUpdateAnimBg="0"/>
      <p:bldP spid="13319" grpId="0" autoUpdateAnimBg="0"/>
      <p:bldP spid="13320" grpId="0" autoUpdateAnimBg="0"/>
      <p:bldP spid="13321" grpId="0" autoUpdateAnimBg="0"/>
      <p:bldP spid="13322" grpId="0" autoUpdateAnimBg="0"/>
      <p:bldP spid="13323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矩形 7"/>
          <p:cNvSpPr>
            <a:spLocks noChangeArrowheads="1"/>
          </p:cNvSpPr>
          <p:nvPr/>
        </p:nvSpPr>
        <p:spPr bwMode="auto">
          <a:xfrm>
            <a:off x="0" y="836613"/>
            <a:ext cx="9144000" cy="103187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2870" tIns="51435" rIns="102870" bIns="51435"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7411" name="矩形 8"/>
          <p:cNvSpPr>
            <a:spLocks noChangeArrowheads="1"/>
          </p:cNvSpPr>
          <p:nvPr/>
        </p:nvSpPr>
        <p:spPr bwMode="auto">
          <a:xfrm>
            <a:off x="682625" y="836613"/>
            <a:ext cx="1800225" cy="103187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pic>
        <p:nvPicPr>
          <p:cNvPr id="17412" name="Picture 4" descr="图片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39800"/>
            <a:ext cx="2946400" cy="546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</p:pic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3492500" y="2459038"/>
            <a:ext cx="5651500" cy="267811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lnSpc>
                <a:spcPct val="130000"/>
              </a:lnSpc>
              <a:spcBef>
                <a:spcPct val="50000"/>
              </a:spcBef>
              <a:defRPr/>
            </a:pPr>
            <a:r>
              <a:rPr lang="zh-CN" altLang="zh-CN" sz="2400" b="1" dirty="0">
                <a:solidFill>
                  <a:srgbClr val="0000CC"/>
                </a:solidFill>
                <a:latin typeface="Times New Roman"/>
              </a:rPr>
              <a:t>——</a:t>
            </a:r>
            <a:r>
              <a:rPr lang="zh-CN" altLang="zh-CN" sz="2400" b="1" dirty="0">
                <a:solidFill>
                  <a:srgbClr val="0000CC"/>
                </a:solidFill>
                <a:latin typeface="宋体" pitchFamily="2" charset="-122"/>
              </a:rPr>
              <a:t>不仅巧妙地对兰芝的美作了必要的补叙，为下文县令和太守的两度求婚作了铺垫，而且有力地突出了兰芝那种冷静、镇定、外柔内刚、不卑不亢的性格。</a:t>
            </a:r>
          </a:p>
          <a:p>
            <a:pPr>
              <a:lnSpc>
                <a:spcPct val="130000"/>
              </a:lnSpc>
              <a:spcBef>
                <a:spcPct val="50000"/>
              </a:spcBef>
              <a:defRPr/>
            </a:pPr>
            <a:r>
              <a:rPr lang="zh-CN" altLang="zh-CN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itchFamily="2" charset="-122"/>
              </a:rPr>
              <a:t>（运用了夸张、渲染的手法）</a:t>
            </a: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3635375" y="1162050"/>
            <a:ext cx="4800600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50000"/>
              </a:spcBef>
            </a:pPr>
            <a:r>
              <a:rPr lang="zh-CN" altLang="zh-CN" sz="2400" b="1" dirty="0">
                <a:solidFill>
                  <a:srgbClr val="FF0000"/>
                </a:solidFill>
                <a:latin typeface="Times New Roman" pitchFamily="18" charset="0"/>
              </a:rPr>
              <a:t>在兰芝离开焦家时，诗中特意写她的晨起严妆。其作用是什么？</a:t>
            </a:r>
          </a:p>
        </p:txBody>
      </p:sp>
      <p:pic>
        <p:nvPicPr>
          <p:cNvPr id="17415" name="Picture 7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10600" y="8737600"/>
            <a:ext cx="457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</p:pic>
      <p:sp>
        <p:nvSpPr>
          <p:cNvPr id="17416" name="Rectangle 2"/>
          <p:cNvSpPr>
            <a:spLocks noChangeArrowheads="1"/>
          </p:cNvSpPr>
          <p:nvPr/>
        </p:nvSpPr>
        <p:spPr bwMode="auto">
          <a:xfrm>
            <a:off x="684213" y="141288"/>
            <a:ext cx="1800225" cy="684212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zh-CN" altLang="en-US" sz="2800" dirty="0">
                <a:solidFill>
                  <a:srgbClr val="FF0000"/>
                </a:solidFill>
                <a:ea typeface="黑体" pitchFamily="49" charset="-122"/>
              </a:rPr>
              <a:t>整体感知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autoUpdateAnimBg="0"/>
      <p:bldP spid="14342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矩形 7"/>
          <p:cNvSpPr>
            <a:spLocks noChangeArrowheads="1"/>
          </p:cNvSpPr>
          <p:nvPr/>
        </p:nvSpPr>
        <p:spPr bwMode="auto">
          <a:xfrm>
            <a:off x="0" y="836613"/>
            <a:ext cx="9144000" cy="103187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2870" tIns="51435" rIns="102870" bIns="51435"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8435" name="矩形 8"/>
          <p:cNvSpPr>
            <a:spLocks noChangeArrowheads="1"/>
          </p:cNvSpPr>
          <p:nvPr/>
        </p:nvSpPr>
        <p:spPr bwMode="auto">
          <a:xfrm>
            <a:off x="682625" y="836613"/>
            <a:ext cx="1800225" cy="103187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pic>
        <p:nvPicPr>
          <p:cNvPr id="18436" name="Picture 4" descr="图片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39800"/>
            <a:ext cx="2976563" cy="546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</p:pic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3081338" y="946150"/>
            <a:ext cx="5822950" cy="14224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  <a:defRPr/>
            </a:pPr>
            <a:r>
              <a:rPr lang="zh-CN" altLang="zh-CN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itchFamily="2" charset="-122"/>
              </a:rPr>
              <a:t>你认为焦仲卿是一个什么样的人？</a:t>
            </a:r>
            <a:r>
              <a:rPr lang="zh-CN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itchFamily="2" charset="-122"/>
              </a:rPr>
              <a:t>仲卿对兰芝的感情始终如一，而对母亲的感情却有所变化。试指出这种变化，并体会其对表现人物性格的作用。</a:t>
            </a:r>
          </a:p>
        </p:txBody>
      </p:sp>
      <p:pic>
        <p:nvPicPr>
          <p:cNvPr id="18438" name="Picture 7" descr="W_028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04288" y="8777288"/>
            <a:ext cx="23971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</p:pic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3132138" y="2843213"/>
            <a:ext cx="5943600" cy="193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zh-CN" altLang="zh-CN" sz="2400" b="1" dirty="0">
                <a:solidFill>
                  <a:srgbClr val="0000CC"/>
                </a:solidFill>
                <a:latin typeface="Times New Roman" pitchFamily="18" charset="0"/>
              </a:rPr>
              <a:t>开始——</a:t>
            </a:r>
            <a:r>
              <a:rPr lang="zh-CN" altLang="zh-CN" sz="2400" b="1" dirty="0">
                <a:solidFill>
                  <a:srgbClr val="FF0000"/>
                </a:solidFill>
                <a:latin typeface="Times New Roman" pitchFamily="18" charset="0"/>
              </a:rPr>
              <a:t>既孝又怨，不敢违抗。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zh-CN" altLang="zh-CN" sz="2400" b="1" dirty="0">
                <a:solidFill>
                  <a:srgbClr val="0000CC"/>
                </a:solidFill>
                <a:latin typeface="Times New Roman" pitchFamily="18" charset="0"/>
              </a:rPr>
              <a:t>后来——</a:t>
            </a:r>
            <a:r>
              <a:rPr lang="zh-CN" altLang="zh-CN" sz="2400" b="1" dirty="0">
                <a:solidFill>
                  <a:srgbClr val="FF0000"/>
                </a:solidFill>
                <a:latin typeface="Times New Roman" pitchFamily="18" charset="0"/>
              </a:rPr>
              <a:t>对爱情的忠贞战胜了对母亲的孝顺、屈从，不顾“不孝有三，无后为大”的封建礼教，自缢于庭树，作了最强有力的反抗。</a:t>
            </a:r>
          </a:p>
        </p:txBody>
      </p:sp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3060700" y="5307013"/>
            <a:ext cx="58674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itchFamily="34" charset="0"/>
              <a:buChar char="•"/>
            </a:pPr>
            <a:r>
              <a:rPr lang="zh-CN" altLang="zh-CN" sz="2400" b="1" dirty="0">
                <a:latin typeface="Westminster"/>
              </a:rPr>
              <a:t>一个忠厚善良，忠于爱情，由顺从到抗争（消极抗争）的叛逆形象。</a:t>
            </a:r>
          </a:p>
        </p:txBody>
      </p:sp>
      <p:sp>
        <p:nvSpPr>
          <p:cNvPr id="18441" name="Rectangle 2"/>
          <p:cNvSpPr>
            <a:spLocks noChangeArrowheads="1"/>
          </p:cNvSpPr>
          <p:nvPr/>
        </p:nvSpPr>
        <p:spPr bwMode="auto">
          <a:xfrm>
            <a:off x="684213" y="141288"/>
            <a:ext cx="1800225" cy="684212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zh-CN" altLang="en-US" sz="2800" dirty="0">
                <a:solidFill>
                  <a:srgbClr val="FF0000"/>
                </a:solidFill>
                <a:ea typeface="黑体" pitchFamily="49" charset="-122"/>
              </a:rPr>
              <a:t>形象分析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153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153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8" grpId="0" build="p" autoUpdateAnimBg="0"/>
      <p:bldP spid="15369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矩形 7"/>
          <p:cNvSpPr>
            <a:spLocks noChangeArrowheads="1"/>
          </p:cNvSpPr>
          <p:nvPr/>
        </p:nvSpPr>
        <p:spPr bwMode="auto">
          <a:xfrm>
            <a:off x="0" y="836613"/>
            <a:ext cx="9144000" cy="103187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2870" tIns="51435" rIns="102870" bIns="51435"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9459" name="矩形 8"/>
          <p:cNvSpPr>
            <a:spLocks noChangeArrowheads="1"/>
          </p:cNvSpPr>
          <p:nvPr/>
        </p:nvSpPr>
        <p:spPr bwMode="auto">
          <a:xfrm>
            <a:off x="682625" y="836613"/>
            <a:ext cx="1800225" cy="103187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177800" y="1892300"/>
            <a:ext cx="88392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2000" b="1" dirty="0">
                <a:latin typeface="宋体" pitchFamily="2" charset="-122"/>
              </a:rPr>
              <a:t>   </a:t>
            </a:r>
            <a:r>
              <a:rPr lang="zh-CN" altLang="zh-CN" sz="2000" b="1" dirty="0">
                <a:latin typeface="黑体" pitchFamily="49" charset="-122"/>
                <a:ea typeface="黑体" pitchFamily="49" charset="-122"/>
              </a:rPr>
              <a:t>她是一个美丽、聪明、善良、能干、重感情，忠于爱情的青年女子。</a:t>
            </a:r>
          </a:p>
          <a:p>
            <a:pPr eaLnBrk="1" hangingPunct="1"/>
            <a:r>
              <a:rPr lang="zh-CN" altLang="zh-CN" sz="2000" b="1" dirty="0">
                <a:latin typeface="黑体" pitchFamily="49" charset="-122"/>
                <a:ea typeface="黑体" pitchFamily="49" charset="-122"/>
              </a:rPr>
              <a:t>   同时她又坚强、持重，不为威逼所屈，也不为荣华所动。面对封建家长制的专横和凶残，她无所畏惧。</a:t>
            </a: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179388" y="4684713"/>
            <a:ext cx="8763000" cy="101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2000" b="1" dirty="0"/>
              <a:t>       </a:t>
            </a:r>
            <a:r>
              <a:rPr lang="zh-CN" altLang="zh-CN" sz="2000" b="1" dirty="0">
                <a:latin typeface="黑体" pitchFamily="49" charset="-122"/>
                <a:ea typeface="黑体" pitchFamily="49" charset="-122"/>
              </a:rPr>
              <a:t>和刘兰芝一样也是封建社会里受压迫而具有反抗精神的典型形象。为了保全与刘兰芝的爱情，他做了很大的努力，进行了积极的抗争。当强大的封建势力粉碎了他的一切希望时，他以悲壮的自杀对封建制度进行控诉和反抗。</a:t>
            </a:r>
          </a:p>
        </p:txBody>
      </p:sp>
      <p:sp>
        <p:nvSpPr>
          <p:cNvPr id="2" name="矩形 1"/>
          <p:cNvSpPr/>
          <p:nvPr/>
        </p:nvSpPr>
        <p:spPr>
          <a:xfrm>
            <a:off x="657225" y="939800"/>
            <a:ext cx="1266825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刘兰芝</a:t>
            </a:r>
          </a:p>
        </p:txBody>
      </p:sp>
      <p:sp>
        <p:nvSpPr>
          <p:cNvPr id="4" name="矩形 3"/>
          <p:cNvSpPr/>
          <p:nvPr/>
        </p:nvSpPr>
        <p:spPr>
          <a:xfrm>
            <a:off x="639763" y="3678238"/>
            <a:ext cx="1266825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焦仲卿</a:t>
            </a:r>
          </a:p>
        </p:txBody>
      </p:sp>
      <p:sp>
        <p:nvSpPr>
          <p:cNvPr id="19464" name="矩形 4"/>
          <p:cNvSpPr>
            <a:spLocks noChangeArrowheads="1"/>
          </p:cNvSpPr>
          <p:nvPr/>
        </p:nvSpPr>
        <p:spPr bwMode="auto">
          <a:xfrm>
            <a:off x="2330450" y="3676650"/>
            <a:ext cx="56705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zh-CN" sz="2800" b="1" dirty="0">
                <a:solidFill>
                  <a:srgbClr val="0000CC"/>
                </a:solidFill>
                <a:latin typeface="黑体" pitchFamily="49" charset="-122"/>
                <a:ea typeface="黑体" pitchFamily="49" charset="-122"/>
              </a:rPr>
              <a:t>忠于爱情，忍辱负重，但胆小怕事。 </a:t>
            </a:r>
          </a:p>
        </p:txBody>
      </p:sp>
      <p:sp>
        <p:nvSpPr>
          <p:cNvPr id="19465" name="矩形 5"/>
          <p:cNvSpPr>
            <a:spLocks noChangeArrowheads="1"/>
          </p:cNvSpPr>
          <p:nvPr/>
        </p:nvSpPr>
        <p:spPr bwMode="auto">
          <a:xfrm>
            <a:off x="2339975" y="939800"/>
            <a:ext cx="16271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zh-CN" sz="2800" b="1" dirty="0">
                <a:solidFill>
                  <a:srgbClr val="0000CC"/>
                </a:solidFill>
                <a:latin typeface="黑体" pitchFamily="49" charset="-122"/>
                <a:ea typeface="黑体" pitchFamily="49" charset="-122"/>
              </a:rPr>
              <a:t>外柔内刚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 autoUpdateAnimBg="0"/>
      <p:bldP spid="16389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矩形 7"/>
          <p:cNvSpPr>
            <a:spLocks noChangeArrowheads="1"/>
          </p:cNvSpPr>
          <p:nvPr/>
        </p:nvSpPr>
        <p:spPr bwMode="auto">
          <a:xfrm>
            <a:off x="0" y="836613"/>
            <a:ext cx="9144000" cy="103187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2870" tIns="51435" rIns="102870" bIns="51435"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0483" name="矩形 8"/>
          <p:cNvSpPr>
            <a:spLocks noChangeArrowheads="1"/>
          </p:cNvSpPr>
          <p:nvPr/>
        </p:nvSpPr>
        <p:spPr bwMode="auto">
          <a:xfrm>
            <a:off x="682625" y="836613"/>
            <a:ext cx="1800225" cy="103187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215900" y="1989138"/>
            <a:ext cx="87122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2400" b="1">
                <a:latin typeface="黑体" pitchFamily="49" charset="-122"/>
                <a:ea typeface="黑体" pitchFamily="49" charset="-122"/>
              </a:rPr>
              <a:t>    反面形象，是</a:t>
            </a:r>
            <a:r>
              <a:rPr lang="zh-CN" altLang="zh-CN" sz="2400" b="1">
                <a:solidFill>
                  <a:srgbClr val="0000CC"/>
                </a:solidFill>
                <a:latin typeface="黑体" pitchFamily="49" charset="-122"/>
                <a:ea typeface="黑体" pitchFamily="49" charset="-122"/>
              </a:rPr>
              <a:t>封建家长制</a:t>
            </a:r>
            <a:r>
              <a:rPr lang="zh-CN" altLang="zh-CN" sz="2400" b="1">
                <a:latin typeface="黑体" pitchFamily="49" charset="-122"/>
                <a:ea typeface="黑体" pitchFamily="49" charset="-122"/>
              </a:rPr>
              <a:t>的代言人，是封建礼教摧残青年的典型；她既</a:t>
            </a:r>
            <a:r>
              <a:rPr lang="zh-CN" altLang="zh-CN" sz="2400" b="1">
                <a:solidFill>
                  <a:srgbClr val="0000CC"/>
                </a:solidFill>
                <a:latin typeface="黑体" pitchFamily="49" charset="-122"/>
                <a:ea typeface="黑体" pitchFamily="49" charset="-122"/>
              </a:rPr>
              <a:t>极端的蛮横无理，又一味的独断专行。</a:t>
            </a:r>
            <a:r>
              <a:rPr lang="zh-CN" altLang="zh-CN" sz="2400" b="1">
                <a:latin typeface="黑体" pitchFamily="49" charset="-122"/>
                <a:ea typeface="黑体" pitchFamily="49" charset="-122"/>
              </a:rPr>
              <a:t>对焦刘的婚姻强行拆散，对儿子软硬兼施。</a:t>
            </a:r>
            <a:r>
              <a:rPr lang="zh-CN" altLang="zh-CN" sz="2400" b="1"/>
              <a:t> </a:t>
            </a:r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180975" y="4762500"/>
            <a:ext cx="8747125" cy="8302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defRPr/>
            </a:pPr>
            <a:r>
              <a:rPr lang="zh-CN" altLang="zh-CN" sz="2400" b="1" dirty="0">
                <a:solidFill>
                  <a:schemeClr val="bg1"/>
                </a:solidFill>
                <a:latin typeface="黑体" pitchFamily="2" charset="-122"/>
                <a:ea typeface="黑体" pitchFamily="2" charset="-122"/>
              </a:rPr>
              <a:t>   </a:t>
            </a:r>
            <a:r>
              <a:rPr lang="en-US" altLang="zh-CN" sz="2400" b="1" dirty="0">
                <a:solidFill>
                  <a:schemeClr val="bg1"/>
                </a:solidFill>
                <a:latin typeface="黑体" pitchFamily="2" charset="-122"/>
                <a:ea typeface="黑体" pitchFamily="2" charset="-122"/>
              </a:rPr>
              <a:t> </a:t>
            </a:r>
            <a:r>
              <a:rPr lang="zh-CN" altLang="zh-CN" sz="2400" b="1" dirty="0">
                <a:latin typeface="黑体" pitchFamily="2" charset="-122"/>
                <a:ea typeface="黑体" pitchFamily="2" charset="-122"/>
              </a:rPr>
              <a:t>反面形象，是封建家长制和封建礼教摧残青年的</a:t>
            </a:r>
            <a:r>
              <a:rPr lang="zh-CN" altLang="zh-CN" sz="2400" b="1" dirty="0">
                <a:solidFill>
                  <a:srgbClr val="0000CC"/>
                </a:solidFill>
                <a:latin typeface="黑体" pitchFamily="2" charset="-122"/>
                <a:ea typeface="黑体" pitchFamily="2" charset="-122"/>
              </a:rPr>
              <a:t>帮凶</a:t>
            </a:r>
            <a:r>
              <a:rPr lang="zh-CN" altLang="zh-CN" sz="2400" b="1" dirty="0">
                <a:latin typeface="黑体" pitchFamily="2" charset="-122"/>
                <a:ea typeface="黑体" pitchFamily="2" charset="-122"/>
              </a:rPr>
              <a:t>。此人性行暴虐，</a:t>
            </a:r>
            <a:r>
              <a:rPr lang="zh-CN" altLang="zh-CN" sz="2400" b="1" dirty="0">
                <a:solidFill>
                  <a:srgbClr val="0000CC"/>
                </a:solidFill>
                <a:latin typeface="黑体" pitchFamily="2" charset="-122"/>
                <a:ea typeface="黑体" pitchFamily="2" charset="-122"/>
              </a:rPr>
              <a:t>趋炎附势，见利忘义，</a:t>
            </a:r>
            <a:r>
              <a:rPr lang="zh-CN" altLang="zh-CN" sz="2400" b="1" dirty="0">
                <a:latin typeface="黑体" pitchFamily="2" charset="-122"/>
                <a:ea typeface="黑体" pitchFamily="2" charset="-122"/>
              </a:rPr>
              <a:t>尖</a:t>
            </a:r>
            <a:r>
              <a:rPr lang="zh-CN" altLang="zh-CN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酸刻薄，冷酷无情。 </a:t>
            </a:r>
          </a:p>
        </p:txBody>
      </p:sp>
      <p:sp>
        <p:nvSpPr>
          <p:cNvPr id="8" name="矩形 7"/>
          <p:cNvSpPr/>
          <p:nvPr/>
        </p:nvSpPr>
        <p:spPr>
          <a:xfrm>
            <a:off x="827088" y="4005263"/>
            <a:ext cx="1204912" cy="5222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刘   兄</a:t>
            </a:r>
          </a:p>
        </p:txBody>
      </p:sp>
      <p:sp>
        <p:nvSpPr>
          <p:cNvPr id="9" name="矩形 8"/>
          <p:cNvSpPr/>
          <p:nvPr/>
        </p:nvSpPr>
        <p:spPr>
          <a:xfrm>
            <a:off x="827088" y="1166813"/>
            <a:ext cx="1204912" cy="5222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焦   母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 autoUpdateAnimBg="0"/>
      <p:bldP spid="17414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矩形 7"/>
          <p:cNvSpPr>
            <a:spLocks noChangeArrowheads="1"/>
          </p:cNvSpPr>
          <p:nvPr/>
        </p:nvSpPr>
        <p:spPr bwMode="auto">
          <a:xfrm>
            <a:off x="0" y="836613"/>
            <a:ext cx="9144000" cy="103187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2870" tIns="51435" rIns="102870" bIns="51435" anchor="ctr"/>
          <a:lstStyle/>
          <a:p>
            <a:pPr algn="ctr"/>
            <a:endParaRPr lang="zh-CN" altLang="zh-CN" sz="2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1507" name="矩形 8"/>
          <p:cNvSpPr>
            <a:spLocks noChangeArrowheads="1"/>
          </p:cNvSpPr>
          <p:nvPr/>
        </p:nvSpPr>
        <p:spPr bwMode="auto">
          <a:xfrm>
            <a:off x="682625" y="836613"/>
            <a:ext cx="1800225" cy="103187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2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971550" y="1220788"/>
            <a:ext cx="4895850" cy="5238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defRPr/>
            </a:pPr>
            <a:r>
              <a:rPr lang="zh-CN" altLang="zh-CN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itchFamily="2" charset="-122"/>
              </a:rPr>
              <a:t>焦仲卿和刘兰芝能否私奔？</a:t>
            </a:r>
            <a:r>
              <a:rPr lang="zh-CN" altLang="zh-CN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</a:t>
            </a:r>
            <a:endParaRPr lang="zh-CN" altLang="zh-CN" sz="2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263525" y="2278063"/>
            <a:ext cx="8856663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zh-CN" sz="2800" b="1">
                <a:latin typeface="宋体" pitchFamily="2" charset="-122"/>
              </a:rPr>
              <a:t>    当时以</a:t>
            </a:r>
            <a:r>
              <a:rPr lang="zh-CN" altLang="zh-CN" sz="2800" b="1">
                <a:latin typeface="Times New Roman" pitchFamily="18" charset="0"/>
              </a:rPr>
              <a:t>“</a:t>
            </a:r>
            <a:r>
              <a:rPr lang="zh-CN" altLang="zh-CN" sz="2800" b="1">
                <a:latin typeface="宋体" pitchFamily="2" charset="-122"/>
              </a:rPr>
              <a:t>忠孝</a:t>
            </a:r>
            <a:r>
              <a:rPr lang="zh-CN" altLang="zh-CN" sz="2800" b="1">
                <a:latin typeface="Times New Roman" pitchFamily="18" charset="0"/>
              </a:rPr>
              <a:t>”</a:t>
            </a:r>
            <a:r>
              <a:rPr lang="zh-CN" altLang="zh-CN" sz="2800" b="1">
                <a:latin typeface="宋体" pitchFamily="2" charset="-122"/>
              </a:rPr>
              <a:t>为社会核心的道德体系中，焦仲卿违背了焦母就是意味着背上</a:t>
            </a:r>
            <a:r>
              <a:rPr lang="zh-CN" altLang="zh-CN" sz="2800" b="1">
                <a:latin typeface="Times New Roman" pitchFamily="18" charset="0"/>
              </a:rPr>
              <a:t>“</a:t>
            </a:r>
            <a:r>
              <a:rPr lang="zh-CN" altLang="zh-CN" sz="2800" b="1">
                <a:latin typeface="宋体" pitchFamily="2" charset="-122"/>
              </a:rPr>
              <a:t>不孝</a:t>
            </a:r>
            <a:r>
              <a:rPr lang="zh-CN" altLang="zh-CN" sz="2800" b="1">
                <a:latin typeface="Times New Roman" pitchFamily="18" charset="0"/>
              </a:rPr>
              <a:t>”</a:t>
            </a:r>
            <a:r>
              <a:rPr lang="zh-CN" altLang="zh-CN" sz="2800" b="1">
                <a:latin typeface="宋体" pitchFamily="2" charset="-122"/>
              </a:rPr>
              <a:t>之罪，他毫无疑问会失去</a:t>
            </a:r>
            <a:r>
              <a:rPr lang="zh-CN" altLang="zh-CN" sz="2800" b="1">
                <a:latin typeface="Times New Roman" pitchFamily="18" charset="0"/>
              </a:rPr>
              <a:t>“</a:t>
            </a:r>
            <a:r>
              <a:rPr lang="zh-CN" altLang="zh-CN" sz="2800" b="1">
                <a:latin typeface="宋体" pitchFamily="2" charset="-122"/>
              </a:rPr>
              <a:t>府吏</a:t>
            </a:r>
            <a:r>
              <a:rPr lang="zh-CN" altLang="zh-CN" sz="2800" b="1">
                <a:latin typeface="Times New Roman" pitchFamily="18" charset="0"/>
              </a:rPr>
              <a:t>”</a:t>
            </a:r>
            <a:r>
              <a:rPr lang="zh-CN" altLang="zh-CN" sz="2800" b="1">
                <a:latin typeface="宋体" pitchFamily="2" charset="-122"/>
              </a:rPr>
              <a:t>之职，如果脱离焦母不仅会受到社会遣责，而且可能会被绳之以法，焦仲卿和刘兰芝不会这样</a:t>
            </a:r>
            <a:r>
              <a:rPr lang="zh-CN" altLang="zh-CN" sz="2800" b="1">
                <a:latin typeface="Times New Roman" pitchFamily="18" charset="0"/>
              </a:rPr>
              <a:t>“</a:t>
            </a:r>
            <a:r>
              <a:rPr lang="zh-CN" altLang="zh-CN" sz="2800" b="1">
                <a:latin typeface="宋体" pitchFamily="2" charset="-122"/>
              </a:rPr>
              <a:t>不识时务</a:t>
            </a:r>
            <a:r>
              <a:rPr lang="zh-CN" altLang="zh-CN" sz="2800" b="1">
                <a:latin typeface="Times New Roman" pitchFamily="18" charset="0"/>
              </a:rPr>
              <a:t>”</a:t>
            </a:r>
            <a:r>
              <a:rPr lang="zh-CN" altLang="zh-CN" sz="2800" b="1">
                <a:latin typeface="宋体" pitchFamily="2" charset="-122"/>
              </a:rPr>
              <a:t>，所以，当时社会伦理道德钳制着他们的自由和幸福。也就是说他们不可能私奔。</a:t>
            </a:r>
            <a:r>
              <a:rPr lang="zh-CN" altLang="zh-CN" sz="2800" b="1"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 autoUpdateAnimBg="0"/>
      <p:bldP spid="18437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矩形 7"/>
          <p:cNvSpPr>
            <a:spLocks noChangeArrowheads="1"/>
          </p:cNvSpPr>
          <p:nvPr/>
        </p:nvSpPr>
        <p:spPr bwMode="auto">
          <a:xfrm>
            <a:off x="0" y="836613"/>
            <a:ext cx="9144000" cy="103187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2870" tIns="51435" rIns="102870" bIns="51435" anchor="ctr"/>
          <a:lstStyle/>
          <a:p>
            <a:pPr algn="ctr"/>
            <a:endParaRPr lang="zh-CN" altLang="zh-CN" sz="2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2531" name="矩形 8"/>
          <p:cNvSpPr>
            <a:spLocks noChangeArrowheads="1"/>
          </p:cNvSpPr>
          <p:nvPr/>
        </p:nvSpPr>
        <p:spPr bwMode="auto">
          <a:xfrm>
            <a:off x="682625" y="836613"/>
            <a:ext cx="1800225" cy="103187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2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5253038" y="939800"/>
            <a:ext cx="35655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itchFamily="34" charset="0"/>
              <a:buChar char="•"/>
            </a:pPr>
            <a:r>
              <a:rPr lang="zh-CN" altLang="zh-CN" sz="2800" b="1">
                <a:solidFill>
                  <a:srgbClr val="FF0000"/>
                </a:solidFill>
                <a:latin typeface="Times New Roman" pitchFamily="18" charset="0"/>
              </a:rPr>
              <a:t>运用</a:t>
            </a:r>
            <a:r>
              <a:rPr lang="zh-CN" altLang="zh-CN" sz="2800" b="1" u="sng">
                <a:solidFill>
                  <a:srgbClr val="0000CC"/>
                </a:solidFill>
                <a:latin typeface="Times New Roman" pitchFamily="18" charset="0"/>
              </a:rPr>
              <a:t>衬托</a:t>
            </a:r>
            <a:r>
              <a:rPr lang="zh-CN" altLang="zh-CN" sz="2800" b="1">
                <a:solidFill>
                  <a:srgbClr val="FF0000"/>
                </a:solidFill>
                <a:latin typeface="Times New Roman" pitchFamily="18" charset="0"/>
              </a:rPr>
              <a:t>的手法</a:t>
            </a:r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</a:rPr>
              <a:t> </a:t>
            </a:r>
            <a:endParaRPr lang="zh-CN" altLang="zh-CN" sz="28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392113" y="2001838"/>
            <a:ext cx="1905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2800" b="1">
                <a:solidFill>
                  <a:srgbClr val="FF3300"/>
                </a:solidFill>
                <a:latin typeface="Times New Roman" pitchFamily="18" charset="0"/>
              </a:rPr>
              <a:t>县令之子</a:t>
            </a:r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5529263" y="1919288"/>
            <a:ext cx="2701925" cy="523875"/>
          </a:xfrm>
          <a:prstGeom prst="rect">
            <a:avLst/>
          </a:prstGeom>
          <a:noFill/>
          <a:ln w="38100">
            <a:solidFill>
              <a:schemeClr val="accent2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2800" b="1">
                <a:solidFill>
                  <a:srgbClr val="000000"/>
                </a:solidFill>
                <a:latin typeface="Times New Roman" pitchFamily="18" charset="0"/>
              </a:rPr>
              <a:t> 求婚者地位</a:t>
            </a:r>
            <a:endParaRPr lang="zh-CN" altLang="zh-CN" sz="28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9464" name="Line 8"/>
          <p:cNvSpPr>
            <a:spLocks noChangeShapeType="1"/>
          </p:cNvSpPr>
          <p:nvPr/>
        </p:nvSpPr>
        <p:spPr bwMode="auto">
          <a:xfrm>
            <a:off x="4492625" y="2287588"/>
            <a:ext cx="838200" cy="3175"/>
          </a:xfrm>
          <a:prstGeom prst="line">
            <a:avLst/>
          </a:prstGeom>
          <a:noFill/>
          <a:ln w="38100">
            <a:solidFill>
              <a:schemeClr val="tx1"/>
            </a:solidFill>
            <a:bevel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179388" y="3370263"/>
            <a:ext cx="22860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2800" b="1">
                <a:solidFill>
                  <a:srgbClr val="FF3300"/>
                </a:solidFill>
                <a:latin typeface="Times New Roman" pitchFamily="18" charset="0"/>
              </a:rPr>
              <a:t>窈窕世无双 年始十八九便言多令才</a:t>
            </a:r>
          </a:p>
        </p:txBody>
      </p:sp>
      <p:sp>
        <p:nvSpPr>
          <p:cNvPr id="19466" name="Line 10"/>
          <p:cNvSpPr>
            <a:spLocks noChangeShapeType="1"/>
          </p:cNvSpPr>
          <p:nvPr/>
        </p:nvSpPr>
        <p:spPr bwMode="auto">
          <a:xfrm>
            <a:off x="1220788" y="2617788"/>
            <a:ext cx="0" cy="695325"/>
          </a:xfrm>
          <a:prstGeom prst="line">
            <a:avLst/>
          </a:prstGeom>
          <a:noFill/>
          <a:ln w="28575">
            <a:solidFill>
              <a:srgbClr val="CC3399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67" name="Line 11"/>
          <p:cNvSpPr>
            <a:spLocks noChangeShapeType="1"/>
          </p:cNvSpPr>
          <p:nvPr/>
        </p:nvSpPr>
        <p:spPr bwMode="auto">
          <a:xfrm>
            <a:off x="3348038" y="2582863"/>
            <a:ext cx="0" cy="693737"/>
          </a:xfrm>
          <a:prstGeom prst="line">
            <a:avLst/>
          </a:prstGeom>
          <a:noFill/>
          <a:ln w="38100">
            <a:solidFill>
              <a:srgbClr val="CC3399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68" name="Text Box 12"/>
          <p:cNvSpPr txBox="1">
            <a:spLocks noChangeArrowheads="1"/>
          </p:cNvSpPr>
          <p:nvPr/>
        </p:nvSpPr>
        <p:spPr bwMode="auto">
          <a:xfrm>
            <a:off x="2287588" y="3289300"/>
            <a:ext cx="23368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2800" b="1">
                <a:solidFill>
                  <a:srgbClr val="FF3300"/>
                </a:solidFill>
                <a:latin typeface="Times New Roman" pitchFamily="18" charset="0"/>
              </a:rPr>
              <a:t>娇逸未有婚</a:t>
            </a:r>
          </a:p>
        </p:txBody>
      </p:sp>
      <p:sp>
        <p:nvSpPr>
          <p:cNvPr id="19469" name="Line 13"/>
          <p:cNvSpPr>
            <a:spLocks noChangeShapeType="1"/>
          </p:cNvSpPr>
          <p:nvPr/>
        </p:nvSpPr>
        <p:spPr bwMode="auto">
          <a:xfrm>
            <a:off x="4572000" y="3392488"/>
            <a:ext cx="762000" cy="3175"/>
          </a:xfrm>
          <a:prstGeom prst="line">
            <a:avLst/>
          </a:prstGeom>
          <a:noFill/>
          <a:ln w="38100">
            <a:solidFill>
              <a:schemeClr val="tx1"/>
            </a:solidFill>
            <a:bevel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70" name="Text Box 14"/>
          <p:cNvSpPr txBox="1">
            <a:spLocks noChangeArrowheads="1"/>
          </p:cNvSpPr>
          <p:nvPr/>
        </p:nvSpPr>
        <p:spPr bwMode="auto">
          <a:xfrm>
            <a:off x="5554663" y="3046413"/>
            <a:ext cx="2698750" cy="522287"/>
          </a:xfrm>
          <a:prstGeom prst="rect">
            <a:avLst/>
          </a:prstGeom>
          <a:noFill/>
          <a:ln w="38100">
            <a:solidFill>
              <a:schemeClr val="accent2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2800" b="1">
                <a:solidFill>
                  <a:srgbClr val="CC3399"/>
                </a:solidFill>
                <a:latin typeface="Times New Roman" pitchFamily="18" charset="0"/>
              </a:rPr>
              <a:t>  </a:t>
            </a:r>
            <a:r>
              <a:rPr lang="zh-CN" altLang="zh-CN" sz="2800" b="1">
                <a:solidFill>
                  <a:srgbClr val="000000"/>
                </a:solidFill>
                <a:latin typeface="Times New Roman" pitchFamily="18" charset="0"/>
              </a:rPr>
              <a:t>求婚者才貌</a:t>
            </a:r>
          </a:p>
        </p:txBody>
      </p:sp>
      <p:sp>
        <p:nvSpPr>
          <p:cNvPr id="19471" name="Line 15"/>
          <p:cNvSpPr>
            <a:spLocks noChangeShapeType="1"/>
          </p:cNvSpPr>
          <p:nvPr/>
        </p:nvSpPr>
        <p:spPr bwMode="auto">
          <a:xfrm>
            <a:off x="6588125" y="1541463"/>
            <a:ext cx="0" cy="377825"/>
          </a:xfrm>
          <a:prstGeom prst="line">
            <a:avLst/>
          </a:prstGeom>
          <a:noFill/>
          <a:ln w="38100">
            <a:solidFill>
              <a:schemeClr val="tx1"/>
            </a:solidFill>
            <a:bevel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72" name="Text Box 16"/>
          <p:cNvSpPr txBox="1">
            <a:spLocks noChangeArrowheads="1"/>
          </p:cNvSpPr>
          <p:nvPr/>
        </p:nvSpPr>
        <p:spPr bwMode="auto">
          <a:xfrm>
            <a:off x="5556250" y="4229100"/>
            <a:ext cx="2768600" cy="523875"/>
          </a:xfrm>
          <a:prstGeom prst="rect">
            <a:avLst/>
          </a:prstGeom>
          <a:noFill/>
          <a:ln w="38100">
            <a:solidFill>
              <a:schemeClr val="accent2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2800">
                <a:solidFill>
                  <a:srgbClr val="000000"/>
                </a:solidFill>
                <a:latin typeface="Times New Roman" pitchFamily="18" charset="0"/>
              </a:rPr>
              <a:t>  </a:t>
            </a:r>
            <a:r>
              <a:rPr lang="zh-CN" altLang="zh-CN" sz="2800" b="1">
                <a:solidFill>
                  <a:srgbClr val="000000"/>
                </a:solidFill>
                <a:latin typeface="Times New Roman" pitchFamily="18" charset="0"/>
              </a:rPr>
              <a:t>说媒者身份</a:t>
            </a:r>
          </a:p>
        </p:txBody>
      </p:sp>
      <p:sp>
        <p:nvSpPr>
          <p:cNvPr id="19473" name="Text Box 17"/>
          <p:cNvSpPr txBox="1">
            <a:spLocks noChangeArrowheads="1"/>
          </p:cNvSpPr>
          <p:nvPr/>
        </p:nvSpPr>
        <p:spPr bwMode="auto">
          <a:xfrm>
            <a:off x="4921250" y="5348288"/>
            <a:ext cx="4038600" cy="523875"/>
          </a:xfrm>
          <a:prstGeom prst="rect">
            <a:avLst/>
          </a:prstGeom>
          <a:noFill/>
          <a:ln w="38100">
            <a:solidFill>
              <a:schemeClr val="accent2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2800" b="1">
                <a:solidFill>
                  <a:srgbClr val="000000"/>
                </a:solidFill>
                <a:latin typeface="Times New Roman" pitchFamily="18" charset="0"/>
              </a:rPr>
              <a:t> 太守家迎娶的排场</a:t>
            </a:r>
          </a:p>
        </p:txBody>
      </p:sp>
      <p:sp>
        <p:nvSpPr>
          <p:cNvPr id="19474" name="Text Box 18"/>
          <p:cNvSpPr txBox="1">
            <a:spLocks noChangeArrowheads="1"/>
          </p:cNvSpPr>
          <p:nvPr/>
        </p:nvSpPr>
        <p:spPr bwMode="auto">
          <a:xfrm>
            <a:off x="2428875" y="1989138"/>
            <a:ext cx="20526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2800" b="1">
                <a:solidFill>
                  <a:srgbClr val="FF3300"/>
                </a:solidFill>
                <a:latin typeface="Times New Roman" pitchFamily="18" charset="0"/>
              </a:rPr>
              <a:t>太守之子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9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5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5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19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9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7" dur="500"/>
                                        <p:tgtEl>
                                          <p:spTgt spid="19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2" dur="500"/>
                                        <p:tgtEl>
                                          <p:spTgt spid="19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7" dur="500"/>
                                        <p:tgtEl>
                                          <p:spTgt spid="19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1" grpId="0" autoUpdateAnimBg="0"/>
      <p:bldP spid="19462" grpId="0" autoUpdateAnimBg="0"/>
      <p:bldP spid="19463" grpId="0" bldLvl="0" animBg="1" autoUpdateAnimBg="0"/>
      <p:bldP spid="19464" grpId="0" animBg="1"/>
      <p:bldP spid="19465" grpId="0" autoUpdateAnimBg="0"/>
      <p:bldP spid="19466" grpId="0" animBg="1"/>
      <p:bldP spid="19467" grpId="0" animBg="1"/>
      <p:bldP spid="19468" grpId="0" autoUpdateAnimBg="0"/>
      <p:bldP spid="19469" grpId="0" animBg="1"/>
      <p:bldP spid="19470" grpId="0" bldLvl="0" animBg="1" autoUpdateAnimBg="0"/>
      <p:bldP spid="19471" grpId="0" animBg="1"/>
      <p:bldP spid="19472" grpId="0" bldLvl="0" animBg="1" autoUpdateAnimBg="0"/>
      <p:bldP spid="19473" grpId="0" bldLvl="0" animBg="1" autoUpdateAnimBg="0"/>
      <p:bldP spid="19474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矩形 7"/>
          <p:cNvSpPr>
            <a:spLocks noChangeArrowheads="1"/>
          </p:cNvSpPr>
          <p:nvPr/>
        </p:nvSpPr>
        <p:spPr bwMode="auto">
          <a:xfrm>
            <a:off x="0" y="838200"/>
            <a:ext cx="9144000" cy="101600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2870" tIns="51435" rIns="102870" bIns="51435"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3555" name="矩形 8"/>
          <p:cNvSpPr>
            <a:spLocks noChangeArrowheads="1"/>
          </p:cNvSpPr>
          <p:nvPr/>
        </p:nvSpPr>
        <p:spPr bwMode="auto">
          <a:xfrm>
            <a:off x="682625" y="836613"/>
            <a:ext cx="1800225" cy="103187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107950" y="1509713"/>
            <a:ext cx="9123363" cy="34163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   本诗以</a:t>
            </a:r>
            <a:r>
              <a:rPr lang="zh-CN" alt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     </a:t>
            </a:r>
            <a:r>
              <a:rPr lang="zh-CN" altLang="en-US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为顺序，以               和                  为矛盾冲突的线索，塑造了                  的刘兰芝的形象、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                                的焦仲卿的形象，和对立面</a:t>
            </a:r>
            <a:endParaRPr lang="en-US" altLang="zh-CN" sz="2400" b="1" dirty="0">
              <a:effectLst>
                <a:outerShdw blurRad="38100" dist="38100" dir="2700000" algn="tl">
                  <a:srgbClr val="C0C0C0"/>
                </a:outerShdw>
              </a:effectLst>
              <a:latin typeface="宋体" pitchFamily="2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          的焦母、         的刘兄这样封建家长的代表，揭露了         破坏青年男女幸福生活的罪恶，歌颂了刘兰芝、焦仲卿的          和     精神。 </a:t>
            </a:r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1530350" y="1684338"/>
            <a:ext cx="10668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2400" b="1">
                <a:solidFill>
                  <a:srgbClr val="FF0000"/>
                </a:solidFill>
              </a:rPr>
              <a:t>时间</a:t>
            </a:r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3924300" y="1644650"/>
            <a:ext cx="21256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2400" b="1">
                <a:solidFill>
                  <a:srgbClr val="FF0000"/>
                </a:solidFill>
              </a:rPr>
              <a:t>刘、焦的爱情</a:t>
            </a:r>
            <a:r>
              <a:rPr lang="zh-CN" altLang="zh-CN" sz="2400" b="1">
                <a:solidFill>
                  <a:srgbClr val="660066"/>
                </a:solidFill>
              </a:rPr>
              <a:t> </a:t>
            </a:r>
          </a:p>
        </p:txBody>
      </p:sp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6483350" y="1684338"/>
            <a:ext cx="26590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2400" b="1">
                <a:solidFill>
                  <a:srgbClr val="FF0000"/>
                </a:solidFill>
              </a:rPr>
              <a:t>封建家长制的迫害</a:t>
            </a:r>
            <a:r>
              <a:rPr lang="zh-CN" altLang="zh-CN" sz="2400" b="1">
                <a:latin typeface="宋体" pitchFamily="2" charset="-122"/>
              </a:rPr>
              <a:t> </a:t>
            </a:r>
          </a:p>
        </p:txBody>
      </p:sp>
      <p:sp>
        <p:nvSpPr>
          <p:cNvPr id="20488" name="Text Box 8"/>
          <p:cNvSpPr txBox="1">
            <a:spLocks noChangeArrowheads="1"/>
          </p:cNvSpPr>
          <p:nvPr/>
        </p:nvSpPr>
        <p:spPr bwMode="auto">
          <a:xfrm>
            <a:off x="427038" y="4578350"/>
            <a:ext cx="15557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2400" b="1">
                <a:solidFill>
                  <a:srgbClr val="FF0000"/>
                </a:solidFill>
              </a:rPr>
              <a:t>封建礼教</a:t>
            </a:r>
          </a:p>
        </p:txBody>
      </p:sp>
      <p:sp>
        <p:nvSpPr>
          <p:cNvPr id="20489" name="Text Box 9"/>
          <p:cNvSpPr txBox="1">
            <a:spLocks noChangeArrowheads="1"/>
          </p:cNvSpPr>
          <p:nvPr/>
        </p:nvSpPr>
        <p:spPr bwMode="auto">
          <a:xfrm>
            <a:off x="2655888" y="5303838"/>
            <a:ext cx="10509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2400" b="1">
                <a:solidFill>
                  <a:srgbClr val="FF0000"/>
                </a:solidFill>
              </a:rPr>
              <a:t>反抗</a:t>
            </a:r>
          </a:p>
        </p:txBody>
      </p:sp>
      <p:sp>
        <p:nvSpPr>
          <p:cNvPr id="20491" name="Text Box 11"/>
          <p:cNvSpPr txBox="1">
            <a:spLocks noChangeArrowheads="1"/>
          </p:cNvSpPr>
          <p:nvPr/>
        </p:nvSpPr>
        <p:spPr bwMode="auto">
          <a:xfrm>
            <a:off x="3851275" y="2417763"/>
            <a:ext cx="281463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2400" b="1">
                <a:solidFill>
                  <a:srgbClr val="FF0000"/>
                </a:solidFill>
              </a:rPr>
              <a:t>自尊、坚强、忠贞</a:t>
            </a:r>
            <a:r>
              <a:rPr lang="zh-CN" altLang="zh-CN" sz="2400" b="1">
                <a:latin typeface="宋体" pitchFamily="2" charset="-122"/>
              </a:rPr>
              <a:t> </a:t>
            </a:r>
          </a:p>
        </p:txBody>
      </p:sp>
      <p:sp>
        <p:nvSpPr>
          <p:cNvPr id="20492" name="Text Box 12"/>
          <p:cNvSpPr txBox="1">
            <a:spLocks noChangeArrowheads="1"/>
          </p:cNvSpPr>
          <p:nvPr/>
        </p:nvSpPr>
        <p:spPr bwMode="auto">
          <a:xfrm>
            <a:off x="95250" y="3062288"/>
            <a:ext cx="54038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2400" b="1">
                <a:solidFill>
                  <a:srgbClr val="FF0000"/>
                </a:solidFill>
              </a:rPr>
              <a:t>忠于爱情，虽受孝道束缚终以死抗争</a:t>
            </a:r>
            <a:r>
              <a:rPr lang="zh-CN" altLang="zh-CN" sz="2400" b="1">
                <a:latin typeface="宋体" pitchFamily="2" charset="-122"/>
              </a:rPr>
              <a:t> </a:t>
            </a:r>
          </a:p>
        </p:txBody>
      </p:sp>
      <p:sp>
        <p:nvSpPr>
          <p:cNvPr id="20493" name="Text Box 13"/>
          <p:cNvSpPr txBox="1">
            <a:spLocks noChangeArrowheads="1"/>
          </p:cNvSpPr>
          <p:nvPr/>
        </p:nvSpPr>
        <p:spPr bwMode="auto">
          <a:xfrm>
            <a:off x="107950" y="3817938"/>
            <a:ext cx="18875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2400" b="1">
                <a:solidFill>
                  <a:srgbClr val="FF0000"/>
                </a:solidFill>
              </a:rPr>
              <a:t>专制、蛮横</a:t>
            </a:r>
            <a:r>
              <a:rPr lang="zh-CN" altLang="zh-CN" sz="2400" b="1">
                <a:latin typeface="宋体" pitchFamily="2" charset="-122"/>
              </a:rPr>
              <a:t> </a:t>
            </a:r>
          </a:p>
        </p:txBody>
      </p:sp>
      <p:sp>
        <p:nvSpPr>
          <p:cNvPr id="20494" name="Text Box 14"/>
          <p:cNvSpPr txBox="1">
            <a:spLocks noChangeArrowheads="1"/>
          </p:cNvSpPr>
          <p:nvPr/>
        </p:nvSpPr>
        <p:spPr bwMode="auto">
          <a:xfrm>
            <a:off x="2700338" y="3817938"/>
            <a:ext cx="17319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2400" b="1">
                <a:solidFill>
                  <a:srgbClr val="FF0000"/>
                </a:solidFill>
              </a:rPr>
              <a:t>势利、冷酷</a:t>
            </a:r>
            <a:endParaRPr lang="zh-CN" altLang="zh-CN" sz="2400" b="1">
              <a:solidFill>
                <a:srgbClr val="FF0000"/>
              </a:solidFill>
              <a:latin typeface="宋体" pitchFamily="2" charset="-122"/>
            </a:endParaRPr>
          </a:p>
        </p:txBody>
      </p:sp>
      <p:sp>
        <p:nvSpPr>
          <p:cNvPr id="20495" name="Rectangle 15"/>
          <p:cNvSpPr>
            <a:spLocks noChangeArrowheads="1"/>
          </p:cNvSpPr>
          <p:nvPr/>
        </p:nvSpPr>
        <p:spPr bwMode="auto">
          <a:xfrm>
            <a:off x="865188" y="5303838"/>
            <a:ext cx="14224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zh-CN" sz="2400" b="1">
                <a:solidFill>
                  <a:srgbClr val="FF0000"/>
                </a:solidFill>
              </a:rPr>
              <a:t>忠贞爱情</a:t>
            </a:r>
          </a:p>
        </p:txBody>
      </p:sp>
      <p:sp>
        <p:nvSpPr>
          <p:cNvPr id="23567" name="Rectangle 2"/>
          <p:cNvSpPr>
            <a:spLocks noChangeArrowheads="1"/>
          </p:cNvSpPr>
          <p:nvPr/>
        </p:nvSpPr>
        <p:spPr bwMode="auto">
          <a:xfrm>
            <a:off x="684213" y="141288"/>
            <a:ext cx="1800225" cy="684212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zh-CN" altLang="en-US" sz="2800" dirty="0">
                <a:solidFill>
                  <a:srgbClr val="FF0000"/>
                </a:solidFill>
                <a:ea typeface="黑体" pitchFamily="49" charset="-122"/>
              </a:rPr>
              <a:t>小        结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5" grpId="0" autoUpdateAnimBg="0"/>
      <p:bldP spid="20486" grpId="0" autoUpdateAnimBg="0"/>
      <p:bldP spid="20487" grpId="0" autoUpdateAnimBg="0"/>
      <p:bldP spid="20488" grpId="0" autoUpdateAnimBg="0"/>
      <p:bldP spid="20489" grpId="0" autoUpdateAnimBg="0"/>
      <p:bldP spid="20491" grpId="0" autoUpdateAnimBg="0"/>
      <p:bldP spid="20492" grpId="0" autoUpdateAnimBg="0"/>
      <p:bldP spid="20493" grpId="0" autoUpdateAnimBg="0"/>
      <p:bldP spid="20494" grpId="0" autoUpdateAnimBg="0"/>
      <p:bldP spid="20495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矩形 7"/>
          <p:cNvSpPr>
            <a:spLocks noChangeArrowheads="1"/>
          </p:cNvSpPr>
          <p:nvPr/>
        </p:nvSpPr>
        <p:spPr bwMode="auto">
          <a:xfrm>
            <a:off x="0" y="836613"/>
            <a:ext cx="9144000" cy="103187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2870" tIns="51435" rIns="102870" bIns="51435" anchor="ctr"/>
          <a:lstStyle/>
          <a:p>
            <a:pPr algn="ctr"/>
            <a:endParaRPr lang="zh-CN" altLang="zh-CN" sz="2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4579" name="矩形 8"/>
          <p:cNvSpPr>
            <a:spLocks noChangeArrowheads="1"/>
          </p:cNvSpPr>
          <p:nvPr/>
        </p:nvSpPr>
        <p:spPr bwMode="auto">
          <a:xfrm>
            <a:off x="682625" y="836613"/>
            <a:ext cx="1800225" cy="103187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2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187325" y="1541463"/>
            <a:ext cx="4419600" cy="310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2800" dirty="0">
                <a:latin typeface="Times New Roman" pitchFamily="18" charset="0"/>
              </a:rPr>
              <a:t>      </a:t>
            </a:r>
            <a:r>
              <a:rPr lang="en-US" altLang="zh-CN" sz="2800" dirty="0">
                <a:latin typeface="Times New Roman" pitchFamily="18" charset="0"/>
              </a:rPr>
              <a:t>  </a:t>
            </a:r>
            <a:r>
              <a:rPr lang="zh-CN" altLang="zh-CN" sz="28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</a:rPr>
              <a:t>本诗写的是封建社会的婚姻悲剧。作者通过这个惨痛的悲剧，对吃人的封建礼教发出了强烈的控诉，同时也对这一对青年夫妇忠贞不渝的爱情予以热情的赞美。</a:t>
            </a:r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4932363" y="1797050"/>
            <a:ext cx="3810000" cy="26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lang="zh-CN" altLang="zh-CN" sz="2800" dirty="0">
                <a:latin typeface="Arial Unicode MS" pitchFamily="34" charset="-122"/>
                <a:ea typeface="华文楷体" pitchFamily="2" charset="-122"/>
              </a:rPr>
              <a:t>    </a:t>
            </a:r>
            <a:r>
              <a:rPr lang="en-US" altLang="zh-CN" sz="2800" dirty="0">
                <a:latin typeface="Arial Unicode MS" pitchFamily="34" charset="-122"/>
                <a:ea typeface="华文楷体" pitchFamily="2" charset="-122"/>
              </a:rPr>
              <a:t>   </a:t>
            </a:r>
            <a:r>
              <a:rPr lang="zh-CN" altLang="zh-CN" sz="2800" b="1" dirty="0">
                <a:solidFill>
                  <a:srgbClr val="FF0000"/>
                </a:solidFill>
                <a:latin typeface="Arial Unicode MS" pitchFamily="34" charset="-122"/>
                <a:ea typeface="黑体" pitchFamily="49" charset="-122"/>
              </a:rPr>
              <a:t>诗的浪漫主义结尾，反映了人民群众对美满自由的婚姻生活的追求，有一定的进步意义。</a:t>
            </a:r>
          </a:p>
        </p:txBody>
      </p:sp>
      <p:sp>
        <p:nvSpPr>
          <p:cNvPr id="24582" name="Rectangle 2"/>
          <p:cNvSpPr>
            <a:spLocks noChangeArrowheads="1"/>
          </p:cNvSpPr>
          <p:nvPr/>
        </p:nvSpPr>
        <p:spPr bwMode="auto">
          <a:xfrm>
            <a:off x="684213" y="141288"/>
            <a:ext cx="1800225" cy="684212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zh-CN" altLang="en-US" sz="2800" dirty="0">
                <a:solidFill>
                  <a:srgbClr val="FF0000"/>
                </a:solidFill>
                <a:ea typeface="黑体" pitchFamily="49" charset="-122"/>
              </a:rPr>
              <a:t>主题思想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 autoUpdateAnimBg="0"/>
      <p:bldP spid="21509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矩形 7"/>
          <p:cNvSpPr>
            <a:spLocks noChangeArrowheads="1"/>
          </p:cNvSpPr>
          <p:nvPr/>
        </p:nvSpPr>
        <p:spPr bwMode="auto">
          <a:xfrm>
            <a:off x="0" y="836613"/>
            <a:ext cx="9144000" cy="103187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2870" tIns="51435" rIns="102870" bIns="51435"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171" name="矩形 8"/>
          <p:cNvSpPr>
            <a:spLocks noChangeArrowheads="1"/>
          </p:cNvSpPr>
          <p:nvPr/>
        </p:nvSpPr>
        <p:spPr bwMode="auto">
          <a:xfrm>
            <a:off x="682625" y="836613"/>
            <a:ext cx="1800225" cy="103187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79388" y="1412776"/>
            <a:ext cx="8856662" cy="39703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zh-CN" altLang="zh-CN" sz="2800" b="1" dirty="0" smtClean="0">
                <a:latin typeface="黑体" pitchFamily="49" charset="-122"/>
                <a:ea typeface="黑体" pitchFamily="49" charset="-122"/>
              </a:rPr>
              <a:t>   </a:t>
            </a:r>
            <a:r>
              <a:rPr lang="en-US" altLang="zh-CN" sz="2800" b="1" dirty="0" smtClean="0">
                <a:latin typeface="黑体" pitchFamily="49" charset="-122"/>
                <a:ea typeface="黑体" pitchFamily="49" charset="-122"/>
              </a:rPr>
              <a:t> </a:t>
            </a:r>
            <a:r>
              <a:rPr lang="zh-CN" altLang="zh-CN" sz="2800" b="1" dirty="0" smtClean="0">
                <a:latin typeface="+mn-ea"/>
                <a:ea typeface="+mn-ea"/>
              </a:rPr>
              <a:t>《孔雀东南飞》是古乐府民歌的代表作之一，</a:t>
            </a:r>
            <a:r>
              <a:rPr lang="zh-CN" altLang="zh-CN" sz="2800" b="1" dirty="0" smtClean="0">
                <a:solidFill>
                  <a:srgbClr val="FF0000"/>
                </a:solidFill>
                <a:latin typeface="+mn-ea"/>
                <a:ea typeface="+mn-ea"/>
              </a:rPr>
              <a:t>是保存下来的我国古代最早的一首长篇叙事诗，与北朝的《木兰诗》并称“乐府双璧”。它是我国古代最长的叙事诗。</a:t>
            </a:r>
          </a:p>
          <a:p>
            <a:pPr eaLnBrk="1" hangingPunct="1">
              <a:spcBef>
                <a:spcPct val="50000"/>
              </a:spcBef>
              <a:defRPr/>
            </a:pPr>
            <a:r>
              <a:rPr lang="zh-CN" altLang="zh-CN" sz="2800" b="1" dirty="0" smtClean="0">
                <a:latin typeface="+mn-ea"/>
                <a:ea typeface="+mn-ea"/>
              </a:rPr>
              <a:t>    选自</a:t>
            </a:r>
            <a:r>
              <a:rPr lang="zh-CN" altLang="zh-CN" sz="2800" b="1" dirty="0" smtClean="0">
                <a:solidFill>
                  <a:srgbClr val="FF0000"/>
                </a:solidFill>
                <a:latin typeface="+mn-ea"/>
                <a:ea typeface="+mn-ea"/>
              </a:rPr>
              <a:t>南朝徐陵</a:t>
            </a:r>
            <a:r>
              <a:rPr lang="zh-CN" altLang="zh-CN" sz="2800" b="1" dirty="0" smtClean="0">
                <a:latin typeface="+mn-ea"/>
                <a:ea typeface="+mn-ea"/>
              </a:rPr>
              <a:t>编的</a:t>
            </a:r>
            <a:r>
              <a:rPr lang="zh-CN" altLang="zh-CN" sz="2800" b="1" dirty="0" smtClean="0">
                <a:solidFill>
                  <a:srgbClr val="FF0000"/>
                </a:solidFill>
                <a:latin typeface="+mn-ea"/>
                <a:ea typeface="+mn-ea"/>
              </a:rPr>
              <a:t>《玉台新咏》</a:t>
            </a:r>
            <a:r>
              <a:rPr lang="zh-CN" altLang="zh-CN" sz="2800" b="1" dirty="0" smtClean="0">
                <a:latin typeface="+mn-ea"/>
                <a:ea typeface="+mn-ea"/>
              </a:rPr>
              <a:t>卷一，原题为</a:t>
            </a:r>
            <a:r>
              <a:rPr lang="zh-CN" altLang="zh-CN" sz="2800" b="1" dirty="0" smtClean="0">
                <a:solidFill>
                  <a:srgbClr val="FF0000"/>
                </a:solidFill>
                <a:latin typeface="+mn-ea"/>
                <a:ea typeface="+mn-ea"/>
              </a:rPr>
              <a:t>《古诗为焦仲卿妻作》。</a:t>
            </a:r>
          </a:p>
          <a:p>
            <a:pPr eaLnBrk="1" hangingPunct="1">
              <a:spcBef>
                <a:spcPct val="50000"/>
              </a:spcBef>
              <a:defRPr/>
            </a:pPr>
            <a:r>
              <a:rPr lang="zh-CN" altLang="zh-CN" sz="2800" b="1" dirty="0" smtClean="0">
                <a:latin typeface="+mn-ea"/>
                <a:ea typeface="+mn-ea"/>
              </a:rPr>
              <a:t>    </a:t>
            </a:r>
            <a:r>
              <a:rPr lang="zh-CN" altLang="zh-CN" sz="2800" b="1" dirty="0" smtClean="0">
                <a:solidFill>
                  <a:srgbClr val="FF0000"/>
                </a:solidFill>
                <a:latin typeface="+mn-ea"/>
                <a:ea typeface="+mn-ea"/>
              </a:rPr>
              <a:t>《玉台新咏》是继《诗经》、《楚词》后，我国最古的诗歌总集。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矩形 7"/>
          <p:cNvSpPr>
            <a:spLocks noChangeArrowheads="1"/>
          </p:cNvSpPr>
          <p:nvPr/>
        </p:nvSpPr>
        <p:spPr bwMode="auto">
          <a:xfrm>
            <a:off x="0" y="836613"/>
            <a:ext cx="9144000" cy="103187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2870" tIns="51435" rIns="102870" bIns="51435"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5603" name="矩形 8"/>
          <p:cNvSpPr>
            <a:spLocks noChangeArrowheads="1"/>
          </p:cNvSpPr>
          <p:nvPr/>
        </p:nvSpPr>
        <p:spPr bwMode="auto">
          <a:xfrm>
            <a:off x="682625" y="836613"/>
            <a:ext cx="1800225" cy="103187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13" y="939800"/>
            <a:ext cx="3124200" cy="545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</p:pic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379413" y="139700"/>
            <a:ext cx="2438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2800" b="1" u="sng">
                <a:solidFill>
                  <a:srgbClr val="0000CC"/>
                </a:solidFill>
                <a:latin typeface="Times New Roman" pitchFamily="18" charset="0"/>
              </a:rPr>
              <a:t>兰芝形象赏析</a:t>
            </a:r>
          </a:p>
        </p:txBody>
      </p:sp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3492500" y="1414463"/>
            <a:ext cx="1295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2000" b="1">
                <a:solidFill>
                  <a:srgbClr val="FF3300"/>
                </a:solidFill>
                <a:latin typeface="Times New Roman" pitchFamily="18" charset="0"/>
              </a:rPr>
              <a:t>形体美</a:t>
            </a:r>
          </a:p>
        </p:txBody>
      </p:sp>
      <p:sp>
        <p:nvSpPr>
          <p:cNvPr id="25607" name="AutoShape 7"/>
          <p:cNvSpPr>
            <a:spLocks/>
          </p:cNvSpPr>
          <p:nvPr/>
        </p:nvSpPr>
        <p:spPr bwMode="auto">
          <a:xfrm>
            <a:off x="4645025" y="1220788"/>
            <a:ext cx="381000" cy="812800"/>
          </a:xfrm>
          <a:prstGeom prst="leftBrace">
            <a:avLst>
              <a:gd name="adj1" fmla="val 13333"/>
              <a:gd name="adj2" fmla="val 50000"/>
            </a:avLst>
          </a:prstGeom>
          <a:noFill/>
          <a:ln w="9525">
            <a:solidFill>
              <a:schemeClr val="tx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08" name="Text Box 8"/>
          <p:cNvSpPr txBox="1">
            <a:spLocks noChangeArrowheads="1"/>
          </p:cNvSpPr>
          <p:nvPr/>
        </p:nvSpPr>
        <p:spPr bwMode="auto">
          <a:xfrm>
            <a:off x="5076825" y="1028700"/>
            <a:ext cx="3352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2000" b="1">
                <a:latin typeface="宋体" pitchFamily="2" charset="-122"/>
              </a:rPr>
              <a:t>足 头 腰 耳 指 口 步</a:t>
            </a:r>
          </a:p>
        </p:txBody>
      </p:sp>
      <p:sp>
        <p:nvSpPr>
          <p:cNvPr id="25609" name="Text Box 9"/>
          <p:cNvSpPr txBox="1">
            <a:spLocks noChangeArrowheads="1"/>
          </p:cNvSpPr>
          <p:nvPr/>
        </p:nvSpPr>
        <p:spPr bwMode="auto">
          <a:xfrm>
            <a:off x="5148263" y="1701800"/>
            <a:ext cx="2133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2000" b="1">
                <a:solidFill>
                  <a:srgbClr val="CC3300"/>
                </a:solidFill>
                <a:latin typeface="Times New Roman" pitchFamily="18" charset="0"/>
              </a:rPr>
              <a:t>精妙世无双</a:t>
            </a:r>
          </a:p>
        </p:txBody>
      </p:sp>
      <p:sp>
        <p:nvSpPr>
          <p:cNvPr id="25610" name="Text Box 10"/>
          <p:cNvSpPr txBox="1">
            <a:spLocks noChangeArrowheads="1"/>
          </p:cNvSpPr>
          <p:nvPr/>
        </p:nvSpPr>
        <p:spPr bwMode="auto">
          <a:xfrm>
            <a:off x="3492500" y="3333750"/>
            <a:ext cx="1295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2000" b="1">
                <a:solidFill>
                  <a:srgbClr val="FF3300"/>
                </a:solidFill>
                <a:latin typeface="Times New Roman" pitchFamily="18" charset="0"/>
              </a:rPr>
              <a:t>品质美</a:t>
            </a:r>
          </a:p>
        </p:txBody>
      </p:sp>
      <p:sp>
        <p:nvSpPr>
          <p:cNvPr id="25611" name="AutoShape 11"/>
          <p:cNvSpPr>
            <a:spLocks/>
          </p:cNvSpPr>
          <p:nvPr/>
        </p:nvSpPr>
        <p:spPr bwMode="auto">
          <a:xfrm>
            <a:off x="4640263" y="2874963"/>
            <a:ext cx="152400" cy="1320800"/>
          </a:xfrm>
          <a:prstGeom prst="leftBrace">
            <a:avLst>
              <a:gd name="adj1" fmla="val 54167"/>
              <a:gd name="adj2" fmla="val 50000"/>
            </a:avLst>
          </a:prstGeom>
          <a:noFill/>
          <a:ln w="9525">
            <a:solidFill>
              <a:schemeClr val="tx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12" name="Text Box 12"/>
          <p:cNvSpPr txBox="1">
            <a:spLocks noChangeArrowheads="1"/>
          </p:cNvSpPr>
          <p:nvPr/>
        </p:nvSpPr>
        <p:spPr bwMode="auto">
          <a:xfrm>
            <a:off x="4716463" y="2468563"/>
            <a:ext cx="2971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2000" b="1">
                <a:solidFill>
                  <a:srgbClr val="CC3300"/>
                </a:solidFill>
                <a:latin typeface="Times New Roman" pitchFamily="18" charset="0"/>
              </a:rPr>
              <a:t>勤劳：</a:t>
            </a:r>
            <a:r>
              <a:rPr lang="zh-CN" altLang="zh-CN" sz="2000" b="1">
                <a:latin typeface="Times New Roman" pitchFamily="18" charset="0"/>
              </a:rPr>
              <a:t>兰芝自诉</a:t>
            </a:r>
          </a:p>
        </p:txBody>
      </p:sp>
      <p:sp>
        <p:nvSpPr>
          <p:cNvPr id="25613" name="Text Box 13"/>
          <p:cNvSpPr txBox="1">
            <a:spLocks noChangeArrowheads="1"/>
          </p:cNvSpPr>
          <p:nvPr/>
        </p:nvSpPr>
        <p:spPr bwMode="auto">
          <a:xfrm>
            <a:off x="4716463" y="3078163"/>
            <a:ext cx="2819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2000" b="1">
                <a:solidFill>
                  <a:srgbClr val="CC3300"/>
                </a:solidFill>
                <a:latin typeface="Times New Roman" pitchFamily="18" charset="0"/>
              </a:rPr>
              <a:t>善良：</a:t>
            </a:r>
            <a:r>
              <a:rPr lang="zh-CN" altLang="zh-CN" sz="2000" b="1">
                <a:latin typeface="Times New Roman" pitchFamily="18" charset="0"/>
              </a:rPr>
              <a:t>与小姑别</a:t>
            </a:r>
          </a:p>
        </p:txBody>
      </p:sp>
      <p:sp>
        <p:nvSpPr>
          <p:cNvPr id="25614" name="Text Box 14"/>
          <p:cNvSpPr txBox="1">
            <a:spLocks noChangeArrowheads="1"/>
          </p:cNvSpPr>
          <p:nvPr/>
        </p:nvSpPr>
        <p:spPr bwMode="auto">
          <a:xfrm>
            <a:off x="4787900" y="3716338"/>
            <a:ext cx="3429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2000" b="1">
                <a:solidFill>
                  <a:srgbClr val="CC3300"/>
                </a:solidFill>
                <a:latin typeface="Times New Roman" pitchFamily="18" charset="0"/>
              </a:rPr>
              <a:t>知书达礼：</a:t>
            </a:r>
            <a:r>
              <a:rPr lang="zh-CN" altLang="zh-CN" sz="2000" b="1">
                <a:latin typeface="Times New Roman" pitchFamily="18" charset="0"/>
              </a:rPr>
              <a:t>与婆婆别</a:t>
            </a:r>
          </a:p>
        </p:txBody>
      </p:sp>
      <p:sp>
        <p:nvSpPr>
          <p:cNvPr id="25615" name="Text Box 15"/>
          <p:cNvSpPr txBox="1">
            <a:spLocks noChangeArrowheads="1"/>
          </p:cNvSpPr>
          <p:nvPr/>
        </p:nvSpPr>
        <p:spPr bwMode="auto">
          <a:xfrm>
            <a:off x="3419475" y="4868863"/>
            <a:ext cx="1295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2000" b="1">
                <a:solidFill>
                  <a:srgbClr val="FF3300"/>
                </a:solidFill>
                <a:latin typeface="Times New Roman" pitchFamily="18" charset="0"/>
              </a:rPr>
              <a:t>精神美</a:t>
            </a:r>
          </a:p>
        </p:txBody>
      </p:sp>
      <p:sp>
        <p:nvSpPr>
          <p:cNvPr id="25616" name="Line 16"/>
          <p:cNvSpPr>
            <a:spLocks noChangeShapeType="1"/>
          </p:cNvSpPr>
          <p:nvPr/>
        </p:nvSpPr>
        <p:spPr bwMode="auto">
          <a:xfrm>
            <a:off x="4429125" y="506095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17" name="Text Box 17"/>
          <p:cNvSpPr txBox="1">
            <a:spLocks noChangeArrowheads="1"/>
          </p:cNvSpPr>
          <p:nvPr/>
        </p:nvSpPr>
        <p:spPr bwMode="auto">
          <a:xfrm>
            <a:off x="5003800" y="4773613"/>
            <a:ext cx="1295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2000" b="1">
                <a:solidFill>
                  <a:srgbClr val="CC3300"/>
                </a:solidFill>
                <a:latin typeface="Times New Roman" pitchFamily="18" charset="0"/>
              </a:rPr>
              <a:t>反抗性</a:t>
            </a:r>
          </a:p>
        </p:txBody>
      </p:sp>
      <p:sp>
        <p:nvSpPr>
          <p:cNvPr id="25618" name="AutoShape 18"/>
          <p:cNvSpPr>
            <a:spLocks/>
          </p:cNvSpPr>
          <p:nvPr/>
        </p:nvSpPr>
        <p:spPr bwMode="auto">
          <a:xfrm>
            <a:off x="6224588" y="4597400"/>
            <a:ext cx="152400" cy="812800"/>
          </a:xfrm>
          <a:prstGeom prst="leftBrace">
            <a:avLst>
              <a:gd name="adj1" fmla="val 33333"/>
              <a:gd name="adj2" fmla="val 50000"/>
            </a:avLst>
          </a:prstGeom>
          <a:noFill/>
          <a:ln w="9525">
            <a:solidFill>
              <a:schemeClr val="tx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19" name="Text Box 19"/>
          <p:cNvSpPr txBox="1">
            <a:spLocks noChangeArrowheads="1"/>
          </p:cNvSpPr>
          <p:nvPr/>
        </p:nvSpPr>
        <p:spPr bwMode="auto">
          <a:xfrm>
            <a:off x="6300788" y="4292600"/>
            <a:ext cx="914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2000" b="1">
                <a:latin typeface="Times New Roman" pitchFamily="18" charset="0"/>
              </a:rPr>
              <a:t>焦母</a:t>
            </a:r>
          </a:p>
        </p:txBody>
      </p:sp>
      <p:sp>
        <p:nvSpPr>
          <p:cNvPr id="25620" name="Text Box 20"/>
          <p:cNvSpPr txBox="1">
            <a:spLocks noChangeArrowheads="1"/>
          </p:cNvSpPr>
          <p:nvPr/>
        </p:nvSpPr>
        <p:spPr bwMode="auto">
          <a:xfrm>
            <a:off x="6300788" y="5003800"/>
            <a:ext cx="914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2000" b="1">
                <a:latin typeface="Times New Roman" pitchFamily="18" charset="0"/>
              </a:rPr>
              <a:t>兄长</a:t>
            </a:r>
          </a:p>
        </p:txBody>
      </p:sp>
      <p:sp>
        <p:nvSpPr>
          <p:cNvPr id="25621" name="Line 21"/>
          <p:cNvSpPr>
            <a:spLocks noChangeShapeType="1"/>
          </p:cNvSpPr>
          <p:nvPr/>
        </p:nvSpPr>
        <p:spPr bwMode="auto">
          <a:xfrm>
            <a:off x="3995738" y="2084388"/>
            <a:ext cx="0" cy="1098550"/>
          </a:xfrm>
          <a:prstGeom prst="line">
            <a:avLst/>
          </a:prstGeom>
          <a:noFill/>
          <a:ln w="9525">
            <a:solidFill>
              <a:schemeClr val="tx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22" name="Line 22"/>
          <p:cNvSpPr>
            <a:spLocks noChangeShapeType="1"/>
          </p:cNvSpPr>
          <p:nvPr/>
        </p:nvSpPr>
        <p:spPr bwMode="auto">
          <a:xfrm>
            <a:off x="3995738" y="4005263"/>
            <a:ext cx="0" cy="812800"/>
          </a:xfrm>
          <a:prstGeom prst="line">
            <a:avLst/>
          </a:prstGeom>
          <a:noFill/>
          <a:ln w="9525">
            <a:solidFill>
              <a:schemeClr val="tx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51" name="Text Box 23"/>
          <p:cNvSpPr txBox="1">
            <a:spLocks noChangeArrowheads="1"/>
          </p:cNvSpPr>
          <p:nvPr/>
        </p:nvSpPr>
        <p:spPr bwMode="auto">
          <a:xfrm>
            <a:off x="3348038" y="5541963"/>
            <a:ext cx="50292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  <a:buFont typeface="Arial" pitchFamily="34" charset="0"/>
              <a:buChar char="•"/>
            </a:pPr>
            <a:r>
              <a:rPr lang="zh-CN" altLang="zh-CN" sz="2000" b="1">
                <a:solidFill>
                  <a:srgbClr val="990099"/>
                </a:solidFill>
                <a:latin typeface="Times New Roman" pitchFamily="18" charset="0"/>
              </a:rPr>
              <a:t>一个聪明美丽、勤劳能干善良、知书识礼、坚强忠贞、富有反抗精神的妇女形象。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22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51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矩形 7"/>
          <p:cNvSpPr>
            <a:spLocks noChangeArrowheads="1"/>
          </p:cNvSpPr>
          <p:nvPr/>
        </p:nvSpPr>
        <p:spPr bwMode="auto">
          <a:xfrm>
            <a:off x="36513" y="838200"/>
            <a:ext cx="9144000" cy="101600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2870" tIns="51435" rIns="102870" bIns="51435"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6627" name="矩形 8"/>
          <p:cNvSpPr>
            <a:spLocks noChangeArrowheads="1"/>
          </p:cNvSpPr>
          <p:nvPr/>
        </p:nvSpPr>
        <p:spPr bwMode="auto">
          <a:xfrm>
            <a:off x="682625" y="836613"/>
            <a:ext cx="1800225" cy="103187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142875" y="1220788"/>
            <a:ext cx="5653088" cy="5238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zh-CN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讨论：焦母为何不容刘兰芝？</a:t>
            </a:r>
          </a:p>
        </p:txBody>
      </p:sp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215900" y="2468563"/>
            <a:ext cx="30607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2800" b="1">
                <a:solidFill>
                  <a:srgbClr val="0000CC"/>
                </a:solidFill>
              </a:rPr>
              <a:t>“无后”说</a:t>
            </a:r>
          </a:p>
        </p:txBody>
      </p:sp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144463" y="3910013"/>
            <a:ext cx="320357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2800" b="1">
                <a:solidFill>
                  <a:srgbClr val="0000CC"/>
                </a:solidFill>
              </a:rPr>
              <a:t>“性格冲突”说</a:t>
            </a:r>
          </a:p>
        </p:txBody>
      </p:sp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36513" y="5435600"/>
            <a:ext cx="35274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2800" b="1">
                <a:solidFill>
                  <a:srgbClr val="0000CC"/>
                </a:solidFill>
              </a:rPr>
              <a:t>“爱的争夺战”说</a:t>
            </a:r>
          </a:p>
        </p:txBody>
      </p:sp>
      <p:sp>
        <p:nvSpPr>
          <p:cNvPr id="23560" name="Rectangle 8"/>
          <p:cNvSpPr>
            <a:spLocks noChangeArrowheads="1"/>
          </p:cNvSpPr>
          <p:nvPr/>
        </p:nvSpPr>
        <p:spPr bwMode="auto">
          <a:xfrm>
            <a:off x="4140200" y="2163763"/>
            <a:ext cx="4859338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zh-CN" sz="2800" b="1">
                <a:solidFill>
                  <a:srgbClr val="FF0000"/>
                </a:solidFill>
              </a:rPr>
              <a:t>《礼记·本命》：“妇有七去：不顺父母去，无子去，淫去，妒去，有恶疾去，多言去，窃盗去。”</a:t>
            </a:r>
          </a:p>
        </p:txBody>
      </p:sp>
      <p:sp>
        <p:nvSpPr>
          <p:cNvPr id="23561" name="Rectangle 9"/>
          <p:cNvSpPr>
            <a:spLocks noChangeArrowheads="1"/>
          </p:cNvSpPr>
          <p:nvPr/>
        </p:nvSpPr>
        <p:spPr bwMode="auto">
          <a:xfrm>
            <a:off x="3963988" y="5151438"/>
            <a:ext cx="478790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zh-CN" sz="2800" b="1">
                <a:solidFill>
                  <a:srgbClr val="FF0000"/>
                </a:solidFill>
              </a:rPr>
              <a:t>《礼记》：“子甚宜其妻，父母不悦，出。”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1" dur="200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7" grpId="0" autoUpdateAnimBg="0"/>
      <p:bldP spid="23558" grpId="0" autoUpdateAnimBg="0"/>
      <p:bldP spid="23559" grpId="0" autoUpdateAnimBg="0"/>
      <p:bldP spid="23560" grpId="0" autoUpdateAnimBg="0"/>
      <p:bldP spid="23561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矩形 7"/>
          <p:cNvSpPr>
            <a:spLocks noChangeArrowheads="1"/>
          </p:cNvSpPr>
          <p:nvPr/>
        </p:nvSpPr>
        <p:spPr bwMode="auto">
          <a:xfrm>
            <a:off x="0" y="836613"/>
            <a:ext cx="9144000" cy="103187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2870" tIns="51435" rIns="102870" bIns="51435"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7651" name="矩形 8"/>
          <p:cNvSpPr>
            <a:spLocks noChangeArrowheads="1"/>
          </p:cNvSpPr>
          <p:nvPr/>
        </p:nvSpPr>
        <p:spPr bwMode="auto">
          <a:xfrm>
            <a:off x="682625" y="836613"/>
            <a:ext cx="1800225" cy="103187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0" y="1422400"/>
            <a:ext cx="91440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2000" dirty="0">
                <a:latin typeface="Times New Roman" pitchFamily="18" charset="0"/>
              </a:rPr>
              <a:t>      </a:t>
            </a:r>
            <a:r>
              <a:rPr lang="en-US" altLang="zh-CN" sz="2000" dirty="0">
                <a:latin typeface="Times New Roman" pitchFamily="18" charset="0"/>
              </a:rPr>
              <a:t>  </a:t>
            </a:r>
            <a:r>
              <a:rPr lang="zh-CN" altLang="zh-CN" sz="2000" dirty="0">
                <a:solidFill>
                  <a:schemeClr val="tx2"/>
                </a:solidFill>
                <a:latin typeface="Times New Roman" pitchFamily="18" charset="0"/>
                <a:ea typeface="黑体" pitchFamily="49" charset="-122"/>
              </a:rPr>
              <a:t>通过有个性的人物对话塑造了鲜明的人物形象，是《孔雀东南飞》最大的艺术成就。淋淋漓漓，反反复复，杂述十数人口中语，而各肖其声音面目，。</a:t>
            </a:r>
          </a:p>
        </p:txBody>
      </p:sp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36513" y="2468563"/>
            <a:ext cx="9144000" cy="101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2000" dirty="0">
                <a:latin typeface="Times New Roman" pitchFamily="18" charset="0"/>
              </a:rPr>
              <a:t>      </a:t>
            </a:r>
            <a:r>
              <a:rPr lang="en-US" altLang="zh-CN" sz="2000" dirty="0">
                <a:latin typeface="Times New Roman" pitchFamily="18" charset="0"/>
              </a:rPr>
              <a:t>  </a:t>
            </a:r>
            <a:r>
              <a:rPr lang="zh-CN" altLang="zh-CN" sz="2000" dirty="0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在贯穿全篇的对话中，可以看到，刘兰芝对仲卿、对焦母、对小姑、对自己的哥哥和母亲讲话时的态度与语气各不相同，正是在这种不同中可以感受到她那勤劳、善良、备受压迫而又富于反抗精神的外柔内刚的个性。 </a:t>
            </a:r>
          </a:p>
        </p:txBody>
      </p:sp>
      <p:sp>
        <p:nvSpPr>
          <p:cNvPr id="24583" name="Text Box 7"/>
          <p:cNvSpPr txBox="1">
            <a:spLocks noChangeArrowheads="1"/>
          </p:cNvSpPr>
          <p:nvPr/>
        </p:nvSpPr>
        <p:spPr bwMode="auto">
          <a:xfrm>
            <a:off x="36513" y="4005263"/>
            <a:ext cx="91440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2000" dirty="0">
                <a:solidFill>
                  <a:srgbClr val="FFCCFF"/>
                </a:solidFill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zh-CN" sz="2000" dirty="0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同样的，在焦仲卿各种不同场合的话语中，也可以感受到他那忠于爱情、明辨是非但又迫于母亲威逼的诚正而软弱、但又有发展的性格。 </a:t>
            </a:r>
          </a:p>
        </p:txBody>
      </p:sp>
      <p:sp>
        <p:nvSpPr>
          <p:cNvPr id="24584" name="Text Box 8"/>
          <p:cNvSpPr txBox="1">
            <a:spLocks noChangeArrowheads="1"/>
          </p:cNvSpPr>
          <p:nvPr/>
        </p:nvSpPr>
        <p:spPr bwMode="auto">
          <a:xfrm>
            <a:off x="36513" y="5060950"/>
            <a:ext cx="91440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2000" dirty="0">
                <a:solidFill>
                  <a:srgbClr val="FFCCFF"/>
                </a:solidFill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zh-CN" sz="2000" dirty="0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即便是次要人物如媒人、府君的简短对话，也各各符合其人的身份、特点。诗中，简洁的人物行动刻划，有助于形象的鲜明；精炼的抒情性穿插，增强了行文的情韵。 </a:t>
            </a:r>
          </a:p>
        </p:txBody>
      </p:sp>
      <p:sp>
        <p:nvSpPr>
          <p:cNvPr id="27656" name="Rectangle 2"/>
          <p:cNvSpPr>
            <a:spLocks noChangeArrowheads="1"/>
          </p:cNvSpPr>
          <p:nvPr/>
        </p:nvSpPr>
        <p:spPr bwMode="auto">
          <a:xfrm>
            <a:off x="684213" y="141288"/>
            <a:ext cx="1800225" cy="684212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zh-CN" altLang="en-US" sz="2800" dirty="0">
                <a:solidFill>
                  <a:srgbClr val="FF0000"/>
                </a:solidFill>
                <a:ea typeface="黑体" pitchFamily="49" charset="-122"/>
              </a:rPr>
              <a:t>艺术成就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rojcto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2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rojcto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rojcto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2" dur="5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rojcto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1" grpId="0" autoUpdateAnimBg="0"/>
      <p:bldP spid="24582" grpId="0" autoUpdateAnimBg="0"/>
      <p:bldP spid="24583" grpId="0" autoUpdateAnimBg="0"/>
      <p:bldP spid="24584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矩形 7"/>
          <p:cNvSpPr>
            <a:spLocks noChangeArrowheads="1"/>
          </p:cNvSpPr>
          <p:nvPr/>
        </p:nvSpPr>
        <p:spPr bwMode="auto">
          <a:xfrm>
            <a:off x="0" y="836613"/>
            <a:ext cx="9144000" cy="103187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2870" tIns="51435" rIns="102870" bIns="51435"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8675" name="矩形 8"/>
          <p:cNvSpPr>
            <a:spLocks noChangeArrowheads="1"/>
          </p:cNvSpPr>
          <p:nvPr/>
        </p:nvSpPr>
        <p:spPr bwMode="auto">
          <a:xfrm>
            <a:off x="682625" y="836613"/>
            <a:ext cx="1800225" cy="103187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8676" name="Text Box 5"/>
          <p:cNvSpPr txBox="1">
            <a:spLocks noChangeArrowheads="1"/>
          </p:cNvSpPr>
          <p:nvPr/>
        </p:nvSpPr>
        <p:spPr bwMode="auto">
          <a:xfrm>
            <a:off x="1681163" y="2406650"/>
            <a:ext cx="6324600" cy="323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2400" b="1" dirty="0">
                <a:solidFill>
                  <a:srgbClr val="FF0000"/>
                </a:solidFill>
                <a:latin typeface="Times New Roman" pitchFamily="18" charset="0"/>
              </a:rPr>
              <a:t>公姥      伶俜     腰襦     葳蕤     聘礼     磐石</a:t>
            </a:r>
          </a:p>
          <a:p>
            <a:pPr eaLnBrk="1" hangingPunct="1">
              <a:spcBef>
                <a:spcPct val="50000"/>
              </a:spcBef>
            </a:pPr>
            <a:endParaRPr lang="zh-CN" altLang="zh-CN" sz="2400" b="1" dirty="0">
              <a:solidFill>
                <a:srgbClr val="FF0000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zh-CN" sz="2400" b="1" dirty="0">
                <a:solidFill>
                  <a:srgbClr val="FF0000"/>
                </a:solidFill>
                <a:latin typeface="Times New Roman" pitchFamily="18" charset="0"/>
              </a:rPr>
              <a:t>拊掌     否泰     赍钱     踯躅     冥冥     摧藏</a:t>
            </a:r>
          </a:p>
          <a:p>
            <a:pPr eaLnBrk="1" hangingPunct="1">
              <a:spcBef>
                <a:spcPct val="50000"/>
              </a:spcBef>
            </a:pPr>
            <a:endParaRPr lang="zh-CN" altLang="zh-CN" sz="2400" b="1" dirty="0">
              <a:solidFill>
                <a:srgbClr val="FF0000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zh-CN" sz="2400" b="1" dirty="0">
                <a:solidFill>
                  <a:srgbClr val="FF0000"/>
                </a:solidFill>
                <a:latin typeface="Times New Roman" pitchFamily="18" charset="0"/>
              </a:rPr>
              <a:t>奄奄     仕宦</a:t>
            </a:r>
          </a:p>
          <a:p>
            <a:pPr eaLnBrk="1" hangingPunct="1">
              <a:spcBef>
                <a:spcPct val="50000"/>
              </a:spcBef>
            </a:pPr>
            <a:endParaRPr lang="zh-CN" altLang="zh-CN" sz="24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1985963" y="1797050"/>
            <a:ext cx="990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2400" b="1">
                <a:latin typeface="Times New Roman" pitchFamily="18" charset="0"/>
              </a:rPr>
              <a:t>m</a:t>
            </a:r>
            <a:r>
              <a:rPr lang="zh-CN" altLang="zh-CN" sz="2400" b="1">
                <a:latin typeface="Times New Roman" pitchFamily="18" charset="0"/>
                <a:cs typeface="Times New Roman" pitchFamily="18" charset="0"/>
              </a:rPr>
              <a:t>ŭ</a:t>
            </a:r>
            <a:endParaRPr lang="zh-CN" altLang="zh-CN" sz="2400" b="1">
              <a:latin typeface="Times New Roman" pitchFamily="18" charset="0"/>
            </a:endParaRPr>
          </a:p>
        </p:txBody>
      </p:sp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2976563" y="1797050"/>
            <a:ext cx="838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2400" b="1">
                <a:latin typeface="Times New Roman" pitchFamily="18" charset="0"/>
                <a:cs typeface="Times New Roman" pitchFamily="18" charset="0"/>
              </a:rPr>
              <a:t>pīng</a:t>
            </a:r>
            <a:endParaRPr lang="zh-CN" altLang="zh-CN" sz="2400" b="1">
              <a:latin typeface="Times New Roman" pitchFamily="18" charset="0"/>
            </a:endParaRPr>
          </a:p>
        </p:txBody>
      </p:sp>
      <p:sp>
        <p:nvSpPr>
          <p:cNvPr id="26632" name="Text Box 8"/>
          <p:cNvSpPr txBox="1">
            <a:spLocks noChangeArrowheads="1"/>
          </p:cNvSpPr>
          <p:nvPr/>
        </p:nvSpPr>
        <p:spPr bwMode="auto">
          <a:xfrm>
            <a:off x="4043363" y="1797050"/>
            <a:ext cx="533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2400" b="1">
                <a:latin typeface="Times New Roman" pitchFamily="18" charset="0"/>
                <a:cs typeface="Times New Roman" pitchFamily="18" charset="0"/>
              </a:rPr>
              <a:t>rú</a:t>
            </a:r>
            <a:endParaRPr lang="zh-CN" altLang="zh-CN" sz="2400" b="1">
              <a:latin typeface="Times New Roman" pitchFamily="18" charset="0"/>
            </a:endParaRPr>
          </a:p>
        </p:txBody>
      </p:sp>
      <p:sp>
        <p:nvSpPr>
          <p:cNvPr id="26633" name="Text Box 9"/>
          <p:cNvSpPr txBox="1">
            <a:spLocks noChangeArrowheads="1"/>
          </p:cNvSpPr>
          <p:nvPr/>
        </p:nvSpPr>
        <p:spPr bwMode="auto">
          <a:xfrm>
            <a:off x="4500563" y="1797050"/>
            <a:ext cx="1066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2400" b="1">
                <a:latin typeface="Times New Roman" pitchFamily="18" charset="0"/>
                <a:cs typeface="Times New Roman" pitchFamily="18" charset="0"/>
              </a:rPr>
              <a:t>wēiruí</a:t>
            </a:r>
            <a:endParaRPr lang="zh-CN" altLang="zh-CN" sz="2400" b="1">
              <a:latin typeface="Times New Roman" pitchFamily="18" charset="0"/>
            </a:endParaRPr>
          </a:p>
        </p:txBody>
      </p:sp>
      <p:sp>
        <p:nvSpPr>
          <p:cNvPr id="26634" name="Text Box 10"/>
          <p:cNvSpPr txBox="1">
            <a:spLocks noChangeArrowheads="1"/>
          </p:cNvSpPr>
          <p:nvPr/>
        </p:nvSpPr>
        <p:spPr bwMode="auto">
          <a:xfrm>
            <a:off x="5719763" y="1797050"/>
            <a:ext cx="685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2400" b="1">
                <a:latin typeface="Times New Roman" pitchFamily="18" charset="0"/>
                <a:cs typeface="Times New Roman" pitchFamily="18" charset="0"/>
              </a:rPr>
              <a:t>pìn</a:t>
            </a:r>
            <a:endParaRPr lang="zh-CN" altLang="zh-CN" sz="2400" b="1">
              <a:latin typeface="Times New Roman" pitchFamily="18" charset="0"/>
            </a:endParaRPr>
          </a:p>
        </p:txBody>
      </p:sp>
      <p:sp>
        <p:nvSpPr>
          <p:cNvPr id="26635" name="Text Box 11"/>
          <p:cNvSpPr txBox="1">
            <a:spLocks noChangeArrowheads="1"/>
          </p:cNvSpPr>
          <p:nvPr/>
        </p:nvSpPr>
        <p:spPr bwMode="auto">
          <a:xfrm>
            <a:off x="6557963" y="1797050"/>
            <a:ext cx="685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2400" b="1">
                <a:latin typeface="Times New Roman" pitchFamily="18" charset="0"/>
                <a:cs typeface="Times New Roman" pitchFamily="18" charset="0"/>
              </a:rPr>
              <a:t>pán</a:t>
            </a:r>
            <a:endParaRPr lang="zh-CN" altLang="zh-CN" sz="2400" b="1">
              <a:latin typeface="Times New Roman" pitchFamily="18" charset="0"/>
            </a:endParaRPr>
          </a:p>
        </p:txBody>
      </p:sp>
      <p:sp>
        <p:nvSpPr>
          <p:cNvPr id="26636" name="Text Box 12"/>
          <p:cNvSpPr txBox="1">
            <a:spLocks noChangeArrowheads="1"/>
          </p:cNvSpPr>
          <p:nvPr/>
        </p:nvSpPr>
        <p:spPr bwMode="auto">
          <a:xfrm>
            <a:off x="1681163" y="3219450"/>
            <a:ext cx="914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2400" b="1">
                <a:latin typeface="Times New Roman" pitchFamily="18" charset="0"/>
                <a:cs typeface="Times New Roman" pitchFamily="18" charset="0"/>
              </a:rPr>
              <a:t>fŭ</a:t>
            </a:r>
            <a:endParaRPr lang="zh-CN" altLang="zh-CN" sz="2400" b="1">
              <a:latin typeface="Times New Roman" pitchFamily="18" charset="0"/>
            </a:endParaRPr>
          </a:p>
        </p:txBody>
      </p:sp>
      <p:sp>
        <p:nvSpPr>
          <p:cNvPr id="26637" name="Text Box 13"/>
          <p:cNvSpPr txBox="1">
            <a:spLocks noChangeArrowheads="1"/>
          </p:cNvSpPr>
          <p:nvPr/>
        </p:nvSpPr>
        <p:spPr bwMode="auto">
          <a:xfrm>
            <a:off x="2671763" y="3219450"/>
            <a:ext cx="685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2400" b="1">
                <a:latin typeface="Times New Roman" pitchFamily="18" charset="0"/>
                <a:cs typeface="Times New Roman" pitchFamily="18" charset="0"/>
              </a:rPr>
              <a:t>pĭ</a:t>
            </a:r>
            <a:endParaRPr lang="zh-CN" altLang="zh-CN" sz="2400" b="1">
              <a:latin typeface="Times New Roman" pitchFamily="18" charset="0"/>
            </a:endParaRPr>
          </a:p>
        </p:txBody>
      </p:sp>
      <p:sp>
        <p:nvSpPr>
          <p:cNvPr id="26638" name="Text Box 14"/>
          <p:cNvSpPr txBox="1">
            <a:spLocks noChangeArrowheads="1"/>
          </p:cNvSpPr>
          <p:nvPr/>
        </p:nvSpPr>
        <p:spPr bwMode="auto">
          <a:xfrm>
            <a:off x="3738563" y="3219450"/>
            <a:ext cx="533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2400" b="1">
                <a:latin typeface="Times New Roman" pitchFamily="18" charset="0"/>
                <a:cs typeface="Times New Roman" pitchFamily="18" charset="0"/>
              </a:rPr>
              <a:t>jī</a:t>
            </a:r>
            <a:endParaRPr lang="zh-CN" altLang="zh-CN" sz="2400" b="1">
              <a:latin typeface="Times New Roman" pitchFamily="18" charset="0"/>
            </a:endParaRPr>
          </a:p>
        </p:txBody>
      </p:sp>
      <p:sp>
        <p:nvSpPr>
          <p:cNvPr id="26639" name="Text Box 15"/>
          <p:cNvSpPr txBox="1">
            <a:spLocks noChangeArrowheads="1"/>
          </p:cNvSpPr>
          <p:nvPr/>
        </p:nvSpPr>
        <p:spPr bwMode="auto">
          <a:xfrm>
            <a:off x="4500563" y="3219450"/>
            <a:ext cx="1219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2400" b="1">
                <a:latin typeface="Times New Roman" pitchFamily="18" charset="0"/>
                <a:cs typeface="Times New Roman" pitchFamily="18" charset="0"/>
              </a:rPr>
              <a:t>chíchú</a:t>
            </a:r>
            <a:endParaRPr lang="zh-CN" altLang="zh-CN" sz="2400" b="1">
              <a:latin typeface="Times New Roman" pitchFamily="18" charset="0"/>
            </a:endParaRPr>
          </a:p>
        </p:txBody>
      </p:sp>
      <p:sp>
        <p:nvSpPr>
          <p:cNvPr id="26640" name="Text Box 16"/>
          <p:cNvSpPr txBox="1">
            <a:spLocks noChangeArrowheads="1"/>
          </p:cNvSpPr>
          <p:nvPr/>
        </p:nvSpPr>
        <p:spPr bwMode="auto">
          <a:xfrm>
            <a:off x="5643563" y="3219450"/>
            <a:ext cx="1066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2400" b="1">
                <a:latin typeface="Times New Roman" pitchFamily="18" charset="0"/>
                <a:cs typeface="Times New Roman" pitchFamily="18" charset="0"/>
              </a:rPr>
              <a:t>míng</a:t>
            </a:r>
            <a:endParaRPr lang="zh-CN" altLang="zh-CN" sz="2400" b="1">
              <a:latin typeface="Times New Roman" pitchFamily="18" charset="0"/>
            </a:endParaRPr>
          </a:p>
        </p:txBody>
      </p:sp>
      <p:sp>
        <p:nvSpPr>
          <p:cNvPr id="26641" name="Text Box 17"/>
          <p:cNvSpPr txBox="1">
            <a:spLocks noChangeArrowheads="1"/>
          </p:cNvSpPr>
          <p:nvPr/>
        </p:nvSpPr>
        <p:spPr bwMode="auto">
          <a:xfrm>
            <a:off x="6862763" y="3208338"/>
            <a:ext cx="12192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2400" b="1">
                <a:latin typeface="Times New Roman" pitchFamily="18" charset="0"/>
                <a:cs typeface="Times New Roman" pitchFamily="18" charset="0"/>
              </a:rPr>
              <a:t>zàng</a:t>
            </a:r>
            <a:endParaRPr lang="zh-CN" altLang="zh-CN" sz="2400" b="1">
              <a:latin typeface="Times New Roman" pitchFamily="18" charset="0"/>
            </a:endParaRPr>
          </a:p>
        </p:txBody>
      </p:sp>
      <p:sp>
        <p:nvSpPr>
          <p:cNvPr id="26642" name="Text Box 18"/>
          <p:cNvSpPr txBox="1">
            <a:spLocks noChangeArrowheads="1"/>
          </p:cNvSpPr>
          <p:nvPr/>
        </p:nvSpPr>
        <p:spPr bwMode="auto">
          <a:xfrm>
            <a:off x="1679575" y="4845050"/>
            <a:ext cx="838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2400" b="1">
                <a:latin typeface="Times New Roman" pitchFamily="18" charset="0"/>
                <a:cs typeface="Times New Roman" pitchFamily="18" charset="0"/>
              </a:rPr>
              <a:t>yăn</a:t>
            </a:r>
            <a:endParaRPr lang="zh-CN" altLang="zh-CN" sz="2400" b="1">
              <a:latin typeface="Times New Roman" pitchFamily="18" charset="0"/>
            </a:endParaRPr>
          </a:p>
        </p:txBody>
      </p:sp>
      <p:sp>
        <p:nvSpPr>
          <p:cNvPr id="26643" name="Text Box 19"/>
          <p:cNvSpPr txBox="1">
            <a:spLocks noChangeArrowheads="1"/>
          </p:cNvSpPr>
          <p:nvPr/>
        </p:nvSpPr>
        <p:spPr bwMode="auto">
          <a:xfrm>
            <a:off x="2900363" y="4845050"/>
            <a:ext cx="1066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2400" b="1">
                <a:latin typeface="Times New Roman" pitchFamily="18" charset="0"/>
                <a:cs typeface="Times New Roman" pitchFamily="18" charset="0"/>
              </a:rPr>
              <a:t>huàn</a:t>
            </a:r>
            <a:endParaRPr lang="zh-CN" altLang="zh-CN" sz="2400" b="1">
              <a:latin typeface="Times New Roman" pitchFamily="18" charset="0"/>
            </a:endParaRPr>
          </a:p>
        </p:txBody>
      </p:sp>
      <p:sp>
        <p:nvSpPr>
          <p:cNvPr id="28691" name="Rectangle 2"/>
          <p:cNvSpPr>
            <a:spLocks noChangeArrowheads="1"/>
          </p:cNvSpPr>
          <p:nvPr/>
        </p:nvSpPr>
        <p:spPr bwMode="auto">
          <a:xfrm>
            <a:off x="684213" y="141288"/>
            <a:ext cx="1800225" cy="684212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zh-CN" altLang="en-US" sz="2800" dirty="0">
                <a:solidFill>
                  <a:srgbClr val="FF0000"/>
                </a:solidFill>
                <a:ea typeface="黑体" pitchFamily="49" charset="-122"/>
              </a:rPr>
              <a:t>正音正字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"/>
                                        <p:tgtEl>
                                          <p:spTgt spid="266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6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6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75"/>
                                        <p:tgtEl>
                                          <p:spTgt spid="266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66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66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75"/>
                                        <p:tgtEl>
                                          <p:spTgt spid="26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2663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75"/>
                                        <p:tgtEl>
                                          <p:spTgt spid="266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75" fill="hold"/>
                                        <p:tgtEl>
                                          <p:spTgt spid="266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75" fill="hold"/>
                                        <p:tgtEl>
                                          <p:spTgt spid="266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75" fill="hold"/>
                                        <p:tgtEl>
                                          <p:spTgt spid="266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75" fill="hold"/>
                                        <p:tgtEl>
                                          <p:spTgt spid="266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75"/>
                                        <p:tgtEl>
                                          <p:spTgt spid="266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75"/>
                                        <p:tgtEl>
                                          <p:spTgt spid="26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0" grpId="0" build="p" autoUpdateAnimBg="0"/>
      <p:bldP spid="26631" grpId="0" build="p" autoUpdateAnimBg="0"/>
      <p:bldP spid="26632" grpId="0" build="p" autoUpdateAnimBg="0"/>
      <p:bldP spid="26633" grpId="0" build="p" autoUpdateAnimBg="0"/>
      <p:bldP spid="26634" grpId="0" build="p" autoUpdateAnimBg="0"/>
      <p:bldP spid="26635" grpId="0" build="p" autoUpdateAnimBg="0"/>
      <p:bldP spid="26636" grpId="0" autoUpdateAnimBg="0"/>
      <p:bldP spid="26637" grpId="0" autoUpdateAnimBg="0"/>
      <p:bldP spid="26638" grpId="0" autoUpdateAnimBg="0"/>
      <p:bldP spid="26639" grpId="0" build="p" autoUpdateAnimBg="0"/>
      <p:bldP spid="26640" grpId="0" build="p" autoUpdateAnimBg="0"/>
      <p:bldP spid="26641" grpId="0" build="p" autoUpdateAnimBg="0"/>
      <p:bldP spid="26642" grpId="0" build="p" autoUpdateAnimBg="0"/>
      <p:bldP spid="26643" grpId="0" build="p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矩形 7"/>
          <p:cNvSpPr>
            <a:spLocks noChangeArrowheads="1"/>
          </p:cNvSpPr>
          <p:nvPr/>
        </p:nvSpPr>
        <p:spPr bwMode="auto">
          <a:xfrm>
            <a:off x="0" y="836613"/>
            <a:ext cx="9144000" cy="103187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2870" tIns="51435" rIns="102870" bIns="51435"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9699" name="矩形 8"/>
          <p:cNvSpPr>
            <a:spLocks noChangeArrowheads="1"/>
          </p:cNvSpPr>
          <p:nvPr/>
        </p:nvSpPr>
        <p:spPr bwMode="auto">
          <a:xfrm>
            <a:off x="682625" y="836613"/>
            <a:ext cx="1800225" cy="103187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204788" y="1220788"/>
            <a:ext cx="8686800" cy="37115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zh-CN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缢（yì）</a:t>
            </a:r>
            <a:r>
              <a:rPr lang="en-US" altLang="zh-CN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</a:t>
            </a:r>
            <a:r>
              <a:rPr lang="zh-CN" altLang="zh-CN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</a:t>
            </a:r>
            <a:r>
              <a:rPr lang="en-US" altLang="zh-CN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      </a:t>
            </a:r>
            <a:r>
              <a:rPr lang="zh-CN" altLang="zh-CN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箜篌（kōnghóu）    </a:t>
            </a:r>
            <a:r>
              <a:rPr lang="en-US" altLang="zh-CN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r>
              <a:rPr lang="zh-CN" altLang="zh-CN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公姥（mŭ）   </a:t>
            </a:r>
            <a:endParaRPr lang="en-US" altLang="zh-CN" sz="2800" b="1" dirty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>
              <a:lnSpc>
                <a:spcPct val="120000"/>
              </a:lnSpc>
              <a:defRPr/>
            </a:pPr>
            <a:r>
              <a:rPr lang="zh-CN" altLang="zh-CN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槌（chuí）  </a:t>
            </a:r>
            <a:r>
              <a:rPr lang="en-US" altLang="zh-CN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    </a:t>
            </a:r>
            <a:r>
              <a:rPr lang="zh-CN" altLang="zh-CN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伶俜(língpīng)     </a:t>
            </a:r>
            <a:r>
              <a:rPr lang="en-US" altLang="zh-CN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    </a:t>
            </a:r>
            <a:r>
              <a:rPr lang="zh-CN" altLang="zh-CN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葳蕤（wēiruí）   玳瑁(dàimào) </a:t>
            </a:r>
            <a:r>
              <a:rPr lang="en-US" altLang="zh-CN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 </a:t>
            </a:r>
            <a:r>
              <a:rPr lang="zh-CN" altLang="zh-CN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纨(wán)       </a:t>
            </a:r>
            <a:r>
              <a:rPr lang="en-US" altLang="zh-CN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             </a:t>
            </a:r>
            <a:r>
              <a:rPr lang="zh-CN" altLang="zh-CN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珰(dāng)  </a:t>
            </a:r>
            <a:endParaRPr lang="en-US" altLang="zh-CN" sz="2800" b="1" dirty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>
              <a:lnSpc>
                <a:spcPct val="120000"/>
              </a:lnSpc>
              <a:defRPr/>
            </a:pPr>
            <a:r>
              <a:rPr lang="zh-CN" altLang="zh-CN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纫(rèn)    </a:t>
            </a:r>
            <a:r>
              <a:rPr lang="en-US" altLang="zh-CN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         </a:t>
            </a:r>
            <a:r>
              <a:rPr lang="zh-CN" altLang="zh-CN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拊(fŭ)掌   </a:t>
            </a:r>
            <a:r>
              <a:rPr lang="en-US" altLang="zh-CN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                </a:t>
            </a:r>
            <a:r>
              <a:rPr lang="zh-CN" altLang="zh-CN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窈窕（yăotiăo</a:t>
            </a:r>
            <a:r>
              <a:rPr lang="zh-CN" altLang="en-US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）</a:t>
            </a:r>
            <a:endParaRPr lang="en-US" altLang="zh-CN" sz="2800" b="1" dirty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>
              <a:lnSpc>
                <a:spcPct val="120000"/>
              </a:lnSpc>
              <a:defRPr/>
            </a:pPr>
            <a:r>
              <a:rPr lang="zh-CN" altLang="zh-CN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幡（fān）   </a:t>
            </a:r>
            <a:r>
              <a:rPr lang="en-US" altLang="zh-CN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     </a:t>
            </a:r>
            <a:r>
              <a:rPr lang="zh-CN" altLang="zh-CN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婀娜（ēnuó）  </a:t>
            </a:r>
            <a:r>
              <a:rPr lang="en-US" altLang="zh-CN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       </a:t>
            </a:r>
            <a:r>
              <a:rPr lang="zh-CN" altLang="zh-CN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踯躅（zhízhú）</a:t>
            </a:r>
            <a:endParaRPr lang="en-US" altLang="zh-CN" sz="2800" b="1" dirty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>
              <a:lnSpc>
                <a:spcPct val="120000"/>
              </a:lnSpc>
              <a:defRPr/>
            </a:pPr>
            <a:r>
              <a:rPr lang="zh-CN" altLang="zh-CN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赍（jī）   </a:t>
            </a:r>
            <a:r>
              <a:rPr lang="en-US" altLang="zh-CN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        </a:t>
            </a:r>
            <a:r>
              <a:rPr lang="zh-CN" altLang="zh-CN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鲑(xié) </a:t>
            </a:r>
            <a:r>
              <a:rPr lang="en-US" altLang="zh-CN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                     </a:t>
            </a:r>
            <a:r>
              <a:rPr lang="zh-CN" altLang="zh-CN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晻 (yăn) </a:t>
            </a:r>
            <a:endParaRPr lang="en-US" altLang="zh-CN" sz="2800" b="1" dirty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>
              <a:lnSpc>
                <a:spcPct val="120000"/>
              </a:lnSpc>
              <a:defRPr/>
            </a:pPr>
            <a:r>
              <a:rPr lang="zh-CN" altLang="zh-CN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冥（míng）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矩形 7"/>
          <p:cNvSpPr>
            <a:spLocks noChangeArrowheads="1"/>
          </p:cNvSpPr>
          <p:nvPr/>
        </p:nvSpPr>
        <p:spPr bwMode="auto">
          <a:xfrm>
            <a:off x="0" y="836613"/>
            <a:ext cx="9144000" cy="103187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2870" tIns="51435" rIns="102870" bIns="51435"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0723" name="矩形 8"/>
          <p:cNvSpPr>
            <a:spLocks noChangeArrowheads="1"/>
          </p:cNvSpPr>
          <p:nvPr/>
        </p:nvSpPr>
        <p:spPr bwMode="auto">
          <a:xfrm>
            <a:off x="682625" y="836613"/>
            <a:ext cx="1800225" cy="103187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1588" y="1484784"/>
            <a:ext cx="9142412" cy="354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809625" algn="just"/>
            <a:r>
              <a:rPr lang="zh-CN" altLang="zh-CN" sz="2800" b="1" dirty="0">
                <a:latin typeface="Times New Roman" pitchFamily="18" charset="0"/>
              </a:rPr>
              <a:t>通假字 </a:t>
            </a:r>
          </a:p>
          <a:p>
            <a:pPr indent="809625" algn="just"/>
            <a:r>
              <a:rPr lang="zh-CN" altLang="zh-CN" sz="2800" b="1" dirty="0">
                <a:solidFill>
                  <a:srgbClr val="FF0000"/>
                </a:solidFill>
                <a:latin typeface="Times New Roman" pitchFamily="18" charset="0"/>
              </a:rPr>
              <a:t>“取”同“娶”</a:t>
            </a:r>
            <a:r>
              <a:rPr lang="zh-CN" altLang="zh-CN" sz="2800" b="1" dirty="0">
                <a:latin typeface="Times New Roman" pitchFamily="18" charset="0"/>
              </a:rPr>
              <a:t>。例如：终老不复取。</a:t>
            </a:r>
          </a:p>
          <a:p>
            <a:pPr indent="809625" algn="just" eaLnBrk="0" hangingPunct="0"/>
            <a:r>
              <a:rPr lang="zh-CN" altLang="zh-CN" sz="2800" b="1" dirty="0">
                <a:solidFill>
                  <a:srgbClr val="FF0000"/>
                </a:solidFill>
                <a:latin typeface="Times New Roman" pitchFamily="18" charset="0"/>
              </a:rPr>
              <a:t>“帘”通“奁（lián）”</a:t>
            </a:r>
            <a:r>
              <a:rPr lang="zh-CN" altLang="zh-CN" sz="2800" b="1" dirty="0">
                <a:latin typeface="Times New Roman" pitchFamily="18" charset="0"/>
              </a:rPr>
              <a:t>,嫁妆。例如：箱帘六七十</a:t>
            </a:r>
          </a:p>
          <a:p>
            <a:pPr indent="809625" algn="just" eaLnBrk="0" hangingPunct="0"/>
            <a:r>
              <a:rPr lang="zh-CN" altLang="zh-CN" sz="2800" b="1" dirty="0">
                <a:solidFill>
                  <a:srgbClr val="FF0000"/>
                </a:solidFill>
                <a:latin typeface="Times New Roman" pitchFamily="18" charset="0"/>
              </a:rPr>
              <a:t>“丁宁”通“叮咛”</a:t>
            </a:r>
            <a:r>
              <a:rPr lang="zh-CN" altLang="zh-CN" sz="2800" b="1" dirty="0">
                <a:latin typeface="Times New Roman" pitchFamily="18" charset="0"/>
              </a:rPr>
              <a:t>。例如：府吏见丁宁。</a:t>
            </a:r>
          </a:p>
          <a:p>
            <a:pPr indent="809625" algn="just" eaLnBrk="0" hangingPunct="0"/>
            <a:r>
              <a:rPr lang="zh-CN" altLang="zh-CN" sz="2800" b="1" dirty="0">
                <a:solidFill>
                  <a:srgbClr val="FF0000"/>
                </a:solidFill>
                <a:latin typeface="Times New Roman" pitchFamily="18" charset="0"/>
              </a:rPr>
              <a:t>“冥冥”通“暝暝”</a:t>
            </a:r>
            <a:r>
              <a:rPr lang="zh-CN" altLang="zh-CN" sz="2800" b="1" dirty="0">
                <a:latin typeface="Times New Roman" pitchFamily="18" charset="0"/>
              </a:rPr>
              <a:t>，日落。例如：儿今日冥冥。</a:t>
            </a:r>
          </a:p>
          <a:p>
            <a:pPr indent="809625" algn="just" eaLnBrk="0" hangingPunct="0"/>
            <a:r>
              <a:rPr lang="zh-CN" altLang="zh-CN" sz="2800" b="1" dirty="0">
                <a:solidFill>
                  <a:srgbClr val="FF0000"/>
                </a:solidFill>
                <a:latin typeface="Times New Roman" pitchFamily="18" charset="0"/>
              </a:rPr>
              <a:t>“奄”通“晻”</a:t>
            </a:r>
            <a:r>
              <a:rPr lang="zh-CN" altLang="zh-CN" sz="2800" b="1" dirty="0">
                <a:latin typeface="Times New Roman" pitchFamily="18" charset="0"/>
              </a:rPr>
              <a:t>，阴暗不明。例如：奄奄黄昏后。</a:t>
            </a:r>
          </a:p>
          <a:p>
            <a:pPr indent="809625" algn="just" eaLnBrk="0" hangingPunct="0"/>
            <a:r>
              <a:rPr lang="zh-CN" altLang="zh-CN" sz="2800" b="1" dirty="0">
                <a:solidFill>
                  <a:srgbClr val="FF0000"/>
                </a:solidFill>
                <a:latin typeface="Times New Roman" pitchFamily="18" charset="0"/>
              </a:rPr>
              <a:t>“傍”通“旁”</a:t>
            </a:r>
            <a:r>
              <a:rPr lang="zh-CN" altLang="zh-CN" sz="2800" b="1" dirty="0">
                <a:latin typeface="Times New Roman" pitchFamily="18" charset="0"/>
              </a:rPr>
              <a:t>，旁边。例如：合葬华山</a:t>
            </a:r>
            <a:r>
              <a:rPr lang="zh-CN" altLang="zh-CN" sz="2800" b="1" u="sng" dirty="0">
                <a:latin typeface="Times New Roman" pitchFamily="18" charset="0"/>
              </a:rPr>
              <a:t>傍</a:t>
            </a:r>
            <a:endParaRPr lang="zh-CN" altLang="zh-CN" sz="2800" b="1" dirty="0">
              <a:latin typeface="Times New Roman" pitchFamily="18" charset="0"/>
            </a:endParaRPr>
          </a:p>
          <a:p>
            <a:pPr indent="809625" eaLnBrk="0" hangingPunct="0"/>
            <a:endParaRPr lang="zh-CN" altLang="zh-CN" sz="2800" b="1" dirty="0">
              <a:latin typeface="Times New Roman" pitchFamily="18" charset="0"/>
            </a:endParaRPr>
          </a:p>
        </p:txBody>
      </p:sp>
      <p:sp>
        <p:nvSpPr>
          <p:cNvPr id="30725" name="Rectangle 2"/>
          <p:cNvSpPr>
            <a:spLocks noChangeArrowheads="1"/>
          </p:cNvSpPr>
          <p:nvPr/>
        </p:nvSpPr>
        <p:spPr bwMode="auto">
          <a:xfrm>
            <a:off x="684213" y="141288"/>
            <a:ext cx="1800225" cy="684212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zh-CN" altLang="en-US" sz="2800" dirty="0">
                <a:solidFill>
                  <a:srgbClr val="FF0000"/>
                </a:solidFill>
                <a:ea typeface="黑体" pitchFamily="49" charset="-122"/>
              </a:rPr>
              <a:t>文言现象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6" grpId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矩形 7"/>
          <p:cNvSpPr>
            <a:spLocks noChangeArrowheads="1"/>
          </p:cNvSpPr>
          <p:nvPr/>
        </p:nvSpPr>
        <p:spPr bwMode="auto">
          <a:xfrm>
            <a:off x="0" y="836613"/>
            <a:ext cx="9144000" cy="103187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2870" tIns="51435" rIns="102870" bIns="51435"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1747" name="矩形 8"/>
          <p:cNvSpPr>
            <a:spLocks noChangeArrowheads="1"/>
          </p:cNvSpPr>
          <p:nvPr/>
        </p:nvSpPr>
        <p:spPr bwMode="auto">
          <a:xfrm>
            <a:off x="682625" y="836613"/>
            <a:ext cx="1800225" cy="103187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11113" y="946150"/>
            <a:ext cx="9144000" cy="415498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just">
              <a:defRPr/>
            </a:pPr>
            <a:r>
              <a:rPr lang="zh-CN" altLang="zh-CN" sz="2400" b="1" dirty="0">
                <a:solidFill>
                  <a:srgbClr val="FF0000"/>
                </a:solidFill>
                <a:latin typeface="+mn-ea"/>
                <a:ea typeface="+mn-ea"/>
              </a:rPr>
              <a:t>可怜</a:t>
            </a:r>
            <a:r>
              <a:rPr lang="zh-CN" altLang="zh-CN" sz="2400" b="1" dirty="0">
                <a:latin typeface="+mn-ea"/>
                <a:ea typeface="+mn-ea"/>
              </a:rPr>
              <a:t> 古义：可爱，例如：可怜体无比；今义：值得怜悯与同情。</a:t>
            </a:r>
          </a:p>
          <a:p>
            <a:pPr algn="just">
              <a:defRPr/>
            </a:pPr>
            <a:r>
              <a:rPr lang="zh-CN" altLang="zh-CN" sz="2400" b="1" dirty="0">
                <a:solidFill>
                  <a:srgbClr val="FF0000"/>
                </a:solidFill>
                <a:latin typeface="+mn-ea"/>
                <a:ea typeface="+mn-ea"/>
              </a:rPr>
              <a:t>守节</a:t>
            </a:r>
            <a:r>
              <a:rPr lang="zh-CN" altLang="zh-CN" sz="2400" b="1" dirty="0">
                <a:latin typeface="+mn-ea"/>
                <a:ea typeface="+mn-ea"/>
              </a:rPr>
              <a:t> 古义：遵守府里的规则，例如：守节情不移；今义：指妇女不改变情操。</a:t>
            </a:r>
          </a:p>
          <a:p>
            <a:pPr algn="just">
              <a:defRPr/>
            </a:pPr>
            <a:r>
              <a:rPr lang="zh-CN" altLang="zh-CN" sz="2400" b="1" dirty="0">
                <a:solidFill>
                  <a:srgbClr val="FF0000"/>
                </a:solidFill>
                <a:latin typeface="+mn-ea"/>
                <a:ea typeface="+mn-ea"/>
              </a:rPr>
              <a:t>自由</a:t>
            </a:r>
            <a:r>
              <a:rPr lang="zh-CN" altLang="zh-CN" sz="2400" b="1" dirty="0">
                <a:latin typeface="+mn-ea"/>
                <a:ea typeface="+mn-ea"/>
              </a:rPr>
              <a:t> 古义：自作主张，例如：汝岂得自由；今义：不受束和限制。</a:t>
            </a:r>
          </a:p>
          <a:p>
            <a:pPr algn="just">
              <a:defRPr/>
            </a:pPr>
            <a:r>
              <a:rPr lang="zh-CN" altLang="zh-CN" sz="2400" b="1" dirty="0">
                <a:solidFill>
                  <a:srgbClr val="FF0000"/>
                </a:solidFill>
                <a:latin typeface="+mn-ea"/>
                <a:ea typeface="+mn-ea"/>
              </a:rPr>
              <a:t>教训 </a:t>
            </a:r>
            <a:r>
              <a:rPr lang="zh-CN" altLang="zh-CN" sz="2400" b="1" dirty="0">
                <a:latin typeface="+mn-ea"/>
                <a:ea typeface="+mn-ea"/>
              </a:rPr>
              <a:t>古义：教养，例如：本自无教训；今义：从错误`失败中取得知识。</a:t>
            </a:r>
          </a:p>
          <a:p>
            <a:pPr algn="just">
              <a:defRPr/>
            </a:pPr>
            <a:r>
              <a:rPr lang="zh-CN" altLang="zh-CN" sz="2400" b="1" dirty="0">
                <a:solidFill>
                  <a:srgbClr val="FF0000"/>
                </a:solidFill>
                <a:latin typeface="+mn-ea"/>
                <a:ea typeface="+mn-ea"/>
              </a:rPr>
              <a:t>驱使</a:t>
            </a:r>
            <a:r>
              <a:rPr lang="zh-CN" altLang="zh-CN" sz="2400" b="1" dirty="0">
                <a:latin typeface="+mn-ea"/>
                <a:ea typeface="+mn-ea"/>
              </a:rPr>
              <a:t> 古义：使唤，例如：妾不堪驱使；今义：强迫别人按照自己的意志行动。</a:t>
            </a:r>
          </a:p>
          <a:p>
            <a:pPr algn="just">
              <a:defRPr/>
            </a:pPr>
            <a:r>
              <a:rPr lang="zh-CN" altLang="zh-CN" sz="2400" b="1" dirty="0">
                <a:solidFill>
                  <a:srgbClr val="FF0000"/>
                </a:solidFill>
                <a:latin typeface="+mn-ea"/>
                <a:ea typeface="+mn-ea"/>
              </a:rPr>
              <a:t>区区</a:t>
            </a:r>
            <a:r>
              <a:rPr lang="zh-CN" altLang="zh-CN" sz="2400" b="1" dirty="0">
                <a:latin typeface="+mn-ea"/>
                <a:ea typeface="+mn-ea"/>
              </a:rPr>
              <a:t> 古义：真情挚意，例如：感君区区怀；今义：很小。</a:t>
            </a:r>
          </a:p>
          <a:p>
            <a:pPr algn="just">
              <a:defRPr/>
            </a:pPr>
            <a:r>
              <a:rPr lang="zh-CN" altLang="zh-CN" sz="2400" b="1" dirty="0">
                <a:solidFill>
                  <a:srgbClr val="FF0000"/>
                </a:solidFill>
                <a:latin typeface="+mn-ea"/>
                <a:ea typeface="+mn-ea"/>
              </a:rPr>
              <a:t>来信</a:t>
            </a:r>
            <a:r>
              <a:rPr lang="en-US" altLang="zh-CN" sz="2400" b="1" dirty="0">
                <a:solidFill>
                  <a:srgbClr val="FF0000"/>
                </a:solidFill>
                <a:latin typeface="+mn-ea"/>
                <a:ea typeface="+mn-ea"/>
              </a:rPr>
              <a:t> </a:t>
            </a:r>
            <a:r>
              <a:rPr lang="zh-CN" altLang="zh-CN" sz="2400" b="1" dirty="0">
                <a:latin typeface="+mn-ea"/>
                <a:ea typeface="+mn-ea"/>
              </a:rPr>
              <a:t>古义：来送信的使者，例如：自可断来信；今义：寄来的书信</a:t>
            </a:r>
            <a:r>
              <a:rPr lang="zh-CN" altLang="zh-CN" sz="2400" b="1" dirty="0" smtClean="0">
                <a:latin typeface="+mn-ea"/>
                <a:ea typeface="+mn-ea"/>
              </a:rPr>
              <a:t>。</a:t>
            </a:r>
            <a:endParaRPr lang="zh-CN" altLang="zh-CN" sz="2400" b="1" dirty="0">
              <a:latin typeface="+mn-ea"/>
              <a:ea typeface="+mn-ea"/>
            </a:endParaRPr>
          </a:p>
        </p:txBody>
      </p:sp>
      <p:sp>
        <p:nvSpPr>
          <p:cNvPr id="31749" name="Rectangle 2"/>
          <p:cNvSpPr>
            <a:spLocks noChangeArrowheads="1"/>
          </p:cNvSpPr>
          <p:nvPr/>
        </p:nvSpPr>
        <p:spPr bwMode="auto">
          <a:xfrm>
            <a:off x="684213" y="141288"/>
            <a:ext cx="1800225" cy="684212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zh-CN" altLang="en-US" sz="2800" dirty="0">
                <a:solidFill>
                  <a:srgbClr val="FF0000"/>
                </a:solidFill>
                <a:ea typeface="黑体" pitchFamily="49" charset="-122"/>
              </a:rPr>
              <a:t>古今异义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0" grpId="0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矩形 7"/>
          <p:cNvSpPr>
            <a:spLocks noChangeArrowheads="1"/>
          </p:cNvSpPr>
          <p:nvPr/>
        </p:nvSpPr>
        <p:spPr bwMode="auto">
          <a:xfrm>
            <a:off x="0" y="836613"/>
            <a:ext cx="9144000" cy="103187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2870" tIns="51435" rIns="102870" bIns="51435"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2771" name="矩形 8"/>
          <p:cNvSpPr>
            <a:spLocks noChangeArrowheads="1"/>
          </p:cNvSpPr>
          <p:nvPr/>
        </p:nvSpPr>
        <p:spPr bwMode="auto">
          <a:xfrm>
            <a:off x="682625" y="836613"/>
            <a:ext cx="1800225" cy="103187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215900" y="1411288"/>
            <a:ext cx="8712200" cy="36020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just">
              <a:defRPr/>
            </a:pPr>
            <a:r>
              <a:rPr lang="zh-CN" altLang="zh-CN" sz="2400" b="1" dirty="0">
                <a:solidFill>
                  <a:srgbClr val="FF0000"/>
                </a:solidFill>
                <a:latin typeface="+mn-ea"/>
                <a:ea typeface="+mn-ea"/>
              </a:rPr>
              <a:t>区区</a:t>
            </a:r>
            <a:r>
              <a:rPr lang="zh-CN" altLang="zh-CN" sz="2400" b="1" dirty="0">
                <a:latin typeface="+mn-ea"/>
                <a:ea typeface="+mn-ea"/>
              </a:rPr>
              <a:t> 古义：真情挚意，例如：感君区区怀；今义：很小。</a:t>
            </a:r>
          </a:p>
          <a:p>
            <a:pPr algn="just">
              <a:defRPr/>
            </a:pPr>
            <a:r>
              <a:rPr lang="zh-CN" altLang="zh-CN" sz="2400" b="1" dirty="0">
                <a:solidFill>
                  <a:srgbClr val="FF0000"/>
                </a:solidFill>
                <a:latin typeface="+mn-ea"/>
                <a:ea typeface="+mn-ea"/>
              </a:rPr>
              <a:t>来信</a:t>
            </a:r>
            <a:r>
              <a:rPr lang="en-US" altLang="zh-CN" sz="2400" b="1" dirty="0">
                <a:solidFill>
                  <a:srgbClr val="FF0000"/>
                </a:solidFill>
                <a:latin typeface="+mn-ea"/>
                <a:ea typeface="+mn-ea"/>
              </a:rPr>
              <a:t> </a:t>
            </a:r>
            <a:r>
              <a:rPr lang="zh-CN" altLang="zh-CN" sz="2400" b="1" dirty="0">
                <a:latin typeface="+mn-ea"/>
                <a:ea typeface="+mn-ea"/>
              </a:rPr>
              <a:t>古义：来送信的使者，例如：自可断来信；今义：寄来的书信。</a:t>
            </a:r>
          </a:p>
          <a:p>
            <a:pPr>
              <a:spcBef>
                <a:spcPct val="50000"/>
              </a:spcBef>
              <a:defRPr/>
            </a:pPr>
            <a:r>
              <a:rPr lang="zh-CN" altLang="zh-CN" sz="2400" b="1" dirty="0">
                <a:solidFill>
                  <a:srgbClr val="FF0000"/>
                </a:solidFill>
                <a:latin typeface="+mn-ea"/>
                <a:ea typeface="+mn-ea"/>
              </a:rPr>
              <a:t>处分</a:t>
            </a:r>
            <a:r>
              <a:rPr lang="en-US" altLang="zh-CN" sz="2400" b="1" dirty="0">
                <a:solidFill>
                  <a:srgbClr val="FF0000"/>
                </a:solidFill>
                <a:latin typeface="+mn-ea"/>
                <a:ea typeface="+mn-ea"/>
              </a:rPr>
              <a:t> </a:t>
            </a:r>
            <a:r>
              <a:rPr lang="zh-CN" altLang="zh-CN" sz="2400" b="1" dirty="0">
                <a:solidFill>
                  <a:srgbClr val="000000"/>
                </a:solidFill>
                <a:latin typeface="+mn-ea"/>
                <a:ea typeface="+mn-ea"/>
              </a:rPr>
              <a:t>古义：处理安排，例如：处分适兄意；今义：对犯罪或犯错误的人按情节轻重做出处罚决定。</a:t>
            </a:r>
          </a:p>
          <a:p>
            <a:pPr>
              <a:spcBef>
                <a:spcPct val="50000"/>
              </a:spcBef>
              <a:defRPr/>
            </a:pPr>
            <a:r>
              <a:rPr lang="zh-CN" altLang="zh-CN" sz="2400" b="1" dirty="0">
                <a:solidFill>
                  <a:srgbClr val="FF0000"/>
                </a:solidFill>
                <a:latin typeface="+mn-ea"/>
                <a:ea typeface="+mn-ea"/>
              </a:rPr>
              <a:t>便利 </a:t>
            </a:r>
            <a:r>
              <a:rPr lang="zh-CN" altLang="zh-CN" sz="2400" b="1" dirty="0">
                <a:solidFill>
                  <a:srgbClr val="000000"/>
                </a:solidFill>
                <a:latin typeface="+mn-ea"/>
                <a:ea typeface="+mn-ea"/>
              </a:rPr>
              <a:t>古义：吉利，例如：便利此月内；今义：方便。</a:t>
            </a:r>
          </a:p>
          <a:p>
            <a:pPr>
              <a:spcBef>
                <a:spcPct val="50000"/>
              </a:spcBef>
              <a:defRPr/>
            </a:pPr>
            <a:r>
              <a:rPr lang="zh-CN" altLang="zh-CN" sz="2400" b="1" dirty="0">
                <a:solidFill>
                  <a:srgbClr val="FF0000"/>
                </a:solidFill>
                <a:latin typeface="+mn-ea"/>
                <a:ea typeface="+mn-ea"/>
              </a:rPr>
              <a:t>逢迎 </a:t>
            </a:r>
            <a:r>
              <a:rPr lang="zh-CN" altLang="zh-CN" sz="2400" b="1" dirty="0">
                <a:solidFill>
                  <a:srgbClr val="000000"/>
                </a:solidFill>
                <a:latin typeface="+mn-ea"/>
                <a:ea typeface="+mn-ea"/>
              </a:rPr>
              <a:t>古义：迎接，例如：  相逢迎；今义：奉承，拍马。</a:t>
            </a:r>
          </a:p>
          <a:p>
            <a:pPr algn="just">
              <a:defRPr/>
            </a:pPr>
            <a:endParaRPr lang="zh-CN" altLang="zh-CN" sz="2400" b="1" dirty="0">
              <a:latin typeface="+mn-ea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0" grpId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矩形 7"/>
          <p:cNvSpPr>
            <a:spLocks noChangeArrowheads="1"/>
          </p:cNvSpPr>
          <p:nvPr/>
        </p:nvSpPr>
        <p:spPr bwMode="auto">
          <a:xfrm>
            <a:off x="0" y="836613"/>
            <a:ext cx="9144000" cy="103187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2870" tIns="51435" rIns="102870" bIns="51435"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3795" name="矩形 8"/>
          <p:cNvSpPr>
            <a:spLocks noChangeArrowheads="1"/>
          </p:cNvSpPr>
          <p:nvPr/>
        </p:nvSpPr>
        <p:spPr bwMode="auto">
          <a:xfrm>
            <a:off x="682625" y="836613"/>
            <a:ext cx="1800225" cy="103187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322263" y="1411288"/>
            <a:ext cx="8821737" cy="3602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2400" b="1">
                <a:solidFill>
                  <a:srgbClr val="FF0000"/>
                </a:solidFill>
                <a:latin typeface="Times New Roman" pitchFamily="18" charset="0"/>
              </a:rPr>
              <a:t>纷纭 </a:t>
            </a:r>
            <a:r>
              <a:rPr lang="zh-CN" altLang="zh-CN" sz="2400" b="1">
                <a:latin typeface="Times New Roman" pitchFamily="18" charset="0"/>
              </a:rPr>
              <a:t>古义：麻烦，例如：勿复纷纭；今义：多而杂乱。</a:t>
            </a:r>
          </a:p>
          <a:p>
            <a:pPr>
              <a:spcBef>
                <a:spcPct val="50000"/>
              </a:spcBef>
            </a:pPr>
            <a:r>
              <a:rPr lang="zh-CN" altLang="zh-CN" sz="2400" b="1">
                <a:solidFill>
                  <a:srgbClr val="FF0000"/>
                </a:solidFill>
                <a:latin typeface="Times New Roman" pitchFamily="18" charset="0"/>
              </a:rPr>
              <a:t>交通</a:t>
            </a:r>
            <a:r>
              <a:rPr lang="zh-CN" altLang="zh-CN" sz="2400" b="1">
                <a:latin typeface="Times New Roman" pitchFamily="18" charset="0"/>
              </a:rPr>
              <a:t> 古义：连接，例如：叶叶相交通；今义：各种运输    往来和邮递通讯事业总称。</a:t>
            </a:r>
          </a:p>
          <a:p>
            <a:pPr>
              <a:spcBef>
                <a:spcPct val="50000"/>
              </a:spcBef>
            </a:pPr>
            <a:r>
              <a:rPr lang="zh-CN" altLang="zh-CN" sz="2400" b="1">
                <a:solidFill>
                  <a:srgbClr val="FF0000"/>
                </a:solidFill>
                <a:latin typeface="Times New Roman" pitchFamily="18" charset="0"/>
              </a:rPr>
              <a:t>多谢</a:t>
            </a:r>
            <a:r>
              <a:rPr lang="en-US" altLang="zh-CN" sz="2400" b="1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zh-CN" altLang="zh-CN" sz="2400" b="1">
                <a:latin typeface="Times New Roman" pitchFamily="18" charset="0"/>
              </a:rPr>
              <a:t>古义：多多劝告，例如：多谢后世人；今义：多多感谢。</a:t>
            </a:r>
            <a:br>
              <a:rPr lang="zh-CN" altLang="zh-CN" sz="2400" b="1">
                <a:latin typeface="Times New Roman" pitchFamily="18" charset="0"/>
              </a:rPr>
            </a:br>
            <a:r>
              <a:rPr lang="zh-CN" altLang="zh-CN" sz="2400" b="1">
                <a:solidFill>
                  <a:srgbClr val="FF0000"/>
                </a:solidFill>
                <a:latin typeface="Times New Roman" pitchFamily="18" charset="0"/>
              </a:rPr>
              <a:t>宦官</a:t>
            </a:r>
            <a:r>
              <a:rPr lang="zh-CN" altLang="zh-CN" sz="2400" b="1">
                <a:latin typeface="Times New Roman" pitchFamily="18" charset="0"/>
              </a:rPr>
              <a:t> 古义：官宦`做官的人，例如：说有兰家女，承籍有宦官；今义：太监</a:t>
            </a:r>
            <a:r>
              <a:rPr lang="zh-CN" altLang="en-US" sz="2400" b="1">
                <a:latin typeface="Times New Roman" pitchFamily="18" charset="0"/>
              </a:rPr>
              <a:t>、</a:t>
            </a:r>
            <a:r>
              <a:rPr lang="zh-CN" altLang="zh-CN" sz="2400" b="1">
                <a:latin typeface="Times New Roman" pitchFamily="18" charset="0"/>
              </a:rPr>
              <a:t>宦官。</a:t>
            </a:r>
          </a:p>
          <a:p>
            <a:pPr>
              <a:spcBef>
                <a:spcPct val="50000"/>
              </a:spcBef>
            </a:pPr>
            <a:r>
              <a:rPr lang="zh-CN" altLang="zh-CN" sz="2400" b="1">
                <a:solidFill>
                  <a:srgbClr val="FF0000"/>
                </a:solidFill>
                <a:latin typeface="Times New Roman" pitchFamily="18" charset="0"/>
              </a:rPr>
              <a:t>千万</a:t>
            </a:r>
            <a:r>
              <a:rPr lang="zh-CN" altLang="zh-CN" sz="2400" b="1">
                <a:latin typeface="Times New Roman" pitchFamily="18" charset="0"/>
              </a:rPr>
              <a:t> 古义：无论如何，例如：念与世间 ，千万不复全；今义：多为务必</a:t>
            </a:r>
            <a:r>
              <a:rPr lang="zh-CN" altLang="en-US" sz="2400" b="1">
                <a:latin typeface="Times New Roman" pitchFamily="18" charset="0"/>
              </a:rPr>
              <a:t>、</a:t>
            </a:r>
            <a:r>
              <a:rPr lang="zh-CN" altLang="zh-CN" sz="2400" b="1">
                <a:latin typeface="Times New Roman" pitchFamily="18" charset="0"/>
              </a:rPr>
              <a:t>一定之意。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矩形 7"/>
          <p:cNvSpPr>
            <a:spLocks noChangeArrowheads="1"/>
          </p:cNvSpPr>
          <p:nvPr/>
        </p:nvSpPr>
        <p:spPr bwMode="auto">
          <a:xfrm>
            <a:off x="0" y="836613"/>
            <a:ext cx="9144000" cy="103187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2870" tIns="51435" rIns="102870" bIns="51435"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4819" name="矩形 8"/>
          <p:cNvSpPr>
            <a:spLocks noChangeArrowheads="1"/>
          </p:cNvSpPr>
          <p:nvPr/>
        </p:nvSpPr>
        <p:spPr bwMode="auto">
          <a:xfrm>
            <a:off x="682625" y="836613"/>
            <a:ext cx="1800225" cy="103187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252413" y="939800"/>
            <a:ext cx="8099425" cy="415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 eaLnBrk="0" hangingPunct="0">
              <a:tabLst>
                <a:tab pos="695325" algn="l"/>
              </a:tabLst>
            </a:pPr>
            <a:r>
              <a:rPr lang="zh-CN" altLang="zh-CN" sz="2400" b="1" dirty="0">
                <a:latin typeface="Times New Roman" pitchFamily="18" charset="0"/>
              </a:rPr>
              <a:t>终老不复</a:t>
            </a:r>
            <a:r>
              <a:rPr lang="zh-CN" altLang="zh-CN" sz="2400" b="1" dirty="0">
                <a:solidFill>
                  <a:srgbClr val="FF0000"/>
                </a:solidFill>
                <a:latin typeface="Times New Roman" pitchFamily="18" charset="0"/>
              </a:rPr>
              <a:t>取</a:t>
            </a:r>
            <a:r>
              <a:rPr lang="zh-CN" altLang="zh-CN" sz="2400" b="1" dirty="0">
                <a:latin typeface="Times New Roman" pitchFamily="18" charset="0"/>
              </a:rPr>
              <a:t>（通“娶”，娶妻，动词）</a:t>
            </a:r>
          </a:p>
          <a:p>
            <a:pPr algn="just" eaLnBrk="0" hangingPunct="0">
              <a:tabLst>
                <a:tab pos="695325" algn="l"/>
              </a:tabLst>
            </a:pPr>
            <a:r>
              <a:rPr lang="zh-CN" altLang="zh-CN" sz="2400" b="1" dirty="0">
                <a:latin typeface="Times New Roman" pitchFamily="18" charset="0"/>
              </a:rPr>
              <a:t>还必相迎</a:t>
            </a:r>
            <a:r>
              <a:rPr lang="zh-CN" altLang="zh-CN" sz="2400" b="1" dirty="0">
                <a:solidFill>
                  <a:srgbClr val="FF0000"/>
                </a:solidFill>
                <a:latin typeface="Times New Roman" pitchFamily="18" charset="0"/>
              </a:rPr>
              <a:t>取</a:t>
            </a:r>
            <a:r>
              <a:rPr lang="zh-CN" altLang="zh-CN" sz="2400" b="1" dirty="0">
                <a:latin typeface="Times New Roman" pitchFamily="18" charset="0"/>
              </a:rPr>
              <a:t>（与“迎”同义，迎接，动词）</a:t>
            </a:r>
          </a:p>
          <a:p>
            <a:pPr algn="just" eaLnBrk="0" hangingPunct="0">
              <a:tabLst>
                <a:tab pos="695325" algn="l"/>
              </a:tabLst>
            </a:pPr>
            <a:r>
              <a:rPr lang="zh-CN" altLang="zh-CN" sz="2400" b="1" dirty="0">
                <a:latin typeface="Times New Roman" pitchFamily="18" charset="0"/>
              </a:rPr>
              <a:t> </a:t>
            </a:r>
          </a:p>
          <a:p>
            <a:pPr algn="just" eaLnBrk="0" hangingPunct="0">
              <a:tabLst>
                <a:tab pos="695325" algn="l"/>
              </a:tabLst>
            </a:pPr>
            <a:r>
              <a:rPr lang="zh-CN" altLang="zh-CN" sz="2400" b="1" dirty="0">
                <a:solidFill>
                  <a:srgbClr val="FF0000"/>
                </a:solidFill>
                <a:latin typeface="Times New Roman" pitchFamily="18" charset="0"/>
              </a:rPr>
              <a:t> 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zh-CN" altLang="zh-CN" sz="2400" b="1" dirty="0">
                <a:solidFill>
                  <a:srgbClr val="FF0000"/>
                </a:solidFill>
                <a:latin typeface="Times New Roman" pitchFamily="18" charset="0"/>
              </a:rPr>
              <a:t>为</a:t>
            </a:r>
            <a:r>
              <a:rPr lang="zh-CN" altLang="zh-CN" sz="2400" b="1" dirty="0">
                <a:latin typeface="Times New Roman" pitchFamily="18" charset="0"/>
              </a:rPr>
              <a:t>仲卿母所遣（被，介词，读wéi）</a:t>
            </a:r>
          </a:p>
          <a:p>
            <a:pPr algn="just" eaLnBrk="0" hangingPunct="0">
              <a:tabLst>
                <a:tab pos="695325" algn="l"/>
              </a:tabLst>
            </a:pPr>
            <a:r>
              <a:rPr lang="zh-CN" altLang="zh-CN" sz="2400" b="1" dirty="0">
                <a:latin typeface="Times New Roman" pitchFamily="18" charset="0"/>
              </a:rPr>
              <a:t>  十七</a:t>
            </a:r>
            <a:r>
              <a:rPr lang="zh-CN" altLang="zh-CN" sz="2400" b="1" dirty="0">
                <a:solidFill>
                  <a:srgbClr val="FF0000"/>
                </a:solidFill>
                <a:latin typeface="Times New Roman" pitchFamily="18" charset="0"/>
              </a:rPr>
              <a:t>为</a:t>
            </a:r>
            <a:r>
              <a:rPr lang="zh-CN" altLang="zh-CN" sz="2400" b="1" dirty="0">
                <a:latin typeface="Times New Roman" pitchFamily="18" charset="0"/>
              </a:rPr>
              <a:t>君妇（做，作为，成为动词，读wéi）</a:t>
            </a:r>
          </a:p>
          <a:p>
            <a:pPr algn="just" eaLnBrk="0" hangingPunct="0">
              <a:tabLst>
                <a:tab pos="695325" algn="l"/>
              </a:tabLst>
            </a:pPr>
            <a:r>
              <a:rPr lang="zh-CN" altLang="zh-CN" sz="2400" b="1" dirty="0">
                <a:latin typeface="Times New Roman" pitchFamily="18" charset="0"/>
              </a:rPr>
              <a:t>  </a:t>
            </a:r>
            <a:r>
              <a:rPr lang="zh-CN" altLang="zh-CN" sz="2400" b="1" dirty="0">
                <a:solidFill>
                  <a:srgbClr val="FF0000"/>
                </a:solidFill>
                <a:latin typeface="Times New Roman" pitchFamily="18" charset="0"/>
              </a:rPr>
              <a:t>为</a:t>
            </a:r>
            <a:r>
              <a:rPr lang="zh-CN" altLang="zh-CN" sz="2400" b="1" dirty="0">
                <a:latin typeface="Times New Roman" pitchFamily="18" charset="0"/>
              </a:rPr>
              <a:t>诗云尔（作，写，动词，读wéi）</a:t>
            </a:r>
          </a:p>
          <a:p>
            <a:pPr algn="just" eaLnBrk="0" hangingPunct="0">
              <a:tabLst>
                <a:tab pos="695325" algn="l"/>
              </a:tabLst>
            </a:pPr>
            <a:r>
              <a:rPr lang="zh-CN" altLang="zh-CN" sz="2400" b="1" dirty="0">
                <a:latin typeface="Times New Roman" pitchFamily="18" charset="0"/>
              </a:rPr>
              <a:t>  非</a:t>
            </a:r>
            <a:r>
              <a:rPr lang="zh-CN" altLang="zh-CN" sz="2400" b="1" dirty="0">
                <a:solidFill>
                  <a:srgbClr val="FF0000"/>
                </a:solidFill>
                <a:latin typeface="Times New Roman" pitchFamily="18" charset="0"/>
              </a:rPr>
              <a:t>为</a:t>
            </a:r>
            <a:r>
              <a:rPr lang="zh-CN" altLang="zh-CN" sz="2400" b="1" dirty="0">
                <a:latin typeface="Times New Roman" pitchFamily="18" charset="0"/>
              </a:rPr>
              <a:t>织作迟（是，动词，读wéi;或作“因为”，“由于”    </a:t>
            </a:r>
          </a:p>
          <a:p>
            <a:pPr algn="just" eaLnBrk="0" hangingPunct="0">
              <a:tabLst>
                <a:tab pos="695325" algn="l"/>
              </a:tabLst>
            </a:pPr>
            <a:r>
              <a:rPr lang="zh-CN" altLang="zh-CN" sz="2400" b="1" dirty="0">
                <a:latin typeface="Times New Roman" pitchFamily="18" charset="0"/>
              </a:rPr>
              <a:t>  介词，读wèi）</a:t>
            </a:r>
          </a:p>
          <a:p>
            <a:pPr algn="just" eaLnBrk="0" hangingPunct="0">
              <a:tabLst>
                <a:tab pos="695325" algn="l"/>
              </a:tabLst>
            </a:pPr>
            <a:r>
              <a:rPr lang="zh-CN" altLang="zh-CN" sz="2400" b="1" dirty="0">
                <a:latin typeface="Times New Roman" pitchFamily="18" charset="0"/>
              </a:rPr>
              <a:t>  阿母</a:t>
            </a:r>
            <a:r>
              <a:rPr lang="zh-CN" altLang="zh-CN" sz="2400" b="1" dirty="0">
                <a:solidFill>
                  <a:srgbClr val="FF0000"/>
                </a:solidFill>
                <a:latin typeface="Times New Roman" pitchFamily="18" charset="0"/>
              </a:rPr>
              <a:t>为</a:t>
            </a:r>
            <a:r>
              <a:rPr lang="zh-CN" altLang="zh-CN" sz="2400" b="1" dirty="0">
                <a:latin typeface="Times New Roman" pitchFamily="18" charset="0"/>
              </a:rPr>
              <a:t>汝求（替，给，介词,读wèi）</a:t>
            </a:r>
          </a:p>
          <a:p>
            <a:pPr algn="just" eaLnBrk="0" hangingPunct="0">
              <a:tabLst>
                <a:tab pos="695325" algn="l"/>
              </a:tabLst>
            </a:pPr>
            <a:r>
              <a:rPr lang="zh-CN" altLang="zh-CN" sz="2400" b="1" dirty="0">
                <a:latin typeface="Times New Roman" pitchFamily="18" charset="0"/>
              </a:rPr>
              <a:t>  始尔未</a:t>
            </a:r>
            <a:r>
              <a:rPr lang="zh-CN" altLang="zh-CN" sz="2400" b="1" dirty="0">
                <a:solidFill>
                  <a:srgbClr val="FF0000"/>
                </a:solidFill>
                <a:latin typeface="Times New Roman" pitchFamily="18" charset="0"/>
              </a:rPr>
              <a:t>为</a:t>
            </a:r>
            <a:r>
              <a:rPr lang="zh-CN" altLang="zh-CN" sz="2400" b="1" dirty="0">
                <a:latin typeface="Times New Roman" pitchFamily="18" charset="0"/>
              </a:rPr>
              <a:t>久（算，算作，动词，读wéi）	</a:t>
            </a:r>
          </a:p>
          <a:p>
            <a:pPr algn="just" eaLnBrk="0" hangingPunct="0">
              <a:tabLst>
                <a:tab pos="695325" algn="l"/>
              </a:tabLst>
            </a:pPr>
            <a:r>
              <a:rPr lang="zh-CN" altLang="zh-CN" sz="2400" b="1" dirty="0">
                <a:latin typeface="Times New Roman" pitchFamily="18" charset="0"/>
              </a:rPr>
              <a:t>  慎勿</a:t>
            </a:r>
            <a:r>
              <a:rPr lang="zh-CN" altLang="zh-CN" sz="2400" b="1" dirty="0">
                <a:solidFill>
                  <a:srgbClr val="FF0000"/>
                </a:solidFill>
                <a:latin typeface="Times New Roman" pitchFamily="18" charset="0"/>
              </a:rPr>
              <a:t>为</a:t>
            </a:r>
            <a:r>
              <a:rPr lang="zh-CN" altLang="zh-CN" sz="2400" b="1" dirty="0">
                <a:latin typeface="Times New Roman" pitchFamily="18" charset="0"/>
              </a:rPr>
              <a:t>妇死（为了，连词，读wèi）</a:t>
            </a:r>
          </a:p>
        </p:txBody>
      </p:sp>
      <p:sp>
        <p:nvSpPr>
          <p:cNvPr id="34821" name="Rectangle 2"/>
          <p:cNvSpPr>
            <a:spLocks noChangeArrowheads="1"/>
          </p:cNvSpPr>
          <p:nvPr/>
        </p:nvSpPr>
        <p:spPr bwMode="auto">
          <a:xfrm>
            <a:off x="684213" y="141288"/>
            <a:ext cx="1800225" cy="684212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zh-CN" altLang="en-US" sz="2800" dirty="0">
                <a:solidFill>
                  <a:srgbClr val="FF0000"/>
                </a:solidFill>
                <a:ea typeface="黑体" pitchFamily="49" charset="-122"/>
              </a:rPr>
              <a:t>一词多义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8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矩形 7"/>
          <p:cNvSpPr>
            <a:spLocks noChangeArrowheads="1"/>
          </p:cNvSpPr>
          <p:nvPr/>
        </p:nvSpPr>
        <p:spPr bwMode="auto">
          <a:xfrm>
            <a:off x="0" y="836613"/>
            <a:ext cx="9144000" cy="103187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2870" tIns="51435" rIns="102870" bIns="51435"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8195" name="矩形 8"/>
          <p:cNvSpPr>
            <a:spLocks noChangeArrowheads="1"/>
          </p:cNvSpPr>
          <p:nvPr/>
        </p:nvSpPr>
        <p:spPr bwMode="auto">
          <a:xfrm>
            <a:off x="682625" y="836613"/>
            <a:ext cx="1800225" cy="103187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pic>
        <p:nvPicPr>
          <p:cNvPr id="5124" name="Picture 4" descr="孔雀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39800"/>
            <a:ext cx="9144000" cy="546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矩形 7"/>
          <p:cNvSpPr>
            <a:spLocks noChangeArrowheads="1"/>
          </p:cNvSpPr>
          <p:nvPr/>
        </p:nvSpPr>
        <p:spPr bwMode="auto">
          <a:xfrm>
            <a:off x="0" y="836613"/>
            <a:ext cx="9144000" cy="103187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2870" tIns="51435" rIns="102870" bIns="51435"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5843" name="矩形 8"/>
          <p:cNvSpPr>
            <a:spLocks noChangeArrowheads="1"/>
          </p:cNvSpPr>
          <p:nvPr/>
        </p:nvSpPr>
        <p:spPr bwMode="auto">
          <a:xfrm>
            <a:off x="682625" y="836613"/>
            <a:ext cx="1800225" cy="103187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0" y="1196752"/>
            <a:ext cx="9144000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Font typeface="Arial" pitchFamily="34" charset="0"/>
              <a:buBlip>
                <a:blip r:embed="rId2"/>
              </a:buBlip>
            </a:pPr>
            <a:r>
              <a:rPr lang="zh-CN" altLang="zh-CN" b="1" dirty="0">
                <a:solidFill>
                  <a:srgbClr val="FF0000"/>
                </a:solidFill>
                <a:latin typeface="Times New Roman" pitchFamily="18" charset="0"/>
              </a:rPr>
              <a:t>相</a:t>
            </a:r>
            <a:r>
              <a:rPr lang="zh-CN" altLang="zh-CN" b="1" dirty="0">
                <a:latin typeface="Times New Roman" pitchFamily="18" charset="0"/>
              </a:rPr>
              <a:t>见常日稀（互相，副词，表示双方互相对待的关系）</a:t>
            </a:r>
          </a:p>
          <a:p>
            <a:pPr eaLnBrk="0" hangingPunct="0">
              <a:spcBef>
                <a:spcPct val="50000"/>
              </a:spcBef>
              <a:buFont typeface="Arial" pitchFamily="34" charset="0"/>
              <a:buBlip>
                <a:blip r:embed="rId2"/>
              </a:buBlip>
            </a:pPr>
            <a:r>
              <a:rPr lang="zh-CN" altLang="zh-CN" b="1" dirty="0">
                <a:latin typeface="Times New Roman" pitchFamily="18" charset="0"/>
              </a:rPr>
              <a:t>儿已薄禄</a:t>
            </a:r>
            <a:r>
              <a:rPr lang="zh-CN" altLang="zh-CN" b="1" dirty="0">
                <a:solidFill>
                  <a:srgbClr val="FF0000"/>
                </a:solidFill>
                <a:latin typeface="Times New Roman" pitchFamily="18" charset="0"/>
              </a:rPr>
              <a:t>相</a:t>
            </a:r>
            <a:r>
              <a:rPr lang="zh-CN" altLang="zh-CN" b="1" dirty="0">
                <a:latin typeface="Times New Roman" pitchFamily="18" charset="0"/>
              </a:rPr>
              <a:t>（相貌，名词）</a:t>
            </a:r>
          </a:p>
          <a:p>
            <a:pPr eaLnBrk="0" hangingPunct="0">
              <a:spcBef>
                <a:spcPct val="50000"/>
              </a:spcBef>
              <a:buFont typeface="Arial" pitchFamily="34" charset="0"/>
              <a:buBlip>
                <a:blip r:embed="rId2"/>
              </a:buBlip>
            </a:pPr>
            <a:r>
              <a:rPr lang="zh-CN" altLang="zh-CN" b="1" dirty="0">
                <a:latin typeface="Times New Roman" pitchFamily="18" charset="0"/>
              </a:rPr>
              <a:t>誓不</a:t>
            </a:r>
            <a:r>
              <a:rPr lang="zh-CN" altLang="zh-CN" b="1" dirty="0">
                <a:solidFill>
                  <a:srgbClr val="FF0000"/>
                </a:solidFill>
                <a:latin typeface="Times New Roman" pitchFamily="18" charset="0"/>
              </a:rPr>
              <a:t>相</a:t>
            </a:r>
            <a:r>
              <a:rPr lang="zh-CN" altLang="zh-CN" b="1" dirty="0">
                <a:latin typeface="Times New Roman" pitchFamily="18" charset="0"/>
              </a:rPr>
              <a:t>隔卿（表示一方对另一方有所动作，是偏指一方，可不译出）</a:t>
            </a:r>
          </a:p>
          <a:p>
            <a:pPr eaLnBrk="0" hangingPunct="0">
              <a:spcBef>
                <a:spcPct val="50000"/>
              </a:spcBef>
              <a:buFont typeface="Arial" pitchFamily="34" charset="0"/>
              <a:buBlip>
                <a:blip r:embed="rId2"/>
              </a:buBlip>
            </a:pPr>
            <a:r>
              <a:rPr lang="zh-CN" altLang="zh-CN" b="1" dirty="0">
                <a:latin typeface="Times New Roman" pitchFamily="18" charset="0"/>
              </a:rPr>
              <a:t>及时</a:t>
            </a:r>
            <a:r>
              <a:rPr lang="zh-CN" altLang="zh-CN" b="1" dirty="0">
                <a:solidFill>
                  <a:srgbClr val="FF0000"/>
                </a:solidFill>
                <a:latin typeface="Times New Roman" pitchFamily="18" charset="0"/>
              </a:rPr>
              <a:t>相</a:t>
            </a:r>
            <a:r>
              <a:rPr lang="zh-CN" altLang="zh-CN" b="1" dirty="0">
                <a:latin typeface="Times New Roman" pitchFamily="18" charset="0"/>
              </a:rPr>
              <a:t>遣  （指代兰芝，可译作“我”可）</a:t>
            </a:r>
          </a:p>
          <a:p>
            <a:pPr eaLnBrk="0" hangingPunct="0">
              <a:spcBef>
                <a:spcPct val="50000"/>
              </a:spcBef>
              <a:buFont typeface="Arial" pitchFamily="34" charset="0"/>
              <a:buBlip>
                <a:blip r:embed="rId2"/>
              </a:buBlip>
            </a:pPr>
            <a:r>
              <a:rPr lang="zh-CN" altLang="zh-CN" b="1" dirty="0">
                <a:latin typeface="Times New Roman" pitchFamily="18" charset="0"/>
              </a:rPr>
              <a:t>好自</a:t>
            </a:r>
            <a:r>
              <a:rPr lang="zh-CN" altLang="zh-CN" b="1" dirty="0">
                <a:solidFill>
                  <a:srgbClr val="FF0000"/>
                </a:solidFill>
                <a:latin typeface="Times New Roman" pitchFamily="18" charset="0"/>
              </a:rPr>
              <a:t>相</a:t>
            </a:r>
            <a:r>
              <a:rPr lang="zh-CN" altLang="zh-CN" b="1" dirty="0">
                <a:latin typeface="Times New Roman" pitchFamily="18" charset="0"/>
              </a:rPr>
              <a:t>扶将（指代仲卿母，译作“老人家”）</a:t>
            </a:r>
          </a:p>
          <a:p>
            <a:pPr eaLnBrk="0" hangingPunct="0">
              <a:spcBef>
                <a:spcPct val="50000"/>
              </a:spcBef>
              <a:buFont typeface="Arial" pitchFamily="34" charset="0"/>
              <a:buBlip>
                <a:blip r:embed="rId2"/>
              </a:buBlip>
            </a:pPr>
            <a:r>
              <a:rPr lang="zh-CN" altLang="zh-CN" b="1" dirty="0">
                <a:latin typeface="Times New Roman" pitchFamily="18" charset="0"/>
              </a:rPr>
              <a:t>还必</a:t>
            </a:r>
            <a:r>
              <a:rPr lang="zh-CN" altLang="zh-CN" b="1" dirty="0">
                <a:solidFill>
                  <a:srgbClr val="FF0000"/>
                </a:solidFill>
                <a:latin typeface="Times New Roman" pitchFamily="18" charset="0"/>
              </a:rPr>
              <a:t>相</a:t>
            </a:r>
            <a:r>
              <a:rPr lang="zh-CN" altLang="zh-CN" b="1" dirty="0">
                <a:latin typeface="Times New Roman" pitchFamily="18" charset="0"/>
              </a:rPr>
              <a:t>迎取（指代兰芝，可译作“你” ，下文“誓天不相负”中“相”同此）</a:t>
            </a:r>
          </a:p>
          <a:p>
            <a:pPr eaLnBrk="0" hangingPunct="0">
              <a:spcBef>
                <a:spcPct val="50000"/>
              </a:spcBef>
              <a:buFont typeface="Arial" pitchFamily="34" charset="0"/>
              <a:buBlip>
                <a:blip r:embed="rId2"/>
              </a:buBlip>
            </a:pPr>
            <a:r>
              <a:rPr lang="zh-CN" altLang="zh-CN" b="1" dirty="0">
                <a:latin typeface="Times New Roman" pitchFamily="18" charset="0"/>
              </a:rPr>
              <a:t>蹑履</a:t>
            </a:r>
            <a:r>
              <a:rPr lang="zh-CN" altLang="zh-CN" b="1" dirty="0">
                <a:solidFill>
                  <a:srgbClr val="FF0000"/>
                </a:solidFill>
                <a:latin typeface="Times New Roman" pitchFamily="18" charset="0"/>
              </a:rPr>
              <a:t>相</a:t>
            </a:r>
            <a:r>
              <a:rPr lang="zh-CN" altLang="zh-CN" b="1" dirty="0">
                <a:latin typeface="Times New Roman" pitchFamily="18" charset="0"/>
              </a:rPr>
              <a:t>逢迎（指代仲卿，可译为“他”，下文“怅然遥相望”中“相”同此）</a:t>
            </a:r>
          </a:p>
          <a:p>
            <a:pPr eaLnBrk="0" hangingPunct="0">
              <a:spcBef>
                <a:spcPct val="50000"/>
              </a:spcBef>
              <a:buFont typeface="Arial" pitchFamily="34" charset="0"/>
              <a:buBlip>
                <a:blip r:embed="rId2"/>
              </a:buBlip>
            </a:pPr>
            <a:r>
              <a:rPr lang="zh-CN" altLang="zh-CN" b="1" dirty="0">
                <a:latin typeface="Times New Roman" pitchFamily="18" charset="0"/>
              </a:rPr>
              <a:t>会不</a:t>
            </a:r>
            <a:r>
              <a:rPr lang="zh-CN" altLang="zh-CN" b="1" dirty="0">
                <a:solidFill>
                  <a:srgbClr val="FF0000"/>
                </a:solidFill>
                <a:latin typeface="Times New Roman" pitchFamily="18" charset="0"/>
              </a:rPr>
              <a:t>相</a:t>
            </a:r>
            <a:r>
              <a:rPr lang="zh-CN" altLang="zh-CN" b="1" dirty="0">
                <a:latin typeface="Times New Roman" pitchFamily="18" charset="0"/>
              </a:rPr>
              <a:t>从许（指代仲卿，可译作“你”）</a:t>
            </a:r>
          </a:p>
          <a:p>
            <a:pPr eaLnBrk="0" hangingPunct="0">
              <a:spcBef>
                <a:spcPct val="50000"/>
              </a:spcBef>
              <a:buFont typeface="Arial" pitchFamily="34" charset="0"/>
              <a:buBlip>
                <a:blip r:embed="rId2"/>
              </a:buBlip>
            </a:pPr>
            <a:r>
              <a:rPr lang="zh-CN" altLang="zh-CN" b="1" dirty="0">
                <a:latin typeface="Times New Roman" pitchFamily="18" charset="0"/>
              </a:rPr>
              <a:t>登即</a:t>
            </a:r>
            <a:r>
              <a:rPr lang="zh-CN" altLang="zh-CN" b="1" dirty="0">
                <a:solidFill>
                  <a:srgbClr val="FF0000"/>
                </a:solidFill>
                <a:latin typeface="Times New Roman" pitchFamily="18" charset="0"/>
              </a:rPr>
              <a:t>相</a:t>
            </a:r>
            <a:r>
              <a:rPr lang="zh-CN" altLang="zh-CN" b="1" dirty="0">
                <a:latin typeface="Times New Roman" pitchFamily="18" charset="0"/>
              </a:rPr>
              <a:t>许和（指代媒人，可译作“他”）</a:t>
            </a:r>
          </a:p>
          <a:p>
            <a:pPr eaLnBrk="0" hangingPunct="0">
              <a:spcBef>
                <a:spcPct val="50000"/>
              </a:spcBef>
              <a:buFont typeface="Arial" pitchFamily="34" charset="0"/>
              <a:buBlip>
                <a:blip r:embed="rId2"/>
              </a:buBlip>
            </a:pPr>
            <a:r>
              <a:rPr lang="zh-CN" altLang="zh-CN" b="1" dirty="0">
                <a:latin typeface="Times New Roman" pitchFamily="18" charset="0"/>
              </a:rPr>
              <a:t>不得便</a:t>
            </a:r>
            <a:r>
              <a:rPr lang="zh-CN" altLang="zh-CN" b="1" dirty="0">
                <a:solidFill>
                  <a:srgbClr val="FF0000"/>
                </a:solidFill>
                <a:latin typeface="Times New Roman" pitchFamily="18" charset="0"/>
              </a:rPr>
              <a:t>相</a:t>
            </a:r>
            <a:r>
              <a:rPr lang="zh-CN" altLang="zh-CN" b="1" dirty="0">
                <a:latin typeface="Times New Roman" pitchFamily="18" charset="0"/>
              </a:rPr>
              <a:t>许（指代媒人，可译作“你”）</a:t>
            </a:r>
          </a:p>
          <a:p>
            <a:pPr eaLnBrk="0" hangingPunct="0">
              <a:spcBef>
                <a:spcPct val="50000"/>
              </a:spcBef>
            </a:pPr>
            <a:r>
              <a:rPr lang="zh-CN" altLang="zh-CN" dirty="0">
                <a:latin typeface="Times New Roman" pitchFamily="18" charset="0"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2" grpId="0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矩形 7"/>
          <p:cNvSpPr>
            <a:spLocks noChangeArrowheads="1"/>
          </p:cNvSpPr>
          <p:nvPr/>
        </p:nvSpPr>
        <p:spPr bwMode="auto">
          <a:xfrm>
            <a:off x="0" y="836613"/>
            <a:ext cx="9144000" cy="103187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2870" tIns="51435" rIns="102870" bIns="51435"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6867" name="矩形 8"/>
          <p:cNvSpPr>
            <a:spLocks noChangeArrowheads="1"/>
          </p:cNvSpPr>
          <p:nvPr/>
        </p:nvSpPr>
        <p:spPr bwMode="auto">
          <a:xfrm>
            <a:off x="682625" y="836613"/>
            <a:ext cx="1800225" cy="103187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304800" y="1123950"/>
            <a:ext cx="7488238" cy="363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  <a:buFont typeface="Wingdings" pitchFamily="2" charset="2"/>
              <a:buChar char="Ø"/>
            </a:pPr>
            <a:r>
              <a:rPr lang="zh-CN" altLang="zh-CN" sz="2400" b="1">
                <a:latin typeface="Times New Roman" pitchFamily="18" charset="0"/>
              </a:rPr>
              <a:t>为仲卿母所</a:t>
            </a:r>
            <a:r>
              <a:rPr lang="zh-CN" altLang="zh-CN" sz="2400" b="1">
                <a:solidFill>
                  <a:srgbClr val="FF0000"/>
                </a:solidFill>
                <a:latin typeface="Times New Roman" pitchFamily="18" charset="0"/>
              </a:rPr>
              <a:t>遣</a:t>
            </a:r>
            <a:r>
              <a:rPr lang="zh-CN" altLang="zh-CN" sz="2400" b="1">
                <a:latin typeface="Times New Roman" pitchFamily="18" charset="0"/>
              </a:rPr>
              <a:t>（休，即女子被夫家赶回家，动词）</a:t>
            </a:r>
          </a:p>
          <a:p>
            <a:pPr eaLnBrk="0" hangingPunct="0">
              <a:lnSpc>
                <a:spcPct val="120000"/>
              </a:lnSpc>
              <a:buFont typeface="Wingdings" pitchFamily="2" charset="2"/>
              <a:buChar char="Ø"/>
            </a:pPr>
            <a:r>
              <a:rPr lang="zh-CN" altLang="zh-CN" sz="2400" b="1">
                <a:latin typeface="Times New Roman" pitchFamily="18" charset="0"/>
              </a:rPr>
              <a:t>县令</a:t>
            </a:r>
            <a:r>
              <a:rPr lang="zh-CN" altLang="zh-CN" sz="2400" b="1">
                <a:solidFill>
                  <a:srgbClr val="FF0000"/>
                </a:solidFill>
                <a:latin typeface="Times New Roman" pitchFamily="18" charset="0"/>
              </a:rPr>
              <a:t>遣</a:t>
            </a:r>
            <a:r>
              <a:rPr lang="zh-CN" altLang="zh-CN" sz="2400" b="1">
                <a:latin typeface="Times New Roman" pitchFamily="18" charset="0"/>
              </a:rPr>
              <a:t>媒来（派，动词）</a:t>
            </a:r>
          </a:p>
          <a:p>
            <a:pPr eaLnBrk="0" hangingPunct="0">
              <a:lnSpc>
                <a:spcPct val="120000"/>
              </a:lnSpc>
              <a:buFont typeface="Wingdings" pitchFamily="2" charset="2"/>
              <a:buChar char="Ø"/>
            </a:pPr>
            <a:r>
              <a:rPr lang="zh-CN" altLang="zh-CN" sz="2400" b="1">
                <a:latin typeface="Times New Roman" pitchFamily="18" charset="0"/>
              </a:rPr>
              <a:t>十七</a:t>
            </a:r>
            <a:r>
              <a:rPr lang="zh-CN" altLang="zh-CN" sz="2400" b="1">
                <a:solidFill>
                  <a:srgbClr val="FF0000"/>
                </a:solidFill>
                <a:latin typeface="Times New Roman" pitchFamily="18" charset="0"/>
              </a:rPr>
              <a:t>遣</a:t>
            </a:r>
            <a:r>
              <a:rPr lang="zh-CN" altLang="zh-CN" sz="2400" b="1">
                <a:latin typeface="Times New Roman" pitchFamily="18" charset="0"/>
              </a:rPr>
              <a:t>汝嫁（送，动词）</a:t>
            </a:r>
          </a:p>
          <a:p>
            <a:pPr eaLnBrk="0" hangingPunct="0">
              <a:lnSpc>
                <a:spcPct val="120000"/>
              </a:lnSpc>
              <a:buFont typeface="Wingdings" pitchFamily="2" charset="2"/>
              <a:buChar char="Ø"/>
            </a:pPr>
            <a:r>
              <a:rPr lang="zh-CN" altLang="zh-CN" sz="2400" b="1">
                <a:latin typeface="Times New Roman" pitchFamily="18" charset="0"/>
              </a:rPr>
              <a:t>徒留无所</a:t>
            </a:r>
            <a:r>
              <a:rPr lang="zh-CN" altLang="zh-CN" sz="2400" b="1">
                <a:solidFill>
                  <a:srgbClr val="FF0000"/>
                </a:solidFill>
                <a:latin typeface="Times New Roman" pitchFamily="18" charset="0"/>
              </a:rPr>
              <a:t>施</a:t>
            </a:r>
            <a:r>
              <a:rPr lang="zh-CN" altLang="zh-CN" sz="2400" b="1">
                <a:latin typeface="Times New Roman" pitchFamily="18" charset="0"/>
              </a:rPr>
              <a:t>（用，动词）</a:t>
            </a:r>
          </a:p>
          <a:p>
            <a:pPr eaLnBrk="0" hangingPunct="0">
              <a:lnSpc>
                <a:spcPct val="120000"/>
              </a:lnSpc>
              <a:buFont typeface="Wingdings" pitchFamily="2" charset="2"/>
              <a:buChar char="Ø"/>
            </a:pPr>
            <a:r>
              <a:rPr lang="zh-CN" altLang="zh-CN" sz="2400" b="1">
                <a:latin typeface="Times New Roman" pitchFamily="18" charset="0"/>
              </a:rPr>
              <a:t>留待作遗</a:t>
            </a:r>
            <a:r>
              <a:rPr lang="zh-CN" altLang="zh-CN" sz="2400" b="1">
                <a:solidFill>
                  <a:srgbClr val="FF0000"/>
                </a:solidFill>
                <a:latin typeface="Times New Roman" pitchFamily="18" charset="0"/>
              </a:rPr>
              <a:t>施</a:t>
            </a:r>
            <a:r>
              <a:rPr lang="zh-CN" altLang="zh-CN" sz="2400" b="1">
                <a:latin typeface="Times New Roman" pitchFamily="18" charset="0"/>
              </a:rPr>
              <a:t>（施舍，赠送，动词）</a:t>
            </a:r>
          </a:p>
          <a:p>
            <a:pPr eaLnBrk="0" hangingPunct="0">
              <a:lnSpc>
                <a:spcPct val="120000"/>
              </a:lnSpc>
              <a:buFont typeface="Wingdings" pitchFamily="2" charset="2"/>
              <a:buChar char="Ø"/>
            </a:pPr>
            <a:r>
              <a:rPr lang="zh-CN" altLang="zh-CN" sz="2400" b="1">
                <a:latin typeface="Times New Roman" pitchFamily="18" charset="0"/>
              </a:rPr>
              <a:t>幸</a:t>
            </a:r>
            <a:r>
              <a:rPr lang="zh-CN" altLang="zh-CN" sz="2400" b="1">
                <a:solidFill>
                  <a:srgbClr val="FF0000"/>
                </a:solidFill>
                <a:latin typeface="Times New Roman" pitchFamily="18" charset="0"/>
              </a:rPr>
              <a:t>复</a:t>
            </a:r>
            <a:r>
              <a:rPr lang="zh-CN" altLang="zh-CN" sz="2400" b="1">
                <a:latin typeface="Times New Roman" pitchFamily="18" charset="0"/>
              </a:rPr>
              <a:t>得此妇（又，再，副词）</a:t>
            </a:r>
          </a:p>
          <a:p>
            <a:pPr eaLnBrk="0" hangingPunct="0">
              <a:lnSpc>
                <a:spcPct val="120000"/>
              </a:lnSpc>
              <a:buFont typeface="Wingdings" pitchFamily="2" charset="2"/>
              <a:buChar char="Ø"/>
            </a:pPr>
            <a:r>
              <a:rPr lang="zh-CN" altLang="zh-CN" sz="2400" b="1">
                <a:latin typeface="Times New Roman" pitchFamily="18" charset="0"/>
              </a:rPr>
              <a:t>红罗</a:t>
            </a:r>
            <a:r>
              <a:rPr lang="zh-CN" altLang="zh-CN" sz="2400" b="1">
                <a:solidFill>
                  <a:srgbClr val="FF0000"/>
                </a:solidFill>
                <a:latin typeface="Times New Roman" pitchFamily="18" charset="0"/>
              </a:rPr>
              <a:t>复</a:t>
            </a:r>
            <a:r>
              <a:rPr lang="zh-CN" altLang="zh-CN" sz="2400" b="1">
                <a:latin typeface="Times New Roman" pitchFamily="18" charset="0"/>
              </a:rPr>
              <a:t>斗帐（双层的，夹层的，名词）</a:t>
            </a:r>
          </a:p>
          <a:p>
            <a:pPr eaLnBrk="0" hangingPunct="0">
              <a:lnSpc>
                <a:spcPct val="120000"/>
              </a:lnSpc>
              <a:buFont typeface="Wingdings" pitchFamily="2" charset="2"/>
              <a:buChar char="Ø"/>
            </a:pPr>
            <a:r>
              <a:rPr lang="zh-CN" altLang="zh-CN" sz="2400" b="1">
                <a:latin typeface="Times New Roman" pitchFamily="18" charset="0"/>
              </a:rPr>
              <a:t>便</a:t>
            </a:r>
            <a:r>
              <a:rPr lang="zh-CN" altLang="zh-CN" sz="2400" b="1">
                <a:solidFill>
                  <a:srgbClr val="FF0000"/>
                </a:solidFill>
                <a:latin typeface="Times New Roman" pitchFamily="18" charset="0"/>
              </a:rPr>
              <a:t>复</a:t>
            </a:r>
            <a:r>
              <a:rPr lang="zh-CN" altLang="zh-CN" sz="2400" b="1">
                <a:latin typeface="Times New Roman" pitchFamily="18" charset="0"/>
              </a:rPr>
              <a:t>在旦夕（回答，答复，动词）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6" grpId="0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矩形 7"/>
          <p:cNvSpPr>
            <a:spLocks noChangeArrowheads="1"/>
          </p:cNvSpPr>
          <p:nvPr/>
        </p:nvSpPr>
        <p:spPr bwMode="auto">
          <a:xfrm>
            <a:off x="0" y="836613"/>
            <a:ext cx="9144000" cy="103187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2870" tIns="51435" rIns="102870" bIns="51435"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7891" name="矩形 8"/>
          <p:cNvSpPr>
            <a:spLocks noChangeArrowheads="1"/>
          </p:cNvSpPr>
          <p:nvPr/>
        </p:nvSpPr>
        <p:spPr bwMode="auto">
          <a:xfrm>
            <a:off x="682625" y="836613"/>
            <a:ext cx="1800225" cy="103187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900113" y="1220788"/>
            <a:ext cx="5291137" cy="323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Font typeface="Wingdings" pitchFamily="2" charset="2"/>
              <a:buChar char="Ø"/>
            </a:pPr>
            <a:r>
              <a:rPr lang="zh-CN" altLang="zh-CN" sz="2400" b="1">
                <a:solidFill>
                  <a:srgbClr val="FF0000"/>
                </a:solidFill>
                <a:latin typeface="Times New Roman" pitchFamily="18" charset="0"/>
              </a:rPr>
              <a:t>会</a:t>
            </a:r>
            <a:r>
              <a:rPr lang="zh-CN" altLang="zh-CN" sz="2400" b="1">
                <a:latin typeface="Times New Roman" pitchFamily="18" charset="0"/>
              </a:rPr>
              <a:t>不相从许（当，决，副词）</a:t>
            </a:r>
          </a:p>
          <a:p>
            <a:pPr eaLnBrk="0" hangingPunct="0">
              <a:spcBef>
                <a:spcPct val="50000"/>
              </a:spcBef>
              <a:buFont typeface="Wingdings" pitchFamily="2" charset="2"/>
              <a:buChar char="Ø"/>
            </a:pPr>
            <a:r>
              <a:rPr lang="zh-CN" altLang="zh-CN" sz="2400" b="1">
                <a:latin typeface="Times New Roman" pitchFamily="18" charset="0"/>
              </a:rPr>
              <a:t>于今无</a:t>
            </a:r>
            <a:r>
              <a:rPr lang="zh-CN" altLang="zh-CN" sz="2400" b="1">
                <a:solidFill>
                  <a:srgbClr val="FF0000"/>
                </a:solidFill>
                <a:latin typeface="Times New Roman" pitchFamily="18" charset="0"/>
              </a:rPr>
              <a:t>会</a:t>
            </a:r>
            <a:r>
              <a:rPr lang="zh-CN" altLang="zh-CN" sz="2400" b="1">
                <a:latin typeface="Times New Roman" pitchFamily="18" charset="0"/>
              </a:rPr>
              <a:t>因（相当，聚会，动词）</a:t>
            </a:r>
          </a:p>
          <a:p>
            <a:pPr eaLnBrk="0" hangingPunct="0">
              <a:spcBef>
                <a:spcPct val="50000"/>
              </a:spcBef>
              <a:buFont typeface="Wingdings" pitchFamily="2" charset="2"/>
              <a:buChar char="Ø"/>
            </a:pPr>
            <a:r>
              <a:rPr lang="zh-CN" altLang="zh-CN" sz="2400" b="1">
                <a:latin typeface="Times New Roman" pitchFamily="18" charset="0"/>
              </a:rPr>
              <a:t>何不</a:t>
            </a:r>
            <a:r>
              <a:rPr lang="zh-CN" altLang="zh-CN" sz="2400" b="1">
                <a:solidFill>
                  <a:srgbClr val="FF0000"/>
                </a:solidFill>
                <a:latin typeface="Times New Roman" pitchFamily="18" charset="0"/>
              </a:rPr>
              <a:t>作</a:t>
            </a:r>
            <a:r>
              <a:rPr lang="zh-CN" altLang="zh-CN" sz="2400" b="1">
                <a:latin typeface="Times New Roman" pitchFamily="18" charset="0"/>
              </a:rPr>
              <a:t>衣裳（制造，制作，动词）</a:t>
            </a:r>
          </a:p>
          <a:p>
            <a:pPr eaLnBrk="0" hangingPunct="0">
              <a:spcBef>
                <a:spcPct val="50000"/>
              </a:spcBef>
              <a:buFont typeface="Wingdings" pitchFamily="2" charset="2"/>
              <a:buChar char="Ø"/>
            </a:pPr>
            <a:r>
              <a:rPr lang="zh-CN" altLang="zh-CN" sz="2400" b="1">
                <a:latin typeface="Times New Roman" pitchFamily="18" charset="0"/>
              </a:rPr>
              <a:t>昼夜勤</a:t>
            </a:r>
            <a:r>
              <a:rPr lang="zh-CN" altLang="zh-CN" sz="2400" b="1">
                <a:solidFill>
                  <a:srgbClr val="FF0000"/>
                </a:solidFill>
                <a:latin typeface="Times New Roman" pitchFamily="18" charset="0"/>
              </a:rPr>
              <a:t>作</a:t>
            </a:r>
            <a:r>
              <a:rPr lang="zh-CN" altLang="zh-CN" sz="2400" b="1">
                <a:latin typeface="Times New Roman" pitchFamily="18" charset="0"/>
              </a:rPr>
              <a:t>息（劳作，名词）</a:t>
            </a:r>
          </a:p>
          <a:p>
            <a:pPr eaLnBrk="0" hangingPunct="0">
              <a:spcBef>
                <a:spcPct val="50000"/>
              </a:spcBef>
              <a:buFont typeface="Wingdings" pitchFamily="2" charset="2"/>
              <a:buChar char="Ø"/>
            </a:pPr>
            <a:r>
              <a:rPr lang="zh-CN" altLang="zh-CN" sz="2400" b="1">
                <a:latin typeface="Times New Roman" pitchFamily="18" charset="0"/>
              </a:rPr>
              <a:t>君当</a:t>
            </a:r>
            <a:r>
              <a:rPr lang="zh-CN" altLang="zh-CN" sz="2400" b="1">
                <a:solidFill>
                  <a:srgbClr val="FF0000"/>
                </a:solidFill>
                <a:latin typeface="Times New Roman" pitchFamily="18" charset="0"/>
              </a:rPr>
              <a:t>作</a:t>
            </a:r>
            <a:r>
              <a:rPr lang="zh-CN" altLang="zh-CN" sz="2400" b="1">
                <a:latin typeface="Times New Roman" pitchFamily="18" charset="0"/>
              </a:rPr>
              <a:t>磐石（做，成为，动词）</a:t>
            </a:r>
          </a:p>
          <a:p>
            <a:pPr eaLnBrk="0" hangingPunct="0">
              <a:spcBef>
                <a:spcPct val="50000"/>
              </a:spcBef>
              <a:buFont typeface="Wingdings" pitchFamily="2" charset="2"/>
              <a:buChar char="Ø"/>
            </a:pPr>
            <a:r>
              <a:rPr lang="zh-CN" altLang="zh-CN" sz="2400" b="1">
                <a:latin typeface="Times New Roman" pitchFamily="18" charset="0"/>
              </a:rPr>
              <a:t>故</a:t>
            </a:r>
            <a:r>
              <a:rPr lang="zh-CN" altLang="zh-CN" sz="2400" b="1">
                <a:solidFill>
                  <a:srgbClr val="FF0000"/>
                </a:solidFill>
                <a:latin typeface="Times New Roman" pitchFamily="18" charset="0"/>
              </a:rPr>
              <a:t>作</a:t>
            </a:r>
            <a:r>
              <a:rPr lang="zh-CN" altLang="zh-CN" sz="2400" b="1">
                <a:latin typeface="Times New Roman" pitchFamily="18" charset="0"/>
              </a:rPr>
              <a:t>不良计（做出，动词）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6" grpId="0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矩形 7"/>
          <p:cNvSpPr>
            <a:spLocks noChangeArrowheads="1"/>
          </p:cNvSpPr>
          <p:nvPr/>
        </p:nvSpPr>
        <p:spPr bwMode="auto">
          <a:xfrm>
            <a:off x="0" y="836613"/>
            <a:ext cx="9144000" cy="103187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2870" tIns="51435" rIns="102870" bIns="51435"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8915" name="矩形 8"/>
          <p:cNvSpPr>
            <a:spLocks noChangeArrowheads="1"/>
          </p:cNvSpPr>
          <p:nvPr/>
        </p:nvSpPr>
        <p:spPr bwMode="auto">
          <a:xfrm>
            <a:off x="682625" y="836613"/>
            <a:ext cx="1800225" cy="103187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179388" y="903288"/>
            <a:ext cx="8532812" cy="443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buFont typeface="Wingdings" pitchFamily="2" charset="2"/>
              <a:buBlip>
                <a:blip r:embed="rId2"/>
              </a:buBlip>
              <a:tabLst>
                <a:tab pos="695325" algn="l"/>
              </a:tabLst>
            </a:pPr>
            <a:r>
              <a:rPr lang="zh-CN" altLang="zh-CN" sz="2400" b="1" dirty="0">
                <a:solidFill>
                  <a:srgbClr val="FF0000"/>
                </a:solidFill>
                <a:latin typeface="Times New Roman" pitchFamily="18" charset="0"/>
              </a:rPr>
              <a:t>孔雀东南飞（东南，方位名词作状语，向东南）</a:t>
            </a:r>
          </a:p>
          <a:p>
            <a:pPr algn="just" eaLnBrk="0" hangingPunct="0">
              <a:lnSpc>
                <a:spcPct val="150000"/>
              </a:lnSpc>
              <a:buFont typeface="Wingdings" pitchFamily="2" charset="2"/>
              <a:buBlip>
                <a:blip r:embed="rId2"/>
              </a:buBlip>
              <a:tabLst>
                <a:tab pos="695325" algn="l"/>
              </a:tabLst>
            </a:pPr>
            <a:r>
              <a:rPr lang="zh-CN" altLang="zh-CN" sz="2400" b="1" dirty="0">
                <a:latin typeface="Times New Roman" pitchFamily="18" charset="0"/>
              </a:rPr>
              <a:t>逆以煎我怀（煎：动词的使动用法，使</a:t>
            </a:r>
            <a:r>
              <a:rPr lang="en-US" altLang="zh-CN" sz="2400" b="1" dirty="0">
                <a:latin typeface="Times New Roman" pitchFamily="18" charset="0"/>
              </a:rPr>
              <a:t>······</a:t>
            </a:r>
            <a:r>
              <a:rPr lang="zh-CN" altLang="zh-CN" sz="2400" b="1" dirty="0">
                <a:latin typeface="Times New Roman" pitchFamily="18" charset="0"/>
              </a:rPr>
              <a:t>像受煎熬一样）</a:t>
            </a:r>
          </a:p>
          <a:p>
            <a:pPr algn="just" eaLnBrk="0" hangingPunct="0">
              <a:lnSpc>
                <a:spcPct val="150000"/>
              </a:lnSpc>
              <a:buFont typeface="Wingdings" pitchFamily="2" charset="2"/>
              <a:buBlip>
                <a:blip r:embed="rId2"/>
              </a:buBlip>
              <a:tabLst>
                <a:tab pos="695325" algn="l"/>
              </a:tabLst>
            </a:pPr>
            <a:r>
              <a:rPr lang="zh-CN" altLang="zh-CN" sz="2400" b="1" dirty="0">
                <a:solidFill>
                  <a:srgbClr val="FF0000"/>
                </a:solidFill>
                <a:latin typeface="Times New Roman" pitchFamily="18" charset="0"/>
              </a:rPr>
              <a:t>足以荣汝身（荣：形容词的使动用法，可译为：使·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</a:rPr>
              <a:t>·····</a:t>
            </a:r>
            <a:r>
              <a:rPr lang="zh-CN" altLang="zh-CN" sz="2400" b="1" dirty="0">
                <a:solidFill>
                  <a:srgbClr val="FF0000"/>
                </a:solidFill>
                <a:latin typeface="Times New Roman" pitchFamily="18" charset="0"/>
              </a:rPr>
              <a:t>受荣华）</a:t>
            </a:r>
          </a:p>
          <a:p>
            <a:pPr algn="just" eaLnBrk="0" hangingPunct="0">
              <a:lnSpc>
                <a:spcPct val="150000"/>
              </a:lnSpc>
              <a:buFont typeface="Wingdings" pitchFamily="2" charset="2"/>
              <a:buBlip>
                <a:blip r:embed="rId2"/>
              </a:buBlip>
              <a:tabLst>
                <a:tab pos="695325" algn="l"/>
              </a:tabLst>
            </a:pPr>
            <a:r>
              <a:rPr lang="zh-CN" altLang="zh-CN" sz="2400" b="1" dirty="0">
                <a:latin typeface="Times New Roman" pitchFamily="18" charset="0"/>
              </a:rPr>
              <a:t>便利此月内（利：形容词的意动用法，可译为：以·</a:t>
            </a:r>
            <a:r>
              <a:rPr lang="en-US" altLang="zh-CN" sz="2400" b="1" dirty="0">
                <a:latin typeface="Times New Roman" pitchFamily="18" charset="0"/>
              </a:rPr>
              <a:t>·····</a:t>
            </a:r>
            <a:r>
              <a:rPr lang="zh-CN" altLang="zh-CN" sz="2400" b="1" dirty="0">
                <a:latin typeface="Times New Roman" pitchFamily="18" charset="0"/>
              </a:rPr>
              <a:t>为最吉利）</a:t>
            </a:r>
          </a:p>
          <a:p>
            <a:pPr algn="just" eaLnBrk="0" hangingPunct="0">
              <a:lnSpc>
                <a:spcPct val="150000"/>
              </a:lnSpc>
              <a:buFont typeface="Wingdings" pitchFamily="2" charset="2"/>
              <a:buBlip>
                <a:blip r:embed="rId2"/>
              </a:buBlip>
              <a:tabLst>
                <a:tab pos="695325" algn="l"/>
              </a:tabLst>
            </a:pPr>
            <a:r>
              <a:rPr lang="zh-CN" altLang="zh-CN" sz="2400" b="1" dirty="0">
                <a:solidFill>
                  <a:srgbClr val="FF0000"/>
                </a:solidFill>
                <a:latin typeface="Times New Roman" pitchFamily="18" charset="0"/>
              </a:rPr>
              <a:t>为仲卿母所遣（用‘为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</a:rPr>
              <a:t>······</a:t>
            </a:r>
            <a:r>
              <a:rPr lang="zh-CN" altLang="zh-CN" sz="2400" b="1" dirty="0">
                <a:solidFill>
                  <a:srgbClr val="FF0000"/>
                </a:solidFill>
                <a:latin typeface="Times New Roman" pitchFamily="18" charset="0"/>
              </a:rPr>
              <a:t>所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</a:rPr>
              <a:t>······</a:t>
            </a:r>
            <a:r>
              <a:rPr lang="zh-CN" altLang="zh-CN" sz="2400" b="1" dirty="0">
                <a:solidFill>
                  <a:srgbClr val="FF0000"/>
                </a:solidFill>
                <a:latin typeface="Times New Roman" pitchFamily="18" charset="0"/>
              </a:rPr>
              <a:t>’的格式表示被动）</a:t>
            </a:r>
          </a:p>
          <a:p>
            <a:pPr eaLnBrk="0" hangingPunct="0">
              <a:lnSpc>
                <a:spcPct val="150000"/>
              </a:lnSpc>
              <a:tabLst>
                <a:tab pos="695325" algn="l"/>
              </a:tabLst>
            </a:pPr>
            <a:endParaRPr lang="zh-CN" altLang="zh-CN" sz="20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8917" name="Rectangle 2"/>
          <p:cNvSpPr>
            <a:spLocks noChangeArrowheads="1"/>
          </p:cNvSpPr>
          <p:nvPr/>
        </p:nvSpPr>
        <p:spPr bwMode="auto">
          <a:xfrm>
            <a:off x="684213" y="141288"/>
            <a:ext cx="1800225" cy="684212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zh-CN" altLang="en-US" sz="2800" dirty="0">
                <a:solidFill>
                  <a:srgbClr val="FF0000"/>
                </a:solidFill>
                <a:ea typeface="黑体" pitchFamily="49" charset="-122"/>
              </a:rPr>
              <a:t>词类活用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1" grpId="0" autoUpdateAnimBg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矩形 7"/>
          <p:cNvSpPr>
            <a:spLocks noChangeArrowheads="1"/>
          </p:cNvSpPr>
          <p:nvPr/>
        </p:nvSpPr>
        <p:spPr bwMode="auto">
          <a:xfrm>
            <a:off x="0" y="836613"/>
            <a:ext cx="9144000" cy="103187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2870" tIns="51435" rIns="102870" bIns="51435"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9939" name="矩形 8"/>
          <p:cNvSpPr>
            <a:spLocks noChangeArrowheads="1"/>
          </p:cNvSpPr>
          <p:nvPr/>
        </p:nvSpPr>
        <p:spPr bwMode="auto">
          <a:xfrm>
            <a:off x="682625" y="836613"/>
            <a:ext cx="1800225" cy="103187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352425" y="1258888"/>
            <a:ext cx="4189413" cy="3694112"/>
            <a:chOff x="0" y="0"/>
            <a:chExt cx="2639" cy="2487"/>
          </a:xfrm>
        </p:grpSpPr>
        <p:sp>
          <p:nvSpPr>
            <p:cNvPr id="39950" name="Text Box 6"/>
            <p:cNvSpPr txBox="1">
              <a:spLocks noChangeArrowheads="1"/>
            </p:cNvSpPr>
            <p:nvPr/>
          </p:nvSpPr>
          <p:spPr bwMode="auto">
            <a:xfrm>
              <a:off x="0" y="0"/>
              <a:ext cx="2639" cy="24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zh-CN" b="1" dirty="0"/>
                <a:t>引子</a:t>
              </a:r>
              <a:r>
                <a:rPr lang="zh-CN" altLang="zh-CN" dirty="0">
                  <a:solidFill>
                    <a:srgbClr val="FFFF00"/>
                  </a:solidFill>
                </a:rPr>
                <a:t>   </a:t>
              </a:r>
              <a:r>
                <a:rPr lang="zh-CN" altLang="zh-CN" dirty="0">
                  <a:solidFill>
                    <a:srgbClr val="0000CC"/>
                  </a:solidFill>
                </a:rPr>
                <a:t>托物起兴</a:t>
              </a:r>
            </a:p>
            <a:p>
              <a:pPr eaLnBrk="1" hangingPunct="1"/>
              <a:endParaRPr lang="zh-CN" altLang="zh-CN" dirty="0">
                <a:solidFill>
                  <a:srgbClr val="FFFF00"/>
                </a:solidFill>
              </a:endParaRPr>
            </a:p>
            <a:p>
              <a:pPr eaLnBrk="1" hangingPunct="1"/>
              <a:r>
                <a:rPr lang="zh-CN" altLang="zh-CN" b="1" dirty="0"/>
                <a:t>开端</a:t>
              </a:r>
              <a:r>
                <a:rPr lang="zh-CN" altLang="zh-CN" dirty="0">
                  <a:solidFill>
                    <a:srgbClr val="FFFF00"/>
                  </a:solidFill>
                </a:rPr>
                <a:t>（</a:t>
              </a:r>
              <a:r>
                <a:rPr lang="zh-CN" altLang="zh-CN" dirty="0">
                  <a:solidFill>
                    <a:srgbClr val="0000CC"/>
                  </a:solidFill>
                </a:rPr>
                <a:t>兰芝）请归</a:t>
              </a:r>
            </a:p>
            <a:p>
              <a:pPr eaLnBrk="1" hangingPunct="1"/>
              <a:endParaRPr lang="zh-CN" altLang="zh-CN" dirty="0">
                <a:solidFill>
                  <a:srgbClr val="FFFF00"/>
                </a:solidFill>
              </a:endParaRPr>
            </a:p>
            <a:p>
              <a:pPr eaLnBrk="1" hangingPunct="1"/>
              <a:r>
                <a:rPr lang="zh-CN" altLang="zh-CN" dirty="0">
                  <a:solidFill>
                    <a:srgbClr val="FFFF00"/>
                  </a:solidFill>
                </a:rPr>
                <a:t> </a:t>
              </a:r>
            </a:p>
            <a:p>
              <a:pPr eaLnBrk="1" hangingPunct="1"/>
              <a:r>
                <a:rPr lang="zh-CN" altLang="zh-CN" dirty="0"/>
                <a:t>       </a:t>
              </a:r>
              <a:r>
                <a:rPr lang="zh-CN" altLang="zh-CN" dirty="0">
                  <a:solidFill>
                    <a:srgbClr val="0000CC"/>
                  </a:solidFill>
                </a:rPr>
                <a:t>（被遣）夫家：</a:t>
              </a:r>
              <a:r>
                <a:rPr lang="zh-CN" altLang="zh-CN" b="1" dirty="0">
                  <a:solidFill>
                    <a:srgbClr val="FF0000"/>
                  </a:solidFill>
                </a:rPr>
                <a:t>求情、憎恶、严妆</a:t>
              </a:r>
            </a:p>
            <a:p>
              <a:pPr eaLnBrk="1" hangingPunct="1"/>
              <a:r>
                <a:rPr lang="zh-CN" altLang="zh-CN" b="1" dirty="0"/>
                <a:t>发展 </a:t>
              </a:r>
              <a:r>
                <a:rPr lang="zh-CN" altLang="zh-CN" dirty="0"/>
                <a:t> </a:t>
              </a:r>
              <a:r>
                <a:rPr lang="zh-CN" altLang="zh-CN" dirty="0">
                  <a:solidFill>
                    <a:srgbClr val="FFFF00"/>
                  </a:solidFill>
                </a:rPr>
                <a:t>                       </a:t>
              </a:r>
              <a:r>
                <a:rPr lang="zh-CN" altLang="zh-CN" b="1" dirty="0">
                  <a:solidFill>
                    <a:srgbClr val="FF0000"/>
                  </a:solidFill>
                </a:rPr>
                <a:t>辞别、誓别</a:t>
              </a:r>
            </a:p>
            <a:p>
              <a:pPr eaLnBrk="1" hangingPunct="1"/>
              <a:r>
                <a:rPr lang="zh-CN" altLang="zh-CN" dirty="0">
                  <a:solidFill>
                    <a:schemeClr val="accent1"/>
                  </a:solidFill>
                </a:rPr>
                <a:t>       </a:t>
              </a:r>
              <a:r>
                <a:rPr lang="zh-CN" altLang="zh-CN" dirty="0">
                  <a:solidFill>
                    <a:srgbClr val="0000CC"/>
                  </a:solidFill>
                </a:rPr>
                <a:t>（阿兄）逼婚</a:t>
              </a:r>
              <a:r>
                <a:rPr lang="zh-CN" altLang="zh-CN" dirty="0">
                  <a:solidFill>
                    <a:srgbClr val="FFFF00"/>
                  </a:solidFill>
                </a:rPr>
                <a:t>：</a:t>
              </a:r>
              <a:r>
                <a:rPr lang="zh-CN" altLang="zh-CN" b="1" dirty="0">
                  <a:solidFill>
                    <a:srgbClr val="FF0000"/>
                  </a:solidFill>
                </a:rPr>
                <a:t>伤归、拒婚</a:t>
              </a:r>
            </a:p>
            <a:p>
              <a:pPr eaLnBrk="1" hangingPunct="1"/>
              <a:r>
                <a:rPr lang="zh-CN" altLang="zh-CN" b="1" dirty="0">
                  <a:solidFill>
                    <a:srgbClr val="FF0000"/>
                  </a:solidFill>
                </a:rPr>
                <a:t>                                逼嫁、迎娶</a:t>
              </a:r>
            </a:p>
            <a:p>
              <a:pPr eaLnBrk="1" hangingPunct="1"/>
              <a:r>
                <a:rPr lang="zh-CN" altLang="zh-CN" b="1" dirty="0"/>
                <a:t>高潮</a:t>
              </a:r>
            </a:p>
            <a:p>
              <a:pPr eaLnBrk="1" hangingPunct="1"/>
              <a:r>
                <a:rPr lang="zh-CN" altLang="zh-CN" b="1" dirty="0"/>
                <a:t>结局 </a:t>
              </a:r>
              <a:r>
                <a:rPr lang="zh-CN" altLang="zh-CN" dirty="0">
                  <a:solidFill>
                    <a:srgbClr val="0000CC"/>
                  </a:solidFill>
                </a:rPr>
                <a:t>（双双）殉情</a:t>
              </a:r>
              <a:r>
                <a:rPr lang="zh-CN" altLang="zh-CN" dirty="0">
                  <a:solidFill>
                    <a:srgbClr val="FFFF00"/>
                  </a:solidFill>
                </a:rPr>
                <a:t>：</a:t>
              </a:r>
              <a:r>
                <a:rPr lang="zh-CN" altLang="zh-CN" b="1" dirty="0">
                  <a:solidFill>
                    <a:srgbClr val="FF0000"/>
                  </a:solidFill>
                </a:rPr>
                <a:t>死别、别母、殉情</a:t>
              </a:r>
            </a:p>
            <a:p>
              <a:pPr eaLnBrk="1" hangingPunct="1"/>
              <a:endParaRPr lang="zh-CN" altLang="zh-CN" dirty="0">
                <a:solidFill>
                  <a:srgbClr val="FF99FF"/>
                </a:solidFill>
              </a:endParaRPr>
            </a:p>
            <a:p>
              <a:pPr eaLnBrk="1" hangingPunct="1"/>
              <a:r>
                <a:rPr lang="zh-CN" altLang="zh-CN" b="1" dirty="0"/>
                <a:t>尾声  </a:t>
              </a:r>
              <a:r>
                <a:rPr lang="zh-CN" altLang="zh-CN" b="1" dirty="0">
                  <a:solidFill>
                    <a:schemeClr val="bg1"/>
                  </a:solidFill>
                </a:rPr>
                <a:t> </a:t>
              </a:r>
              <a:r>
                <a:rPr lang="zh-CN" altLang="zh-CN" b="1" dirty="0">
                  <a:solidFill>
                    <a:srgbClr val="0000CC"/>
                  </a:solidFill>
                </a:rPr>
                <a:t>合葬化鸟</a:t>
              </a:r>
            </a:p>
          </p:txBody>
        </p:sp>
        <p:sp>
          <p:nvSpPr>
            <p:cNvPr id="39951" name="AutoShape 7"/>
            <p:cNvSpPr>
              <a:spLocks/>
            </p:cNvSpPr>
            <p:nvPr/>
          </p:nvSpPr>
          <p:spPr bwMode="auto">
            <a:xfrm>
              <a:off x="1261" y="1325"/>
              <a:ext cx="72" cy="384"/>
            </a:xfrm>
            <a:prstGeom prst="leftBrace">
              <a:avLst>
                <a:gd name="adj1" fmla="val 22222"/>
                <a:gd name="adj2" fmla="val 50000"/>
              </a:avLst>
            </a:prstGeom>
            <a:noFill/>
            <a:ln w="9525">
              <a:solidFill>
                <a:schemeClr val="tx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endParaRPr lang="zh-CN" altLang="zh-CN">
                <a:solidFill>
                  <a:srgbClr val="FFFF00"/>
                </a:solidFill>
              </a:endParaRPr>
            </a:p>
          </p:txBody>
        </p:sp>
        <p:sp>
          <p:nvSpPr>
            <p:cNvPr id="39952" name="AutoShape 8"/>
            <p:cNvSpPr>
              <a:spLocks/>
            </p:cNvSpPr>
            <p:nvPr/>
          </p:nvSpPr>
          <p:spPr bwMode="auto">
            <a:xfrm>
              <a:off x="1249" y="1814"/>
              <a:ext cx="72" cy="384"/>
            </a:xfrm>
            <a:prstGeom prst="leftBrace">
              <a:avLst>
                <a:gd name="adj1" fmla="val 22222"/>
                <a:gd name="adj2" fmla="val 50000"/>
              </a:avLst>
            </a:prstGeom>
            <a:noFill/>
            <a:ln w="9525">
              <a:solidFill>
                <a:schemeClr val="tx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endParaRPr lang="zh-CN" altLang="zh-CN"/>
            </a:p>
          </p:txBody>
        </p:sp>
      </p:grpSp>
      <p:sp>
        <p:nvSpPr>
          <p:cNvPr id="36874" name="Line 10"/>
          <p:cNvSpPr>
            <a:spLocks noChangeShapeType="1"/>
          </p:cNvSpPr>
          <p:nvPr/>
        </p:nvSpPr>
        <p:spPr bwMode="auto">
          <a:xfrm flipV="1">
            <a:off x="3708400" y="2260600"/>
            <a:ext cx="2735263" cy="1588"/>
          </a:xfrm>
          <a:prstGeom prst="line">
            <a:avLst/>
          </a:prstGeom>
          <a:noFill/>
          <a:ln w="9525">
            <a:solidFill>
              <a:schemeClr val="tx1"/>
            </a:solidFill>
            <a:bevel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875" name="Text Box 11"/>
          <p:cNvSpPr txBox="1">
            <a:spLocks noChangeArrowheads="1"/>
          </p:cNvSpPr>
          <p:nvPr/>
        </p:nvSpPr>
        <p:spPr bwMode="auto">
          <a:xfrm>
            <a:off x="6804025" y="2014538"/>
            <a:ext cx="1114425" cy="3698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zh-CN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贤良聪慧</a:t>
            </a:r>
          </a:p>
        </p:txBody>
      </p:sp>
      <p:sp>
        <p:nvSpPr>
          <p:cNvPr id="36876" name="Line 12"/>
          <p:cNvSpPr>
            <a:spLocks noChangeShapeType="1"/>
          </p:cNvSpPr>
          <p:nvPr/>
        </p:nvSpPr>
        <p:spPr bwMode="auto">
          <a:xfrm>
            <a:off x="4657725" y="3046413"/>
            <a:ext cx="1785938" cy="0"/>
          </a:xfrm>
          <a:prstGeom prst="line">
            <a:avLst/>
          </a:prstGeom>
          <a:noFill/>
          <a:ln w="9525">
            <a:solidFill>
              <a:schemeClr val="tx1"/>
            </a:solidFill>
            <a:bevel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877" name="Text Box 13"/>
          <p:cNvSpPr txBox="1">
            <a:spLocks noChangeArrowheads="1"/>
          </p:cNvSpPr>
          <p:nvPr/>
        </p:nvSpPr>
        <p:spPr bwMode="auto">
          <a:xfrm>
            <a:off x="6743700" y="2795588"/>
            <a:ext cx="1114425" cy="64611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zh-CN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情意笃厚</a:t>
            </a:r>
          </a:p>
          <a:p>
            <a:pPr>
              <a:defRPr/>
            </a:pPr>
            <a:r>
              <a:rPr lang="zh-CN" altLang="zh-CN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镇静刚强</a:t>
            </a:r>
          </a:p>
        </p:txBody>
      </p:sp>
      <p:sp>
        <p:nvSpPr>
          <p:cNvPr id="36878" name="Line 14"/>
          <p:cNvSpPr>
            <a:spLocks noChangeShapeType="1"/>
          </p:cNvSpPr>
          <p:nvPr/>
        </p:nvSpPr>
        <p:spPr bwMode="auto">
          <a:xfrm>
            <a:off x="4657725" y="4387850"/>
            <a:ext cx="1785938" cy="0"/>
          </a:xfrm>
          <a:prstGeom prst="line">
            <a:avLst/>
          </a:prstGeom>
          <a:noFill/>
          <a:ln w="9525">
            <a:solidFill>
              <a:schemeClr val="tx1"/>
            </a:solidFill>
            <a:bevel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879" name="Text Box 15"/>
          <p:cNvSpPr txBox="1">
            <a:spLocks noChangeArrowheads="1"/>
          </p:cNvSpPr>
          <p:nvPr/>
        </p:nvSpPr>
        <p:spPr bwMode="auto">
          <a:xfrm>
            <a:off x="6732588" y="3957638"/>
            <a:ext cx="1114425" cy="64611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zh-CN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蔑视权贵</a:t>
            </a:r>
          </a:p>
          <a:p>
            <a:pPr>
              <a:defRPr/>
            </a:pPr>
            <a:r>
              <a:rPr lang="zh-CN" altLang="zh-CN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敢于反抗</a:t>
            </a:r>
          </a:p>
        </p:txBody>
      </p:sp>
      <p:sp>
        <p:nvSpPr>
          <p:cNvPr id="36880" name="Line 16"/>
          <p:cNvSpPr>
            <a:spLocks noChangeShapeType="1"/>
          </p:cNvSpPr>
          <p:nvPr/>
        </p:nvSpPr>
        <p:spPr bwMode="auto">
          <a:xfrm>
            <a:off x="4687888" y="5829300"/>
            <a:ext cx="1785937" cy="0"/>
          </a:xfrm>
          <a:prstGeom prst="line">
            <a:avLst/>
          </a:prstGeom>
          <a:noFill/>
          <a:ln w="9525">
            <a:solidFill>
              <a:schemeClr val="tx1"/>
            </a:solidFill>
            <a:bevel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881" name="Text Box 17"/>
          <p:cNvSpPr txBox="1">
            <a:spLocks noChangeArrowheads="1"/>
          </p:cNvSpPr>
          <p:nvPr/>
        </p:nvSpPr>
        <p:spPr bwMode="auto">
          <a:xfrm>
            <a:off x="6804025" y="5321300"/>
            <a:ext cx="1114425" cy="6461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zh-CN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忠贞不渝</a:t>
            </a:r>
          </a:p>
          <a:p>
            <a:pPr>
              <a:defRPr/>
            </a:pPr>
            <a:r>
              <a:rPr lang="zh-CN" altLang="zh-CN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宁死不屈</a:t>
            </a:r>
          </a:p>
        </p:txBody>
      </p:sp>
      <p:sp>
        <p:nvSpPr>
          <p:cNvPr id="39949" name="Rectangle 2"/>
          <p:cNvSpPr>
            <a:spLocks noChangeArrowheads="1"/>
          </p:cNvSpPr>
          <p:nvPr/>
        </p:nvSpPr>
        <p:spPr bwMode="auto">
          <a:xfrm>
            <a:off x="684213" y="141288"/>
            <a:ext cx="1800225" cy="684212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zh-CN" altLang="en-US" sz="2800" dirty="0">
                <a:solidFill>
                  <a:srgbClr val="FF0000"/>
                </a:solidFill>
                <a:ea typeface="黑体" pitchFamily="49" charset="-122"/>
              </a:rPr>
              <a:t>理清思路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8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8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8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8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68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68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68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68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68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68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68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68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68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68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68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68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74" grpId="0" animBg="1"/>
      <p:bldP spid="36875" grpId="0" autoUpdateAnimBg="0"/>
      <p:bldP spid="36876" grpId="0" animBg="1"/>
      <p:bldP spid="36877" grpId="0" autoUpdateAnimBg="0"/>
      <p:bldP spid="36878" grpId="0" animBg="1"/>
      <p:bldP spid="36879" grpId="0" autoUpdateAnimBg="0"/>
      <p:bldP spid="36880" grpId="0" animBg="1"/>
      <p:bldP spid="36881" grpId="0" autoUpdateAnimBg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矩形 7"/>
          <p:cNvSpPr>
            <a:spLocks noChangeArrowheads="1"/>
          </p:cNvSpPr>
          <p:nvPr/>
        </p:nvSpPr>
        <p:spPr bwMode="auto">
          <a:xfrm>
            <a:off x="0" y="836613"/>
            <a:ext cx="9144000" cy="103187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2870" tIns="51435" rIns="102870" bIns="51435" anchor="ctr"/>
          <a:lstStyle/>
          <a:p>
            <a:pPr algn="ctr"/>
            <a:endParaRPr lang="zh-CN" altLang="zh-CN" sz="2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0963" name="矩形 8"/>
          <p:cNvSpPr>
            <a:spLocks noChangeArrowheads="1"/>
          </p:cNvSpPr>
          <p:nvPr/>
        </p:nvSpPr>
        <p:spPr bwMode="auto">
          <a:xfrm>
            <a:off x="682625" y="836613"/>
            <a:ext cx="1800225" cy="103187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2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7892" name="Rectangle 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-34925" y="2660651"/>
            <a:ext cx="8351838" cy="2880783"/>
          </a:xfrm>
          <a:extLst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altLang="zh-CN" sz="2800" dirty="0" smtClean="0">
                <a:solidFill>
                  <a:srgbClr val="0000FF"/>
                </a:solidFill>
                <a:latin typeface="+mn-ea"/>
                <a:ea typeface="+mn-ea"/>
              </a:rPr>
              <a:t>     </a:t>
            </a:r>
            <a:r>
              <a:rPr lang="zh-CN" altLang="zh-CN" sz="2800" dirty="0" smtClean="0">
                <a:solidFill>
                  <a:srgbClr val="0000FF"/>
                </a:solidFill>
                <a:latin typeface="+mn-ea"/>
                <a:ea typeface="+mn-ea"/>
              </a:rPr>
              <a:t>女生是检察官，认为焦母、刘兄是杀害刘兰芝、焦仲卿的凶手，要求判处他们死刑。</a:t>
            </a:r>
            <a:r>
              <a:rPr lang="en-US" altLang="zh-CN" sz="2800" dirty="0" smtClean="0">
                <a:solidFill>
                  <a:srgbClr val="0000FF"/>
                </a:solidFill>
                <a:latin typeface="+mn-ea"/>
                <a:ea typeface="+mn-ea"/>
              </a:rPr>
              <a:t/>
            </a:r>
            <a:br>
              <a:rPr lang="en-US" altLang="zh-CN" sz="2800" dirty="0" smtClean="0">
                <a:solidFill>
                  <a:srgbClr val="0000FF"/>
                </a:solidFill>
                <a:latin typeface="+mn-ea"/>
                <a:ea typeface="+mn-ea"/>
              </a:rPr>
            </a:br>
            <a:r>
              <a:rPr lang="zh-CN" altLang="zh-CN" sz="2800" dirty="0" smtClean="0">
                <a:solidFill>
                  <a:srgbClr val="0000FF"/>
                </a:solidFill>
                <a:latin typeface="+mn-ea"/>
                <a:ea typeface="+mn-ea"/>
              </a:rPr>
              <a:t>男生是焦母、刘兄的辩护律师，为他们辩护，争取减刑</a:t>
            </a:r>
          </a:p>
        </p:txBody>
      </p:sp>
      <p:sp>
        <p:nvSpPr>
          <p:cNvPr id="40965" name="AutoShape 5"/>
          <p:cNvSpPr>
            <a:spLocks noChangeArrowheads="1"/>
          </p:cNvSpPr>
          <p:nvPr/>
        </p:nvSpPr>
        <p:spPr bwMode="auto">
          <a:xfrm>
            <a:off x="4572000" y="1411288"/>
            <a:ext cx="3240088" cy="866775"/>
          </a:xfrm>
          <a:prstGeom prst="cloudCallout">
            <a:avLst>
              <a:gd name="adj1" fmla="val -43750"/>
              <a:gd name="adj2" fmla="val 70000"/>
            </a:avLst>
          </a:prstGeom>
          <a:solidFill>
            <a:schemeClr val="accent1"/>
          </a:solidFill>
          <a:ln w="9525">
            <a:solidFill>
              <a:schemeClr val="tx1"/>
            </a:solidFill>
            <a:bevel/>
            <a:headEnd/>
            <a:tailEnd/>
          </a:ln>
        </p:spPr>
        <p:txBody>
          <a:bodyPr/>
          <a:lstStyle/>
          <a:p>
            <a:pPr algn="ctr"/>
            <a:r>
              <a:rPr lang="zh-CN" altLang="zh-CN" sz="2800" b="1" dirty="0">
                <a:solidFill>
                  <a:srgbClr val="FF0000"/>
                </a:solidFill>
                <a:ea typeface="隶书" pitchFamily="49" charset="-122"/>
              </a:rPr>
              <a:t>问题一</a:t>
            </a:r>
          </a:p>
        </p:txBody>
      </p:sp>
      <p:sp>
        <p:nvSpPr>
          <p:cNvPr id="40966" name="Rectangle 2"/>
          <p:cNvSpPr>
            <a:spLocks noChangeArrowheads="1"/>
          </p:cNvSpPr>
          <p:nvPr/>
        </p:nvSpPr>
        <p:spPr bwMode="auto">
          <a:xfrm>
            <a:off x="684213" y="141288"/>
            <a:ext cx="1800225" cy="684212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zh-CN" altLang="en-US" sz="2800" dirty="0">
                <a:solidFill>
                  <a:srgbClr val="FF0000"/>
                </a:solidFill>
                <a:ea typeface="黑体" pitchFamily="49" charset="-122"/>
              </a:rPr>
              <a:t>问题探究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矩形 7"/>
          <p:cNvSpPr>
            <a:spLocks noChangeArrowheads="1"/>
          </p:cNvSpPr>
          <p:nvPr/>
        </p:nvSpPr>
        <p:spPr bwMode="auto">
          <a:xfrm>
            <a:off x="0" y="836613"/>
            <a:ext cx="9144000" cy="103187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2870" tIns="51435" rIns="102870" bIns="51435"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987" name="矩形 8"/>
          <p:cNvSpPr>
            <a:spLocks noChangeArrowheads="1"/>
          </p:cNvSpPr>
          <p:nvPr/>
        </p:nvSpPr>
        <p:spPr bwMode="auto">
          <a:xfrm>
            <a:off x="682625" y="836613"/>
            <a:ext cx="1800225" cy="103187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auto">
          <a:xfrm>
            <a:off x="36513" y="1340768"/>
            <a:ext cx="9144000" cy="415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Clr>
                <a:schemeClr val="hlink"/>
              </a:buClr>
              <a:buFont typeface="Wingdings" pitchFamily="2" charset="2"/>
              <a:buChar char="Ø"/>
            </a:pPr>
            <a:r>
              <a:rPr lang="zh-CN" altLang="zh-CN" sz="2400" b="1" dirty="0">
                <a:solidFill>
                  <a:srgbClr val="0000CC"/>
                </a:solidFill>
              </a:rPr>
              <a:t>焦母、刘兄表面上看是杀害刘兰芝、焦仲卿的凶手，实际上他们也是封建礼教的受害者。</a:t>
            </a:r>
          </a:p>
          <a:p>
            <a:endParaRPr lang="zh-CN" altLang="zh-CN" sz="2400" b="1" dirty="0">
              <a:solidFill>
                <a:srgbClr val="0000CC"/>
              </a:solidFill>
            </a:endParaRPr>
          </a:p>
          <a:p>
            <a:pPr>
              <a:buClr>
                <a:schemeClr val="hlink"/>
              </a:buClr>
              <a:buFont typeface="Wingdings" pitchFamily="2" charset="2"/>
              <a:buChar char="Ø"/>
            </a:pPr>
            <a:r>
              <a:rPr lang="zh-CN" altLang="zh-CN" sz="2400" b="1" dirty="0">
                <a:solidFill>
                  <a:srgbClr val="0000CC"/>
                </a:solidFill>
              </a:rPr>
              <a:t>拆散刘兰芝、焦仲卿的爱情并非其本意，他们主观上的愿望还是希望维护自己亲人终身幸福，但是，客观上他们失败了。</a:t>
            </a:r>
          </a:p>
          <a:p>
            <a:endParaRPr lang="zh-CN" altLang="zh-CN" sz="2400" b="1" dirty="0">
              <a:solidFill>
                <a:srgbClr val="0000CC"/>
              </a:solidFill>
            </a:endParaRPr>
          </a:p>
          <a:p>
            <a:pPr>
              <a:buClr>
                <a:schemeClr val="hlink"/>
              </a:buClr>
              <a:buFont typeface="Wingdings" pitchFamily="2" charset="2"/>
              <a:buChar char="Ø"/>
            </a:pPr>
            <a:r>
              <a:rPr lang="zh-CN" altLang="zh-CN" sz="2400" b="1" dirty="0">
                <a:solidFill>
                  <a:srgbClr val="0000CC"/>
                </a:solidFill>
              </a:rPr>
              <a:t>问题的深刻性在于：兰芝、仲卿毕竟是通过他们的手直接害死的。他们在作为受害者的同时，也成了封建礼教的帮凶。</a:t>
            </a:r>
            <a:br>
              <a:rPr lang="zh-CN" altLang="zh-CN" sz="2400" b="1" dirty="0">
                <a:solidFill>
                  <a:srgbClr val="0000CC"/>
                </a:solidFill>
              </a:rPr>
            </a:br>
            <a:endParaRPr lang="zh-CN" altLang="zh-CN" sz="2400" b="1" dirty="0">
              <a:solidFill>
                <a:srgbClr val="0000CC"/>
              </a:solidFill>
            </a:endParaRPr>
          </a:p>
          <a:p>
            <a:pPr>
              <a:buClr>
                <a:schemeClr val="hlink"/>
              </a:buClr>
              <a:buFont typeface="Wingdings" pitchFamily="2" charset="2"/>
              <a:buChar char="Ø"/>
            </a:pPr>
            <a:r>
              <a:rPr lang="zh-CN" altLang="zh-CN" sz="2400" b="1" dirty="0">
                <a:solidFill>
                  <a:srgbClr val="0000CC"/>
                </a:solidFill>
              </a:rPr>
              <a:t>这种不以个人意志为转移的社会力量，正是当时封建制度罪恶本质的必然反映。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矩形 7"/>
          <p:cNvSpPr>
            <a:spLocks noChangeArrowheads="1"/>
          </p:cNvSpPr>
          <p:nvPr/>
        </p:nvSpPr>
        <p:spPr bwMode="auto">
          <a:xfrm>
            <a:off x="0" y="836613"/>
            <a:ext cx="9144000" cy="103187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2870" tIns="51435" rIns="102870" bIns="51435" anchor="ctr"/>
          <a:lstStyle/>
          <a:p>
            <a:pPr algn="ctr"/>
            <a:endParaRPr lang="zh-CN" altLang="zh-CN" sz="2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3011" name="矩形 8"/>
          <p:cNvSpPr>
            <a:spLocks noChangeArrowheads="1"/>
          </p:cNvSpPr>
          <p:nvPr/>
        </p:nvSpPr>
        <p:spPr bwMode="auto">
          <a:xfrm>
            <a:off x="682625" y="836613"/>
            <a:ext cx="1800225" cy="103187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2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9940" name="Rectangle 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107951" y="2565400"/>
            <a:ext cx="7515225" cy="2590800"/>
          </a:xfrm>
          <a:extLst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zh-CN" altLang="zh-CN" sz="2800" dirty="0" smtClean="0">
                <a:solidFill>
                  <a:srgbClr val="0000FF"/>
                </a:solidFill>
                <a:latin typeface="华文行楷" pitchFamily="2" charset="-122"/>
                <a:ea typeface="华文行楷" pitchFamily="2" charset="-122"/>
              </a:rPr>
              <a:t>       </a:t>
            </a:r>
            <a:r>
              <a:rPr lang="en-US" altLang="zh-CN" sz="2800" dirty="0" smtClean="0">
                <a:solidFill>
                  <a:srgbClr val="0000FF"/>
                </a:solidFill>
                <a:latin typeface="华文行楷" pitchFamily="2" charset="-122"/>
                <a:ea typeface="华文行楷" pitchFamily="2" charset="-122"/>
              </a:rPr>
              <a:t>   </a:t>
            </a:r>
            <a:r>
              <a:rPr lang="zh-CN" altLang="zh-CN" sz="2800" dirty="0" smtClean="0">
                <a:solidFill>
                  <a:srgbClr val="FF0000"/>
                </a:solidFill>
                <a:latin typeface="+mn-ea"/>
                <a:ea typeface="+mn-ea"/>
              </a:rPr>
              <a:t>你是赞成刘兰芝、焦仲卿私奔，还是赞成他们殉情，请分别阐述理由。 </a:t>
            </a:r>
          </a:p>
        </p:txBody>
      </p:sp>
      <p:sp>
        <p:nvSpPr>
          <p:cNvPr id="43013" name="AutoShape 5"/>
          <p:cNvSpPr>
            <a:spLocks noChangeArrowheads="1"/>
          </p:cNvSpPr>
          <p:nvPr/>
        </p:nvSpPr>
        <p:spPr bwMode="auto">
          <a:xfrm>
            <a:off x="4211638" y="1509713"/>
            <a:ext cx="2735262" cy="949325"/>
          </a:xfrm>
          <a:prstGeom prst="cloudCallout">
            <a:avLst>
              <a:gd name="adj1" fmla="val -43731"/>
              <a:gd name="adj2" fmla="val 76171"/>
            </a:avLst>
          </a:prstGeom>
          <a:solidFill>
            <a:schemeClr val="accent1"/>
          </a:solidFill>
          <a:ln w="9525">
            <a:solidFill>
              <a:schemeClr val="tx1"/>
            </a:solidFill>
            <a:bevel/>
            <a:headEnd/>
            <a:tailEnd/>
          </a:ln>
        </p:spPr>
        <p:txBody>
          <a:bodyPr/>
          <a:lstStyle/>
          <a:p>
            <a:pPr algn="ctr"/>
            <a:r>
              <a:rPr lang="zh-CN" altLang="zh-CN" sz="2800" b="1" dirty="0">
                <a:solidFill>
                  <a:srgbClr val="FF0000"/>
                </a:solidFill>
              </a:rPr>
              <a:t>问题二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矩形 7"/>
          <p:cNvSpPr>
            <a:spLocks noChangeArrowheads="1"/>
          </p:cNvSpPr>
          <p:nvPr/>
        </p:nvSpPr>
        <p:spPr bwMode="auto">
          <a:xfrm>
            <a:off x="0" y="836613"/>
            <a:ext cx="9144000" cy="103187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02870" tIns="51435" rIns="102870" bIns="51435"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4035" name="矩形 8"/>
          <p:cNvSpPr>
            <a:spLocks noChangeArrowheads="1"/>
          </p:cNvSpPr>
          <p:nvPr/>
        </p:nvSpPr>
        <p:spPr bwMode="auto">
          <a:xfrm>
            <a:off x="682625" y="836613"/>
            <a:ext cx="1800225" cy="103187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0965" name="Rectangle 5"/>
          <p:cNvSpPr>
            <a:spLocks noChangeArrowheads="1"/>
          </p:cNvSpPr>
          <p:nvPr/>
        </p:nvSpPr>
        <p:spPr bwMode="auto">
          <a:xfrm>
            <a:off x="3175" y="1316038"/>
            <a:ext cx="8748713" cy="326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0000FF"/>
              </a:buClr>
              <a:buFont typeface="Wingdings" pitchFamily="2" charset="2"/>
              <a:buChar char="u"/>
            </a:pPr>
            <a:r>
              <a:rPr lang="zh-CN" altLang="zh-CN" sz="2400" b="1" dirty="0">
                <a:solidFill>
                  <a:srgbClr val="FF0000"/>
                </a:solidFill>
              </a:rPr>
              <a:t>私奔有其合理性。毕竟生命是最宝贵的。既保全了性命，又得到了爱情，何乐而不为。</a:t>
            </a:r>
          </a:p>
          <a:p>
            <a:pPr>
              <a:spcBef>
                <a:spcPct val="20000"/>
              </a:spcBef>
              <a:buClr>
                <a:srgbClr val="0000FF"/>
              </a:buClr>
              <a:buFont typeface="Wingdings" pitchFamily="2" charset="2"/>
              <a:buChar char="u"/>
            </a:pPr>
            <a:r>
              <a:rPr lang="zh-CN" altLang="zh-CN" sz="2400" b="1" dirty="0">
                <a:solidFill>
                  <a:srgbClr val="FF0000"/>
                </a:solidFill>
              </a:rPr>
              <a:t>殉情也有其必然性。在当时的社会条件下，私奔者恐怕很难有美好的结局。</a:t>
            </a:r>
          </a:p>
          <a:p>
            <a:pPr>
              <a:spcBef>
                <a:spcPct val="20000"/>
              </a:spcBef>
              <a:buClr>
                <a:srgbClr val="0000FF"/>
              </a:buClr>
              <a:buFont typeface="Wingdings" pitchFamily="2" charset="2"/>
              <a:buChar char="u"/>
            </a:pPr>
            <a:r>
              <a:rPr lang="zh-CN" altLang="zh-CN" sz="2400" b="1" dirty="0">
                <a:solidFill>
                  <a:srgbClr val="FF0000"/>
                </a:solidFill>
              </a:rPr>
              <a:t>殉情能坚守住爱情的誓言，能赢得人们对他们的同情尊敬，成为后代反对封建礼教、粉碎封建枷锁的精神鼓舞。</a:t>
            </a:r>
          </a:p>
          <a:p>
            <a:pPr>
              <a:spcBef>
                <a:spcPct val="20000"/>
              </a:spcBef>
              <a:buClr>
                <a:srgbClr val="0000FF"/>
              </a:buClr>
              <a:buFont typeface="Wingdings" pitchFamily="2" charset="2"/>
              <a:buChar char="u"/>
            </a:pPr>
            <a:r>
              <a:rPr lang="zh-CN" altLang="zh-CN" sz="2400" b="1" dirty="0">
                <a:solidFill>
                  <a:srgbClr val="FF0000"/>
                </a:solidFill>
              </a:rPr>
              <a:t>殉情能获得文学上和美学上的悲剧意义，成为流传千古、永垂不朽的艺术形象。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0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5" grpId="0" autoUpdateAnimBg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矩形 7"/>
          <p:cNvSpPr>
            <a:spLocks noChangeArrowheads="1"/>
          </p:cNvSpPr>
          <p:nvPr/>
        </p:nvSpPr>
        <p:spPr bwMode="auto">
          <a:xfrm>
            <a:off x="0" y="836613"/>
            <a:ext cx="9144000" cy="103187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02870" tIns="51435" rIns="102870" bIns="51435" anchor="ctr"/>
          <a:lstStyle/>
          <a:p>
            <a:pPr algn="ctr"/>
            <a:endParaRPr lang="zh-CN" altLang="zh-CN" sz="2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5059" name="矩形 8"/>
          <p:cNvSpPr>
            <a:spLocks noChangeArrowheads="1"/>
          </p:cNvSpPr>
          <p:nvPr/>
        </p:nvSpPr>
        <p:spPr bwMode="auto">
          <a:xfrm>
            <a:off x="682625" y="836613"/>
            <a:ext cx="1800225" cy="103187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2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988" name="Rectangle 4"/>
          <p:cNvSpPr>
            <a:spLocks noGrp="1" noRot="1" noChangeArrowheads="1"/>
          </p:cNvSpPr>
          <p:nvPr>
            <p:ph type="body" idx="1"/>
          </p:nvPr>
        </p:nvSpPr>
        <p:spPr>
          <a:xfrm>
            <a:off x="107950" y="1509713"/>
            <a:ext cx="8153400" cy="2206625"/>
          </a:xfrm>
          <a:extLst/>
        </p:spPr>
        <p:txBody>
          <a:bodyPr/>
          <a:lstStyle/>
          <a:p>
            <a:pPr eaLnBrk="1" hangingPunct="1">
              <a:lnSpc>
                <a:spcPct val="150000"/>
              </a:lnSpc>
              <a:buFont typeface="Arial" pitchFamily="34" charset="0"/>
              <a:buNone/>
              <a:defRPr/>
            </a:pPr>
            <a:r>
              <a:rPr lang="en-US" altLang="zh-CN" sz="2800" dirty="0" smtClean="0">
                <a:latin typeface="华文行楷" pitchFamily="2" charset="-122"/>
                <a:ea typeface="华文行楷" pitchFamily="2" charset="-122"/>
              </a:rPr>
              <a:t>            </a:t>
            </a:r>
            <a:r>
              <a:rPr lang="zh-CN" altLang="zh-CN" sz="2800" dirty="0" smtClean="0">
                <a:latin typeface="+mn-ea"/>
              </a:rPr>
              <a:t>假如你在恋爱时遇到焦母、刘兄式的人物，爱情遭到横加指责时，你将怎么办</a:t>
            </a:r>
            <a:r>
              <a:rPr lang="zh-CN" altLang="zh-CN" sz="2800" dirty="0" smtClean="0">
                <a:latin typeface="+mn-ea"/>
              </a:rPr>
              <a:t>？</a:t>
            </a:r>
            <a:r>
              <a:rPr lang="en-US" altLang="zh-CN" sz="2800" dirty="0" smtClean="0">
                <a:latin typeface="+mn-ea"/>
              </a:rPr>
              <a:t> </a:t>
            </a:r>
            <a:r>
              <a:rPr lang="zh-CN" altLang="zh-CN" sz="2800" dirty="0" smtClean="0">
                <a:latin typeface="+mn-ea"/>
              </a:rPr>
              <a:t> </a:t>
            </a:r>
            <a:endParaRPr lang="zh-CN" altLang="zh-CN" sz="2800" dirty="0" smtClean="0">
              <a:latin typeface="+mn-ea"/>
            </a:endParaRPr>
          </a:p>
        </p:txBody>
      </p:sp>
      <p:sp>
        <p:nvSpPr>
          <p:cNvPr id="45061" name="Rectangle 2"/>
          <p:cNvSpPr>
            <a:spLocks noChangeArrowheads="1"/>
          </p:cNvSpPr>
          <p:nvPr/>
        </p:nvSpPr>
        <p:spPr bwMode="auto">
          <a:xfrm>
            <a:off x="684213" y="141288"/>
            <a:ext cx="1800225" cy="684212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zh-CN" altLang="en-US" sz="2800" dirty="0">
                <a:solidFill>
                  <a:srgbClr val="FF0000"/>
                </a:solidFill>
                <a:ea typeface="黑体" pitchFamily="49" charset="-122"/>
              </a:rPr>
              <a:t>课后作业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9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9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9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19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1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calcmode="lin" valueType="num">
                                      <p:cBhvr>
                                        <p:cTn id="14" dur="2000"/>
                                        <p:tgtEl>
                                          <p:spTgt spid="419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/>
                                        <p:tgtEl>
                                          <p:spTgt spid="419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/>
                                        <p:tgtEl>
                                          <p:spTgt spid="419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ppt_h/1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/>
                                        <p:tgtEl>
                                          <p:spTgt spid="419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ppt_w/1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2000" tmFilter="0,0; .5, 0; 1, 1"/>
                                        <p:tgtEl>
                                          <p:spTgt spid="419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9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8" grpId="0" build="p" autoUpdateAnimBg="0"/>
      <p:bldP spid="41988" grpId="1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矩形 7"/>
          <p:cNvSpPr>
            <a:spLocks noChangeArrowheads="1"/>
          </p:cNvSpPr>
          <p:nvPr/>
        </p:nvSpPr>
        <p:spPr bwMode="auto">
          <a:xfrm>
            <a:off x="0" y="836613"/>
            <a:ext cx="9144000" cy="103187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2870" tIns="51435" rIns="102870" bIns="51435"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19" name="矩形 8"/>
          <p:cNvSpPr>
            <a:spLocks noChangeArrowheads="1"/>
          </p:cNvSpPr>
          <p:nvPr/>
        </p:nvSpPr>
        <p:spPr bwMode="auto">
          <a:xfrm>
            <a:off x="682625" y="836613"/>
            <a:ext cx="1800225" cy="103187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20" name="Text Box 11"/>
          <p:cNvSpPr>
            <a:spLocks noChangeArrowheads="1"/>
          </p:cNvSpPr>
          <p:nvPr/>
        </p:nvSpPr>
        <p:spPr bwMode="auto">
          <a:xfrm>
            <a:off x="2438400" y="6299200"/>
            <a:ext cx="990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zh-CN" sz="2400">
              <a:solidFill>
                <a:srgbClr val="000000"/>
              </a:solidFill>
              <a:latin typeface="Tahoma" pitchFamily="34" charset="0"/>
              <a:sym typeface="Tahoma" pitchFamily="34" charset="0"/>
            </a:endParaRPr>
          </a:p>
        </p:txBody>
      </p:sp>
      <p:sp>
        <p:nvSpPr>
          <p:cNvPr id="9221" name="Text Box 12"/>
          <p:cNvSpPr>
            <a:spLocks noChangeArrowheads="1"/>
          </p:cNvSpPr>
          <p:nvPr/>
        </p:nvSpPr>
        <p:spPr bwMode="auto">
          <a:xfrm>
            <a:off x="2209800" y="6299200"/>
            <a:ext cx="1295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zh-CN" sz="2400">
              <a:solidFill>
                <a:srgbClr val="000000"/>
              </a:solidFill>
              <a:latin typeface="Tahoma" pitchFamily="34" charset="0"/>
              <a:sym typeface="Tahoma" pitchFamily="34" charset="0"/>
            </a:endParaRPr>
          </a:p>
        </p:txBody>
      </p:sp>
      <p:sp>
        <p:nvSpPr>
          <p:cNvPr id="6150" name="Text Box 14"/>
          <p:cNvSpPr>
            <a:spLocks noChangeArrowheads="1"/>
          </p:cNvSpPr>
          <p:nvPr/>
        </p:nvSpPr>
        <p:spPr bwMode="auto">
          <a:xfrm>
            <a:off x="5029200" y="6502400"/>
            <a:ext cx="1066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zh-CN" sz="2400">
              <a:solidFill>
                <a:srgbClr val="000000"/>
              </a:solidFill>
              <a:latin typeface="Tahoma" pitchFamily="34" charset="0"/>
              <a:sym typeface="Tahoma" pitchFamily="34" charset="0"/>
            </a:endParaRPr>
          </a:p>
        </p:txBody>
      </p:sp>
      <p:sp>
        <p:nvSpPr>
          <p:cNvPr id="9223" name="Text Box 16"/>
          <p:cNvSpPr>
            <a:spLocks noChangeArrowheads="1"/>
          </p:cNvSpPr>
          <p:nvPr/>
        </p:nvSpPr>
        <p:spPr bwMode="auto">
          <a:xfrm>
            <a:off x="3794125" y="7213600"/>
            <a:ext cx="5492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zh-CN" sz="2400">
              <a:solidFill>
                <a:srgbClr val="000000"/>
              </a:solidFill>
              <a:latin typeface="Tahoma" pitchFamily="34" charset="0"/>
              <a:sym typeface="Tahoma" pitchFamily="34" charset="0"/>
            </a:endParaRPr>
          </a:p>
        </p:txBody>
      </p:sp>
      <p:pic>
        <p:nvPicPr>
          <p:cNvPr id="6152" name="Picture 8" descr="孔雀东南飞1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8" y="1588"/>
            <a:ext cx="4283075" cy="629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</p:pic>
      <p:pic>
        <p:nvPicPr>
          <p:cNvPr id="6153" name="Picture 9" descr="孔雀东南飞1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4663" y="-25400"/>
            <a:ext cx="4895850" cy="632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delay="0"/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30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 bldLvl="0" autoUpdateAnimBg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4" y="4437112"/>
            <a:ext cx="645557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www.1ppt.com/ziliao/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www.1ppt.com/shiti/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www.1ppt.com/jiaoan/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8"/>
              </a:rPr>
              <a:t>www.1ppt.cn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9144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0802" y="315180"/>
            <a:ext cx="7711638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3097345"/>
            <a:ext cx="4103687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3097345"/>
            <a:ext cx="4103688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309734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4001" y="309734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9695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矩形 7"/>
          <p:cNvSpPr>
            <a:spLocks noChangeArrowheads="1"/>
          </p:cNvSpPr>
          <p:nvPr/>
        </p:nvSpPr>
        <p:spPr bwMode="auto">
          <a:xfrm>
            <a:off x="0" y="836613"/>
            <a:ext cx="9144000" cy="103187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2870" tIns="51435" rIns="102870" bIns="51435"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0243" name="矩形 8"/>
          <p:cNvSpPr>
            <a:spLocks noChangeArrowheads="1"/>
          </p:cNvSpPr>
          <p:nvPr/>
        </p:nvSpPr>
        <p:spPr bwMode="auto">
          <a:xfrm>
            <a:off x="682625" y="836613"/>
            <a:ext cx="1800225" cy="103187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pic>
        <p:nvPicPr>
          <p:cNvPr id="7172" name="Picture 4" descr="孔雀东南飞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50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矩形 7"/>
          <p:cNvSpPr>
            <a:spLocks noChangeArrowheads="1"/>
          </p:cNvSpPr>
          <p:nvPr/>
        </p:nvSpPr>
        <p:spPr bwMode="auto">
          <a:xfrm>
            <a:off x="0" y="836613"/>
            <a:ext cx="9144000" cy="103187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2870" tIns="51435" rIns="102870" bIns="51435"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1267" name="矩形 8"/>
          <p:cNvSpPr>
            <a:spLocks noChangeArrowheads="1"/>
          </p:cNvSpPr>
          <p:nvPr/>
        </p:nvSpPr>
        <p:spPr bwMode="auto">
          <a:xfrm>
            <a:off x="682625" y="836613"/>
            <a:ext cx="1800225" cy="103187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685800" y="1509713"/>
            <a:ext cx="7488238" cy="27082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tabLst>
                <a:tab pos="695325" algn="l"/>
              </a:tabLst>
              <a:defRPr/>
            </a:pPr>
            <a:r>
              <a:rPr lang="zh-CN" altLang="zh-CN" sz="2800" b="1" dirty="0">
                <a:solidFill>
                  <a:srgbClr val="FF0000"/>
                </a:solidFill>
                <a:latin typeface="+mn-ea"/>
                <a:ea typeface="+mn-ea"/>
              </a:rPr>
              <a:t>叙事诗：</a:t>
            </a:r>
            <a:r>
              <a:rPr lang="zh-CN" altLang="zh-CN" sz="2800" b="1" dirty="0">
                <a:solidFill>
                  <a:srgbClr val="0000CC"/>
                </a:solidFill>
                <a:latin typeface="+mn-ea"/>
                <a:ea typeface="+mn-ea"/>
              </a:rPr>
              <a:t>借助于故事情节塑造的人物形象，来抒发作者的思想感情，表现诗歌的主题思想。</a:t>
            </a:r>
          </a:p>
          <a:p>
            <a:pPr algn="just" eaLnBrk="0" hangingPunct="0">
              <a:lnSpc>
                <a:spcPct val="150000"/>
              </a:lnSpc>
              <a:tabLst>
                <a:tab pos="695325" algn="l"/>
              </a:tabLst>
              <a:defRPr/>
            </a:pPr>
            <a:r>
              <a:rPr lang="zh-CN" altLang="zh-CN" sz="2800" b="1" dirty="0">
                <a:solidFill>
                  <a:srgbClr val="FF0000"/>
                </a:solidFill>
                <a:latin typeface="+mn-ea"/>
                <a:ea typeface="+mn-ea"/>
              </a:rPr>
              <a:t>抒情诗：</a:t>
            </a:r>
            <a:r>
              <a:rPr lang="zh-CN" altLang="zh-CN" sz="2800" b="1" dirty="0">
                <a:solidFill>
                  <a:srgbClr val="0000CC"/>
                </a:solidFill>
                <a:latin typeface="+mn-ea"/>
                <a:ea typeface="+mn-ea"/>
              </a:rPr>
              <a:t>直接借景或物抒情</a:t>
            </a:r>
          </a:p>
          <a:p>
            <a:pPr eaLnBrk="0" hangingPunct="0">
              <a:tabLst>
                <a:tab pos="695325" algn="l"/>
              </a:tabLst>
              <a:defRPr/>
            </a:pPr>
            <a:endParaRPr lang="zh-CN" altLang="zh-CN" sz="4400" b="1" dirty="0">
              <a:solidFill>
                <a:srgbClr val="660033"/>
              </a:solidFill>
              <a:latin typeface="Times New Roman" pitchFamily="18" charset="0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矩形 7"/>
          <p:cNvSpPr>
            <a:spLocks noChangeArrowheads="1"/>
          </p:cNvSpPr>
          <p:nvPr/>
        </p:nvSpPr>
        <p:spPr bwMode="auto">
          <a:xfrm>
            <a:off x="0" y="836613"/>
            <a:ext cx="9144000" cy="103187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2870" tIns="51435" rIns="102870" bIns="51435"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2291" name="矩形 8"/>
          <p:cNvSpPr>
            <a:spLocks noChangeArrowheads="1"/>
          </p:cNvSpPr>
          <p:nvPr/>
        </p:nvSpPr>
        <p:spPr bwMode="auto">
          <a:xfrm>
            <a:off x="682625" y="836613"/>
            <a:ext cx="1800225" cy="103187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251520" y="1268760"/>
            <a:ext cx="8496300" cy="41544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zh-CN" sz="2400" b="1" dirty="0" smtClean="0"/>
              <a:t>        </a:t>
            </a:r>
            <a:r>
              <a:rPr lang="zh-CN" altLang="zh-CN" sz="2400" b="1" dirty="0" smtClean="0">
                <a:latin typeface="+mn-ea"/>
                <a:ea typeface="+mn-ea"/>
              </a:rPr>
              <a:t>汉乐府：</a:t>
            </a:r>
            <a:r>
              <a:rPr lang="zh-CN" altLang="zh-CN" sz="2400" b="1" dirty="0" smtClean="0">
                <a:solidFill>
                  <a:srgbClr val="FF0000"/>
                </a:solidFill>
                <a:latin typeface="+mn-ea"/>
                <a:ea typeface="+mn-ea"/>
              </a:rPr>
              <a:t>中国古代乐府官署(汉武帝首设)中配乐演唱的诗歌 。包括民歌和文人创作两大类。后人多用以代称入乐的民歌。</a:t>
            </a:r>
            <a:r>
              <a:rPr lang="zh-CN" altLang="zh-CN" sz="2400" b="1" dirty="0" smtClean="0">
                <a:latin typeface="+mn-ea"/>
                <a:ea typeface="+mn-ea"/>
              </a:rPr>
              <a:t>所谓“乐府”，本义是古代音乐官署。其名始于秦，至汉武帝时乐府规模较大，掌管朝会宴飨、道路游行时所用的音乐，兼采民间诗歌以及乐曲。后来，这些采集来的民歌就称为乐府，其后，文人仿照这种民歌形式创作的诗歌也叫乐府。 </a:t>
            </a:r>
          </a:p>
          <a:p>
            <a:pPr eaLnBrk="1" hangingPunct="1">
              <a:defRPr/>
            </a:pPr>
            <a:r>
              <a:rPr lang="zh-CN" altLang="zh-CN" sz="2400" b="1" dirty="0" smtClean="0">
                <a:latin typeface="+mn-ea"/>
                <a:ea typeface="+mn-ea"/>
              </a:rPr>
              <a:t>    总言之，乐府就是民歌体的诗歌。</a:t>
            </a:r>
            <a:endParaRPr lang="en-US" altLang="zh-CN" sz="2400" b="1" dirty="0" smtClean="0">
              <a:latin typeface="+mn-ea"/>
              <a:ea typeface="+mn-ea"/>
            </a:endParaRPr>
          </a:p>
          <a:p>
            <a:pPr eaLnBrk="1" hangingPunct="1">
              <a:defRPr/>
            </a:pPr>
            <a:r>
              <a:rPr lang="en-US" altLang="zh-CN" sz="2400" b="1" dirty="0" smtClean="0">
                <a:latin typeface="+mn-ea"/>
                <a:ea typeface="+mn-ea"/>
              </a:rPr>
              <a:t>    </a:t>
            </a:r>
            <a:r>
              <a:rPr lang="zh-CN" altLang="zh-CN" sz="2400" b="1" dirty="0" smtClean="0">
                <a:latin typeface="+mn-ea"/>
                <a:ea typeface="+mn-ea"/>
              </a:rPr>
              <a:t>两汉乐府诗体裁以五言为主，兼有七言和杂言，句式灵活自由。叙事性强，出现第三人称叙述视角。</a:t>
            </a:r>
          </a:p>
          <a:p>
            <a:pPr eaLnBrk="1" hangingPunct="1">
              <a:defRPr/>
            </a:pPr>
            <a:r>
              <a:rPr lang="zh-CN" altLang="zh-CN" sz="2400" b="1" dirty="0" smtClean="0">
                <a:latin typeface="+mn-ea"/>
                <a:ea typeface="+mn-ea"/>
              </a:rPr>
              <a:t>    既继承、发展了《诗经》的现实主义传统，也继承、发展了《楚辞》的浪漫主义精神。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矩形 7"/>
          <p:cNvSpPr>
            <a:spLocks noChangeArrowheads="1"/>
          </p:cNvSpPr>
          <p:nvPr/>
        </p:nvSpPr>
        <p:spPr bwMode="auto">
          <a:xfrm>
            <a:off x="0" y="836613"/>
            <a:ext cx="9144000" cy="103187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2870" tIns="51435" rIns="102870" bIns="51435" anchor="ctr"/>
          <a:lstStyle/>
          <a:p>
            <a:pPr algn="ctr"/>
            <a:endParaRPr lang="zh-CN" altLang="zh-CN" sz="2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3315" name="矩形 8"/>
          <p:cNvSpPr>
            <a:spLocks noChangeArrowheads="1"/>
          </p:cNvSpPr>
          <p:nvPr/>
        </p:nvSpPr>
        <p:spPr bwMode="auto">
          <a:xfrm>
            <a:off x="682625" y="836613"/>
            <a:ext cx="1800225" cy="103187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2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682625" y="1239838"/>
            <a:ext cx="4370388" cy="5238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zh-CN" altLang="zh-CN" sz="2800" b="1" dirty="0" smtClean="0">
                <a:solidFill>
                  <a:srgbClr val="FF0000"/>
                </a:solidFill>
              </a:rPr>
              <a:t>    </a:t>
            </a:r>
            <a:r>
              <a:rPr lang="zh-CN" altLang="zh-CN" sz="2800" b="1" dirty="0" smtClean="0">
                <a:solidFill>
                  <a:srgbClr val="FF0000"/>
                </a:solidFill>
                <a:latin typeface="+mn-ea"/>
                <a:ea typeface="+mn-ea"/>
              </a:rPr>
              <a:t>乐府概念的流变</a:t>
            </a: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1189038" y="2947988"/>
            <a:ext cx="6765925" cy="18161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zh-CN" altLang="zh-CN" sz="2800" b="1" dirty="0" smtClean="0">
                <a:solidFill>
                  <a:srgbClr val="0033CC"/>
                </a:solidFill>
                <a:latin typeface="+mn-ea"/>
                <a:ea typeface="+mn-ea"/>
              </a:rPr>
              <a:t>汉：音乐机构——音乐性诗体</a:t>
            </a:r>
          </a:p>
          <a:p>
            <a:pPr eaLnBrk="1" hangingPunct="1">
              <a:spcBef>
                <a:spcPct val="50000"/>
              </a:spcBef>
              <a:defRPr/>
            </a:pPr>
            <a:r>
              <a:rPr lang="zh-CN" altLang="zh-CN" sz="2800" b="1" dirty="0" smtClean="0">
                <a:solidFill>
                  <a:srgbClr val="0033CC"/>
                </a:solidFill>
                <a:latin typeface="+mn-ea"/>
                <a:ea typeface="+mn-ea"/>
              </a:rPr>
              <a:t>→唐（新乐府运动）：政治讽喻诗</a:t>
            </a:r>
          </a:p>
          <a:p>
            <a:pPr eaLnBrk="1" hangingPunct="1">
              <a:spcBef>
                <a:spcPct val="50000"/>
              </a:spcBef>
              <a:defRPr/>
            </a:pPr>
            <a:r>
              <a:rPr lang="zh-CN" altLang="zh-CN" sz="2800" b="1" dirty="0" smtClean="0">
                <a:solidFill>
                  <a:srgbClr val="0033CC"/>
                </a:solidFill>
                <a:latin typeface="+mn-ea"/>
                <a:ea typeface="+mn-ea"/>
              </a:rPr>
              <a:t>→宋元以后：词、曲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矩形 7"/>
          <p:cNvSpPr>
            <a:spLocks noChangeArrowheads="1"/>
          </p:cNvSpPr>
          <p:nvPr/>
        </p:nvSpPr>
        <p:spPr bwMode="auto">
          <a:xfrm>
            <a:off x="34925" y="741363"/>
            <a:ext cx="9144000" cy="101600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2870" tIns="51435" rIns="102870" bIns="51435"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4339" name="矩形 8"/>
          <p:cNvSpPr>
            <a:spLocks noChangeArrowheads="1"/>
          </p:cNvSpPr>
          <p:nvPr/>
        </p:nvSpPr>
        <p:spPr bwMode="auto">
          <a:xfrm>
            <a:off x="684213" y="757238"/>
            <a:ext cx="1800225" cy="101600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0" y="933450"/>
            <a:ext cx="9144000" cy="37861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    </a:t>
            </a:r>
            <a:r>
              <a:rPr lang="zh-CN" altLang="zh-CN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东汉建安年间，才貌双全的刘兰芝和庐江小吏焦仲卿真诚相爱。可婆婆焦母因种种原因对兰芝百般刁难，兰芝毅然请归，仲卿向母求情无效，夫妻只得话别，双双“誓天不相负”。 </a:t>
            </a:r>
            <a:br>
              <a:rPr lang="zh-CN" altLang="zh-CN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</a:br>
            <a:r>
              <a:rPr lang="zh-CN" altLang="zh-CN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    兰芝回到娘家，慕名求婚者接踵而来，先是县令替子求婚，后是太守谴丞为媒。兰芝因与仲卿有约，断然拒绝。然而其兄恶言相向，兰芝不得已应允太守家婚事。仲卿闻变赶来，夫妻约定“在天愿作比翼鸟，在地愿为连理枝”。兰芝出嫁的喜庆之日，刘焦二人双双命赴黄泉，成千古绝唱。 故事结尾与其它中国民间文学几成千篇一律，充满浪漫主义的理想色彩：两人合葬，林中化鸟。（其它如《梁祝》中的“化蝶”、牛郎织女的“七夕相会”） </a:t>
            </a:r>
          </a:p>
        </p:txBody>
      </p:sp>
      <p:sp>
        <p:nvSpPr>
          <p:cNvPr id="14341" name="Rectangle 2"/>
          <p:cNvSpPr>
            <a:spLocks noChangeArrowheads="1"/>
          </p:cNvSpPr>
          <p:nvPr/>
        </p:nvSpPr>
        <p:spPr bwMode="auto">
          <a:xfrm>
            <a:off x="684213" y="141288"/>
            <a:ext cx="1800225" cy="684212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zh-CN" altLang="en-US" sz="2800" dirty="0">
                <a:solidFill>
                  <a:srgbClr val="FF0000"/>
                </a:solidFill>
                <a:ea typeface="黑体" pitchFamily="49" charset="-122"/>
              </a:rPr>
              <a:t>故事梗概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 autoUpdateAnimBg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第一PPT模板网-WWW.1PPT.COM">
  <a:themeElements>
    <a:clrScheme name="聚合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聚合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聚合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聚合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聚合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16</TotalTime>
  <Words>4522</Words>
  <Application>Microsoft Office PowerPoint</Application>
  <PresentationFormat>全屏显示(4:3)</PresentationFormat>
  <Paragraphs>263</Paragraphs>
  <Slides>40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40</vt:i4>
      </vt:variant>
    </vt:vector>
  </HeadingPairs>
  <TitlesOfParts>
    <vt:vector size="58" baseType="lpstr">
      <vt:lpstr>Arial</vt:lpstr>
      <vt:lpstr>宋体</vt:lpstr>
      <vt:lpstr>Lucida Sans Unicode</vt:lpstr>
      <vt:lpstr>黑体</vt:lpstr>
      <vt:lpstr>Wingdings 3</vt:lpstr>
      <vt:lpstr>Verdana</vt:lpstr>
      <vt:lpstr>Wingdings 2</vt:lpstr>
      <vt:lpstr>Calibri</vt:lpstr>
      <vt:lpstr>Tahoma</vt:lpstr>
      <vt:lpstr>Times New Roman</vt:lpstr>
      <vt:lpstr>Westminster</vt:lpstr>
      <vt:lpstr>Arial Unicode MS</vt:lpstr>
      <vt:lpstr>华文楷体</vt:lpstr>
      <vt:lpstr>Wingdings</vt:lpstr>
      <vt:lpstr>隶书</vt:lpstr>
      <vt:lpstr>华文行楷</vt:lpstr>
      <vt:lpstr>第一PPT模板网-WWW.1PPT.COM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     女生是检察官，认为焦母、刘兄是杀害刘兰芝、焦仲卿的凶手，要求判处他们死刑。 男生是焦母、刘兄的辩护律师，为他们辩护，争取减刑</vt:lpstr>
      <vt:lpstr>PowerPoint 演示文稿</vt:lpstr>
      <vt:lpstr>          你是赞成刘兰芝、焦仲卿私奔，还是赞成他们殉情，请分别阐述理由。 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subject>第一PPT模板网-WWW.1PPT.COM</dc:subject>
  <dc:creator>第一PPT模板网-WWW.1PPT.COM</dc:creator>
  <cp:keywords>第一PPT模板网-WWW.1PPT.COM</cp:keywords>
  <cp:lastModifiedBy>123</cp:lastModifiedBy>
  <cp:revision>12</cp:revision>
  <dcterms:created xsi:type="dcterms:W3CDTF">2017-03-15T12:46:22Z</dcterms:created>
  <dcterms:modified xsi:type="dcterms:W3CDTF">2019-08-29T07:51:31Z</dcterms:modified>
</cp:coreProperties>
</file>