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handoutMasterIdLst>
    <p:handoutMasterId r:id="rId27"/>
  </p:handoutMasterIdLst>
  <p:sldIdLst>
    <p:sldId id="336" r:id="rId2"/>
    <p:sldId id="312" r:id="rId3"/>
    <p:sldId id="313" r:id="rId4"/>
    <p:sldId id="267" r:id="rId5"/>
    <p:sldId id="268" r:id="rId6"/>
    <p:sldId id="269" r:id="rId7"/>
    <p:sldId id="270" r:id="rId8"/>
    <p:sldId id="337" r:id="rId9"/>
    <p:sldId id="271" r:id="rId10"/>
    <p:sldId id="338" r:id="rId11"/>
    <p:sldId id="273" r:id="rId12"/>
    <p:sldId id="274" r:id="rId13"/>
    <p:sldId id="275" r:id="rId14"/>
    <p:sldId id="276" r:id="rId15"/>
    <p:sldId id="277" r:id="rId16"/>
    <p:sldId id="339" r:id="rId17"/>
    <p:sldId id="279" r:id="rId18"/>
    <p:sldId id="341" r:id="rId19"/>
    <p:sldId id="281" r:id="rId20"/>
    <p:sldId id="280" r:id="rId21"/>
    <p:sldId id="284" r:id="rId22"/>
    <p:sldId id="340" r:id="rId23"/>
    <p:sldId id="282" r:id="rId24"/>
    <p:sldId id="342" r:id="rId25"/>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0507"/>
    <a:srgbClr val="69060D"/>
    <a:srgbClr val="C00000"/>
    <a:srgbClr val="520509"/>
    <a:srgbClr val="4F0303"/>
    <a:srgbClr val="BD1A20"/>
    <a:srgbClr val="BE1A20"/>
    <a:srgbClr val="BD1A2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29" autoAdjust="0"/>
    <p:restoredTop sz="94660"/>
  </p:normalViewPr>
  <p:slideViewPr>
    <p:cSldViewPr snapToGrid="0">
      <p:cViewPr varScale="1">
        <p:scale>
          <a:sx n="114" d="100"/>
          <a:sy n="114" d="100"/>
        </p:scale>
        <p:origin x="516" y="108"/>
      </p:cViewPr>
      <p:guideLst/>
    </p:cSldViewPr>
  </p:slideViewPr>
  <p:notesTextViewPr>
    <p:cViewPr>
      <p:scale>
        <a:sx n="1" d="1"/>
        <a:sy n="1" d="1"/>
      </p:scale>
      <p:origin x="0" y="0"/>
    </p:cViewPr>
  </p:notesTextViewPr>
  <p:notesViewPr>
    <p:cSldViewPr snapToGrid="0" showGuides="1">
      <p:cViewPr varScale="1">
        <p:scale>
          <a:sx n="84" d="100"/>
          <a:sy n="84" d="100"/>
        </p:scale>
        <p:origin x="149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2021/11/1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24564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6CB4E-52AD-4649-8915-7EC780B531C7}"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A40D3-8DD0-4F85-84E1-8A2B917170C9}" type="slidenum">
              <a:rPr lang="zh-CN" altLang="en-US" smtClean="0"/>
              <a:t>‹#›</a:t>
            </a:fld>
            <a:endParaRPr lang="zh-CN" altLang="en-US"/>
          </a:p>
        </p:txBody>
      </p:sp>
    </p:spTree>
    <p:extLst>
      <p:ext uri="{BB962C8B-B14F-4D97-AF65-F5344CB8AC3E}">
        <p14:creationId xmlns:p14="http://schemas.microsoft.com/office/powerpoint/2010/main" val="2691108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a:t>
            </a:fld>
            <a:endParaRPr lang="zh-CN" altLang="en-US"/>
          </a:p>
        </p:txBody>
      </p:sp>
    </p:spTree>
    <p:extLst>
      <p:ext uri="{BB962C8B-B14F-4D97-AF65-F5344CB8AC3E}">
        <p14:creationId xmlns:p14="http://schemas.microsoft.com/office/powerpoint/2010/main" val="3301249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10</a:t>
            </a:fld>
            <a:endParaRPr lang="zh-CN" altLang="en-US"/>
          </a:p>
        </p:txBody>
      </p:sp>
    </p:spTree>
    <p:extLst>
      <p:ext uri="{BB962C8B-B14F-4D97-AF65-F5344CB8AC3E}">
        <p14:creationId xmlns:p14="http://schemas.microsoft.com/office/powerpoint/2010/main" val="2282132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11</a:t>
            </a:fld>
            <a:endParaRPr lang="zh-CN" altLang="en-US"/>
          </a:p>
        </p:txBody>
      </p:sp>
    </p:spTree>
    <p:extLst>
      <p:ext uri="{BB962C8B-B14F-4D97-AF65-F5344CB8AC3E}">
        <p14:creationId xmlns:p14="http://schemas.microsoft.com/office/powerpoint/2010/main" val="8116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12</a:t>
            </a:fld>
            <a:endParaRPr lang="zh-CN" altLang="en-US"/>
          </a:p>
        </p:txBody>
      </p:sp>
    </p:spTree>
    <p:extLst>
      <p:ext uri="{BB962C8B-B14F-4D97-AF65-F5344CB8AC3E}">
        <p14:creationId xmlns:p14="http://schemas.microsoft.com/office/powerpoint/2010/main" val="117860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13</a:t>
            </a:fld>
            <a:endParaRPr lang="zh-CN" altLang="en-US"/>
          </a:p>
        </p:txBody>
      </p:sp>
    </p:spTree>
    <p:extLst>
      <p:ext uri="{BB962C8B-B14F-4D97-AF65-F5344CB8AC3E}">
        <p14:creationId xmlns:p14="http://schemas.microsoft.com/office/powerpoint/2010/main" val="2403612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14</a:t>
            </a:fld>
            <a:endParaRPr lang="zh-CN" altLang="en-US"/>
          </a:p>
        </p:txBody>
      </p:sp>
    </p:spTree>
    <p:extLst>
      <p:ext uri="{BB962C8B-B14F-4D97-AF65-F5344CB8AC3E}">
        <p14:creationId xmlns:p14="http://schemas.microsoft.com/office/powerpoint/2010/main" val="3198268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15</a:t>
            </a:fld>
            <a:endParaRPr lang="zh-CN" altLang="en-US"/>
          </a:p>
        </p:txBody>
      </p:sp>
    </p:spTree>
    <p:extLst>
      <p:ext uri="{BB962C8B-B14F-4D97-AF65-F5344CB8AC3E}">
        <p14:creationId xmlns:p14="http://schemas.microsoft.com/office/powerpoint/2010/main" val="650646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16</a:t>
            </a:fld>
            <a:endParaRPr lang="zh-CN" altLang="en-US"/>
          </a:p>
        </p:txBody>
      </p:sp>
    </p:spTree>
    <p:extLst>
      <p:ext uri="{BB962C8B-B14F-4D97-AF65-F5344CB8AC3E}">
        <p14:creationId xmlns:p14="http://schemas.microsoft.com/office/powerpoint/2010/main" val="4261913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17</a:t>
            </a:fld>
            <a:endParaRPr lang="zh-CN" altLang="en-US"/>
          </a:p>
        </p:txBody>
      </p:sp>
    </p:spTree>
    <p:extLst>
      <p:ext uri="{BB962C8B-B14F-4D97-AF65-F5344CB8AC3E}">
        <p14:creationId xmlns:p14="http://schemas.microsoft.com/office/powerpoint/2010/main" val="2749007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58A65D9-D20C-4EBF-9BF3-B45FC3352C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4803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19</a:t>
            </a:fld>
            <a:endParaRPr lang="zh-CN" altLang="en-US"/>
          </a:p>
        </p:txBody>
      </p:sp>
    </p:spTree>
    <p:extLst>
      <p:ext uri="{BB962C8B-B14F-4D97-AF65-F5344CB8AC3E}">
        <p14:creationId xmlns:p14="http://schemas.microsoft.com/office/powerpoint/2010/main" val="3171429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58A65D9-D20C-4EBF-9BF3-B45FC3352C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99440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20</a:t>
            </a:fld>
            <a:endParaRPr lang="zh-CN" altLang="en-US"/>
          </a:p>
        </p:txBody>
      </p:sp>
    </p:spTree>
    <p:extLst>
      <p:ext uri="{BB962C8B-B14F-4D97-AF65-F5344CB8AC3E}">
        <p14:creationId xmlns:p14="http://schemas.microsoft.com/office/powerpoint/2010/main" val="2842388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21</a:t>
            </a:fld>
            <a:endParaRPr lang="zh-CN" altLang="en-US"/>
          </a:p>
        </p:txBody>
      </p:sp>
    </p:spTree>
    <p:extLst>
      <p:ext uri="{BB962C8B-B14F-4D97-AF65-F5344CB8AC3E}">
        <p14:creationId xmlns:p14="http://schemas.microsoft.com/office/powerpoint/2010/main" val="31727293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58A65D9-D20C-4EBF-9BF3-B45FC3352C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6874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23</a:t>
            </a:fld>
            <a:endParaRPr lang="zh-CN" altLang="en-US"/>
          </a:p>
        </p:txBody>
      </p:sp>
    </p:spTree>
    <p:extLst>
      <p:ext uri="{BB962C8B-B14F-4D97-AF65-F5344CB8AC3E}">
        <p14:creationId xmlns:p14="http://schemas.microsoft.com/office/powerpoint/2010/main" val="1481983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24</a:t>
            </a:fld>
            <a:endParaRPr lang="zh-CN" altLang="en-US"/>
          </a:p>
        </p:txBody>
      </p:sp>
    </p:spTree>
    <p:extLst>
      <p:ext uri="{BB962C8B-B14F-4D97-AF65-F5344CB8AC3E}">
        <p14:creationId xmlns:p14="http://schemas.microsoft.com/office/powerpoint/2010/main" val="963056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58A65D9-D20C-4EBF-9BF3-B45FC3352C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54249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4</a:t>
            </a:fld>
            <a:endParaRPr lang="zh-CN" altLang="en-US"/>
          </a:p>
        </p:txBody>
      </p:sp>
    </p:spTree>
    <p:extLst>
      <p:ext uri="{BB962C8B-B14F-4D97-AF65-F5344CB8AC3E}">
        <p14:creationId xmlns:p14="http://schemas.microsoft.com/office/powerpoint/2010/main" val="1878181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5</a:t>
            </a:fld>
            <a:endParaRPr lang="zh-CN" altLang="en-US"/>
          </a:p>
        </p:txBody>
      </p:sp>
    </p:spTree>
    <p:extLst>
      <p:ext uri="{BB962C8B-B14F-4D97-AF65-F5344CB8AC3E}">
        <p14:creationId xmlns:p14="http://schemas.microsoft.com/office/powerpoint/2010/main" val="3604702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6</a:t>
            </a:fld>
            <a:endParaRPr lang="zh-CN" altLang="en-US"/>
          </a:p>
        </p:txBody>
      </p:sp>
    </p:spTree>
    <p:extLst>
      <p:ext uri="{BB962C8B-B14F-4D97-AF65-F5344CB8AC3E}">
        <p14:creationId xmlns:p14="http://schemas.microsoft.com/office/powerpoint/2010/main" val="1857693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7</a:t>
            </a:fld>
            <a:endParaRPr lang="zh-CN" altLang="en-US"/>
          </a:p>
        </p:txBody>
      </p:sp>
    </p:spTree>
    <p:extLst>
      <p:ext uri="{BB962C8B-B14F-4D97-AF65-F5344CB8AC3E}">
        <p14:creationId xmlns:p14="http://schemas.microsoft.com/office/powerpoint/2010/main" val="3550271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58A65D9-D20C-4EBF-9BF3-B45FC3352C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5661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9</a:t>
            </a:fld>
            <a:endParaRPr lang="zh-CN" altLang="en-US"/>
          </a:p>
        </p:txBody>
      </p:sp>
    </p:spTree>
    <p:extLst>
      <p:ext uri="{BB962C8B-B14F-4D97-AF65-F5344CB8AC3E}">
        <p14:creationId xmlns:p14="http://schemas.microsoft.com/office/powerpoint/2010/main" val="35671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2021/11/1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0592829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55627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lum/>
          </a:blip>
          <a:srcRect/>
          <a:stretch>
            <a:fillRect t="-1000" b="-1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87" r:id="rId2"/>
    <p:sldLayoutId id="2147483688" r:id="rId3"/>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6.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7.jpeg"/><Relationship Id="rId5" Type="http://schemas.openxmlformats.org/officeDocument/2006/relationships/image" Target="../media/image4.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7" Type="http://schemas.microsoft.com/office/2007/relationships/hdphoto" Target="../media/hdphoto2.wdp"/><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AF9D26A-6599-4E27-80BB-8ADF49A2EF1D}"/>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A7D1932-490B-490F-AF66-9AB51EE51CE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2098675" y="1899285"/>
            <a:ext cx="6829425" cy="2306955"/>
          </a:xfrm>
          <a:prstGeom prst="rect">
            <a:avLst/>
          </a:prstGeom>
        </p:spPr>
        <p:txBody>
          <a:bodyPr wrap="square">
            <a:spAutoFit/>
          </a:bodyPr>
          <a:lstStyle/>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上午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10</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点半，新华门前汇集了中国大学、北平师范大学、东北大学等十多所学校</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1000</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多人的请愿队伍。新华门紧闭着，门前排列着警车和架着机关枪的摩托车，军警宪兵手持刀枪杀气腾腾。请愿学生高举着旗帜，手持标语，高呼抗日救国口号。</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 name="组合 5"/>
          <p:cNvGrpSpPr/>
          <p:nvPr/>
        </p:nvGrpSpPr>
        <p:grpSpPr>
          <a:xfrm>
            <a:off x="8960436" y="2622981"/>
            <a:ext cx="2742029" cy="2070509"/>
            <a:chOff x="1246" y="2688"/>
            <a:chExt cx="6231" cy="4424"/>
          </a:xfrm>
        </p:grpSpPr>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342" y="3353"/>
              <a:ext cx="6010" cy="375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1246" y="2688"/>
              <a:ext cx="6231" cy="1661"/>
            </a:xfrm>
            <a:prstGeom prst="rect">
              <a:avLst/>
            </a:prstGeom>
            <a:solidFill>
              <a:srgbClr val="9E0507"/>
            </a:solidFill>
          </p:spPr>
          <p:txBody>
            <a:bodyPr wrap="square">
              <a:spAutoFit/>
            </a:bodyPr>
            <a:lstStyle/>
            <a:p>
              <a:pPr>
                <a:lnSpc>
                  <a:spcPct val="130000"/>
                </a:lnSpc>
              </a:pPr>
              <a:r>
                <a:rPr lang="en-US" altLang="zh-CN"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 </a:t>
              </a: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学生示威游行队伍从新华门出发</a:t>
              </a:r>
            </a:p>
          </p:txBody>
        </p:sp>
      </p:grpSp>
      <p:sp>
        <p:nvSpPr>
          <p:cNvPr id="8" name="矩形 7"/>
          <p:cNvSpPr/>
          <p:nvPr/>
        </p:nvSpPr>
        <p:spPr>
          <a:xfrm>
            <a:off x="1978025" y="4296410"/>
            <a:ext cx="9684385" cy="1938020"/>
          </a:xfrm>
          <a:prstGeom prst="rect">
            <a:avLst/>
          </a:prstGeom>
        </p:spPr>
        <p:txBody>
          <a:bodyPr wrap="square">
            <a:spAutoFit/>
          </a:bodyPr>
          <a:lstStyle/>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上午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12" name="矩形 11"/>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grpSp>
        <p:nvGrpSpPr>
          <p:cNvPr id="13" name="组合 12"/>
          <p:cNvGrpSpPr/>
          <p:nvPr/>
        </p:nvGrpSpPr>
        <p:grpSpPr>
          <a:xfrm>
            <a:off x="1402080" y="2068195"/>
            <a:ext cx="576580" cy="3833495"/>
            <a:chOff x="2127" y="2547"/>
            <a:chExt cx="908" cy="6037"/>
          </a:xfrm>
        </p:grpSpPr>
        <p:sp>
          <p:nvSpPr>
            <p:cNvPr id="36" name="PA-1106"/>
            <p:cNvSpPr>
              <a:spLocks noChangeAspect="1"/>
            </p:cNvSpPr>
            <p:nvPr>
              <p:custDataLst>
                <p:tags r:id="rId1"/>
              </p:custDataLst>
            </p:nvPr>
          </p:nvSpPr>
          <p:spPr>
            <a:xfrm>
              <a:off x="2128" y="5189"/>
              <a:ext cx="907" cy="907"/>
            </a:xfrm>
            <a:prstGeom prst="roundRect">
              <a:avLst>
                <a:gd name="adj" fmla="val 50000"/>
              </a:avLst>
            </a:prstGeom>
            <a:solidFill>
              <a:srgbClr val="9E0507"/>
            </a:solidFill>
            <a:ln w="76200" cap="flat" cmpd="sng" algn="ctr">
              <a:solidFill>
                <a:srgbClr val="C00000">
                  <a:alpha val="30000"/>
                </a:srgbClr>
              </a:solidFill>
              <a:prstDash val="solid"/>
              <a:miter lim="800000"/>
            </a:ln>
            <a:effectLst/>
          </p:spPr>
          <p:txBody>
            <a:bodyPr rtlCol="0" anchor="ctr"/>
            <a:lstStyle/>
            <a:p>
              <a:pPr algn="ctr">
                <a:defRPr/>
              </a:pPr>
              <a:r>
                <a:rPr lang="en-US" altLang="zh-CN"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02</a:t>
              </a:r>
              <a:endParaRPr lang="zh-CN" altLang="en-US"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3" name="PA-1112"/>
            <p:cNvSpPr>
              <a:spLocks noChangeAspect="1"/>
            </p:cNvSpPr>
            <p:nvPr>
              <p:custDataLst>
                <p:tags r:id="rId2"/>
              </p:custDataLst>
            </p:nvPr>
          </p:nvSpPr>
          <p:spPr>
            <a:xfrm>
              <a:off x="2127" y="7677"/>
              <a:ext cx="907" cy="907"/>
            </a:xfrm>
            <a:prstGeom prst="roundRect">
              <a:avLst>
                <a:gd name="adj" fmla="val 50000"/>
              </a:avLst>
            </a:prstGeom>
            <a:solidFill>
              <a:srgbClr val="9E0507"/>
            </a:solidFill>
            <a:ln w="76200" cap="flat" cmpd="sng" algn="ctr">
              <a:solidFill>
                <a:srgbClr val="C00000">
                  <a:alpha val="30000"/>
                </a:srgbClr>
              </a:solidFill>
              <a:prstDash val="solid"/>
              <a:miter lim="800000"/>
            </a:ln>
            <a:effectLst/>
          </p:spPr>
          <p:txBody>
            <a:bodyPr rtlCol="0" anchor="ctr"/>
            <a:lstStyle/>
            <a:p>
              <a:pPr algn="ctr">
                <a:defRPr/>
              </a:pPr>
              <a:r>
                <a:rPr lang="en-US" altLang="zh-CN"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03</a:t>
              </a:r>
              <a:endParaRPr lang="zh-CN" altLang="en-US"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5" name="PA-1118"/>
            <p:cNvSpPr>
              <a:spLocks noChangeAspect="1"/>
            </p:cNvSpPr>
            <p:nvPr>
              <p:custDataLst>
                <p:tags r:id="rId3"/>
              </p:custDataLst>
            </p:nvPr>
          </p:nvSpPr>
          <p:spPr>
            <a:xfrm>
              <a:off x="2127" y="2547"/>
              <a:ext cx="907" cy="907"/>
            </a:xfrm>
            <a:prstGeom prst="roundRect">
              <a:avLst>
                <a:gd name="adj" fmla="val 50000"/>
              </a:avLst>
            </a:prstGeom>
            <a:solidFill>
              <a:srgbClr val="9E0507"/>
            </a:solidFill>
            <a:ln w="76200" cap="flat" cmpd="sng" algn="ctr">
              <a:solidFill>
                <a:srgbClr val="C00000">
                  <a:alpha val="30000"/>
                </a:srgbClr>
              </a:solidFill>
              <a:prstDash val="solid"/>
              <a:miter lim="800000"/>
            </a:ln>
            <a:effectLst/>
          </p:spPr>
          <p:txBody>
            <a:bodyPr rtlCol="0" anchor="ctr"/>
            <a:lstStyle/>
            <a:p>
              <a:pPr algn="ctr">
                <a:defRPr/>
              </a:pPr>
              <a:r>
                <a:rPr lang="en-US" altLang="zh-CN"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01</a:t>
              </a:r>
              <a:endParaRPr lang="zh-CN" altLang="en-US"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7" name="矩形 6"/>
          <p:cNvSpPr/>
          <p:nvPr/>
        </p:nvSpPr>
        <p:spPr>
          <a:xfrm>
            <a:off x="1978025" y="3020060"/>
            <a:ext cx="7072630" cy="1568450"/>
          </a:xfrm>
          <a:prstGeom prst="rect">
            <a:avLst/>
          </a:prstGeom>
        </p:spPr>
        <p:txBody>
          <a:bodyPr wrap="square">
            <a:spAutoFit/>
          </a:bodyPr>
          <a:lstStyle/>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推选董毓华、宋黎和于刚等</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人为代表，要求面见何应钦，并提出反对华北成立防共自治委员会、停止内战、立即释放被捕学生等</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6</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项要求。</a:t>
            </a:r>
          </a:p>
        </p:txBody>
      </p:sp>
      <p:sp>
        <p:nvSpPr>
          <p:cNvPr id="20" name="矩形 19">
            <a:extLst>
              <a:ext uri="{FF2B5EF4-FFF2-40B4-BE49-F238E27FC236}">
                <a16:creationId xmlns:a16="http://schemas.microsoft.com/office/drawing/2014/main" id="{0301D4F9-B853-47E3-910E-DBFE400567C4}"/>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291DD88-E3DF-45FC-9D94-D508F52CFA88}"/>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1913255" y="1929130"/>
            <a:ext cx="7183755" cy="3415030"/>
          </a:xfrm>
          <a:prstGeom prst="rect">
            <a:avLst/>
          </a:prstGeom>
        </p:spPr>
        <p:txBody>
          <a:bodyPr wrap="square">
            <a:spAutoFit/>
          </a:bodyPr>
          <a:lstStyle/>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39995" t="21" r="11273" b="-21"/>
          <a:stretch/>
        </p:blipFill>
        <p:spPr>
          <a:xfrm>
            <a:off x="9324614" y="2229855"/>
            <a:ext cx="1966624" cy="26903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a:xfrm>
            <a:off x="1172210" y="2091690"/>
            <a:ext cx="575945" cy="2252980"/>
            <a:chOff x="2127" y="2547"/>
            <a:chExt cx="907" cy="3548"/>
          </a:xfrm>
        </p:grpSpPr>
        <p:sp>
          <p:nvSpPr>
            <p:cNvPr id="36" name="PA-1106"/>
            <p:cNvSpPr>
              <a:spLocks noChangeAspect="1"/>
            </p:cNvSpPr>
            <p:nvPr>
              <p:custDataLst>
                <p:tags r:id="rId1"/>
              </p:custDataLst>
            </p:nvPr>
          </p:nvSpPr>
          <p:spPr>
            <a:xfrm>
              <a:off x="2127" y="5188"/>
              <a:ext cx="907" cy="907"/>
            </a:xfrm>
            <a:prstGeom prst="roundRect">
              <a:avLst>
                <a:gd name="adj" fmla="val 50000"/>
              </a:avLst>
            </a:prstGeom>
            <a:solidFill>
              <a:srgbClr val="9E0507"/>
            </a:solidFill>
            <a:ln w="76200" cap="flat" cmpd="sng" algn="ctr">
              <a:solidFill>
                <a:srgbClr val="C00000">
                  <a:alpha val="30000"/>
                </a:srgbClr>
              </a:solidFill>
              <a:prstDash val="solid"/>
              <a:miter lim="800000"/>
            </a:ln>
            <a:effectLst/>
          </p:spPr>
          <p:txBody>
            <a:bodyPr rtlCol="0" anchor="ctr"/>
            <a:lstStyle/>
            <a:p>
              <a:pPr algn="ctr">
                <a:defRPr/>
              </a:pPr>
              <a:r>
                <a:rPr lang="en-US" altLang="zh-CN"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0</a:t>
              </a:r>
              <a:r>
                <a:rPr lang="en-US"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5</a:t>
              </a:r>
            </a:p>
          </p:txBody>
        </p:sp>
        <p:sp>
          <p:nvSpPr>
            <p:cNvPr id="35" name="PA-1118"/>
            <p:cNvSpPr>
              <a:spLocks noChangeAspect="1"/>
            </p:cNvSpPr>
            <p:nvPr>
              <p:custDataLst>
                <p:tags r:id="rId2"/>
              </p:custDataLst>
            </p:nvPr>
          </p:nvSpPr>
          <p:spPr>
            <a:xfrm>
              <a:off x="2127" y="2547"/>
              <a:ext cx="907" cy="907"/>
            </a:xfrm>
            <a:prstGeom prst="roundRect">
              <a:avLst>
                <a:gd name="adj" fmla="val 50000"/>
              </a:avLst>
            </a:prstGeom>
            <a:solidFill>
              <a:srgbClr val="9E0507"/>
            </a:solidFill>
            <a:ln w="76200" cap="flat" cmpd="sng" algn="ctr">
              <a:solidFill>
                <a:srgbClr val="C00000">
                  <a:alpha val="30000"/>
                </a:srgbClr>
              </a:solidFill>
              <a:prstDash val="solid"/>
              <a:miter lim="800000"/>
            </a:ln>
            <a:effectLst/>
          </p:spPr>
          <p:txBody>
            <a:bodyPr rtlCol="0" anchor="ctr"/>
            <a:lstStyle/>
            <a:p>
              <a:pPr algn="ctr">
                <a:defRPr/>
              </a:pPr>
              <a:r>
                <a:rPr lang="en-US" altLang="zh-CN"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0</a:t>
              </a:r>
              <a:r>
                <a:rPr lang="en-US" sz="1400" b="1" kern="0" dirty="0">
                  <a:solidFill>
                    <a:prstClr val="white"/>
                  </a:solidFill>
                  <a:latin typeface="思源黑体" panose="020B0500000000000000" pitchFamily="34" charset="-122"/>
                  <a:ea typeface="思源黑体" panose="020B0500000000000000" pitchFamily="34" charset="-122"/>
                  <a:cs typeface="+mn-ea"/>
                  <a:sym typeface="思源黑体" panose="020B0500000000000000" pitchFamily="34" charset="-122"/>
                </a:rPr>
                <a:t>4</a:t>
              </a:r>
            </a:p>
          </p:txBody>
        </p:sp>
      </p:grpSp>
      <p:sp>
        <p:nvSpPr>
          <p:cNvPr id="4" name="矩形 3"/>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sp>
        <p:nvSpPr>
          <p:cNvPr id="15" name="矩形 14">
            <a:extLst>
              <a:ext uri="{FF2B5EF4-FFF2-40B4-BE49-F238E27FC236}">
                <a16:creationId xmlns:a16="http://schemas.microsoft.com/office/drawing/2014/main" id="{91AF375F-DA26-400B-B79B-5400A55929F9}"/>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89660" y="2157730"/>
            <a:ext cx="10208895" cy="3046095"/>
          </a:xfrm>
          <a:prstGeom prst="rect">
            <a:avLst/>
          </a:prstGeom>
        </p:spPr>
        <p:txBody>
          <a:bodyPr wrap="square">
            <a:spAutoFit/>
          </a:bodyPr>
          <a:lstStyle/>
          <a:p>
            <a:pPr indent="0">
              <a:lnSpc>
                <a:spcPct val="150000"/>
              </a:lnSpc>
              <a:buClr>
                <a:srgbClr val="C00000"/>
              </a:buClr>
              <a:buFont typeface="Wingdings" panose="05000000000000000000" charset="0"/>
              <a:buNone/>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九”的抗日怒吼，震撼了古都北平，很快传遍了国内外。中共北平市临时工委、北平市学联及时总结，对下一步行动进行部署。</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marL="285750" indent="-285750">
              <a:lnSpc>
                <a:spcPct val="150000"/>
              </a:lnSpc>
              <a:buClr>
                <a:srgbClr val="C00000"/>
              </a:buClr>
              <a:buFont typeface="Wingdings" panose="05000000000000000000" pitchFamily="2" charset="2"/>
              <a:buChar char="u"/>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Font typeface="Wingdings" panose="05000000000000000000" pitchFamily="2" charset="2"/>
              <a:buNone/>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日，全市各大中学校学生联合起来罢课。国民党当局对北平学生的爱国行动极为恐慌，下令严禁学生的爱国行为，还派军警封锁一些重点学校。</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marL="285750" indent="-285750">
              <a:lnSpc>
                <a:spcPct val="150000"/>
              </a:lnSpc>
              <a:buClr>
                <a:srgbClr val="C00000"/>
              </a:buClr>
              <a:buFont typeface="Wingdings" panose="05000000000000000000" pitchFamily="2" charset="2"/>
              <a:buChar char="u"/>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Font typeface="Wingdings" panose="05000000000000000000" pitchFamily="2" charset="2"/>
              <a:buNone/>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但爱国学生的抗日烈火是扑不灭的。中共北平临时工委获知国民党当局不顾广大人民群众的强烈反对，决定在</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16</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日成立“冀察政务委员会”，决定在这一天举行更大规模的示威游行。</a:t>
            </a:r>
          </a:p>
        </p:txBody>
      </p:sp>
      <p:sp>
        <p:nvSpPr>
          <p:cNvPr id="4" name="矩形 3"/>
          <p:cNvSpPr/>
          <p:nvPr/>
        </p:nvSpPr>
        <p:spPr>
          <a:xfrm>
            <a:off x="9599293" y="1401202"/>
            <a:ext cx="1467068" cy="581057"/>
          </a:xfrm>
          <a:prstGeom prst="rect">
            <a:avLst/>
          </a:prstGeom>
          <a:solidFill>
            <a:srgbClr val="9E0507"/>
          </a:solidFill>
        </p:spPr>
        <p:txBody>
          <a:bodyPr wrap="none">
            <a:spAutoFit/>
          </a:bodyPr>
          <a:lstStyle/>
          <a:p>
            <a:pPr>
              <a:lnSpc>
                <a:spcPct val="150000"/>
              </a:lnSpc>
            </a:pPr>
            <a:r>
              <a:rPr lang="zh-CN" altLang="en-US" sz="24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救亡怒潮</a:t>
            </a:r>
          </a:p>
        </p:txBody>
      </p:sp>
      <p:sp>
        <p:nvSpPr>
          <p:cNvPr id="2" name="矩形 1"/>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pic>
        <p:nvPicPr>
          <p:cNvPr id="12" name="图片 11">
            <a:extLst>
              <a:ext uri="{FF2B5EF4-FFF2-40B4-BE49-F238E27FC236}">
                <a16:creationId xmlns:a16="http://schemas.microsoft.com/office/drawing/2014/main" id="{CA75ACFA-93E5-4293-B1DC-30C318D8AB27}"/>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7BF45DCB-8783-4CFA-94A4-27ACDA70E223}"/>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D4FBC56-4817-426B-BAD2-3D8E604C40B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1156300" y="2034759"/>
            <a:ext cx="10061601" cy="1050925"/>
          </a:xfrm>
          <a:prstGeom prst="rect">
            <a:avLst/>
          </a:prstGeom>
          <a:noFill/>
          <a:extLst>
            <a:ext uri="{909E8E84-426E-40DD-AFC4-6F175D3DCCD1}">
              <a14:hiddenFill xmlns:a14="http://schemas.microsoft.com/office/drawing/2010/main">
                <a:solidFill>
                  <a:srgbClr val="69060D"/>
                </a:solidFill>
              </a14:hiddenFill>
            </a:ext>
          </a:extLst>
        </p:spPr>
        <p:txBody>
          <a:bodyPr wrap="square">
            <a:spAutoFit/>
          </a:bodyPr>
          <a:lstStyle/>
          <a:p>
            <a:pPr>
              <a:lnSpc>
                <a:spcPct val="13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16</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日凌晨，</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万余名北平爱国学生陆续走上街头，一场声势浩大的抗日救亡大示威爆发了。</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示威游行队伍共分为</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4</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个大队，分别由东北大学、中国大学、北京大学、清华大学率领从不同方向前进，途中冲破军警的封锁阻拦，最后在天桥会合。</a:t>
            </a:r>
          </a:p>
        </p:txBody>
      </p:sp>
      <p:sp>
        <p:nvSpPr>
          <p:cNvPr id="5" name="矩形 4"/>
          <p:cNvSpPr/>
          <p:nvPr/>
        </p:nvSpPr>
        <p:spPr>
          <a:xfrm>
            <a:off x="1156301" y="3225330"/>
            <a:ext cx="10061600" cy="1021433"/>
          </a:xfrm>
          <a:prstGeom prst="rect">
            <a:avLst/>
          </a:prstGeom>
          <a:solidFill>
            <a:srgbClr val="9E0507"/>
          </a:solidFill>
        </p:spPr>
        <p:txBody>
          <a:bodyPr wrap="square">
            <a:spAutoFit/>
          </a:bodyPr>
          <a:lstStyle/>
          <a:p>
            <a:pPr>
              <a:lnSpc>
                <a:spcPct val="130000"/>
              </a:lnSpc>
            </a:pP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上午</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时许，北平爱国学生和广大工人、农民、市民</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万余人在天桥召开市民大会。会场旗帜飘扬，“打倒日本帝国主义！”“打倒汉奸卖国贼</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反对成立冀察政务委员会</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的口号声此起彼伏，响彻天空。</a:t>
            </a:r>
          </a:p>
        </p:txBody>
      </p:sp>
      <p:sp>
        <p:nvSpPr>
          <p:cNvPr id="6" name="矩形 5"/>
          <p:cNvSpPr/>
          <p:nvPr/>
        </p:nvSpPr>
        <p:spPr>
          <a:xfrm>
            <a:off x="1156300" y="4386409"/>
            <a:ext cx="10061601" cy="1050925"/>
          </a:xfrm>
          <a:prstGeom prst="rect">
            <a:avLst/>
          </a:prstGeom>
          <a:noFill/>
          <a:extLst>
            <a:ext uri="{909E8E84-426E-40DD-AFC4-6F175D3DCCD1}">
              <a14:hiddenFill xmlns:a14="http://schemas.microsoft.com/office/drawing/2010/main">
                <a:solidFill>
                  <a:srgbClr val="69060D"/>
                </a:solidFill>
              </a14:hiddenFill>
            </a:ext>
          </a:extLst>
        </p:spPr>
        <p:txBody>
          <a:bodyPr wrap="square">
            <a:spAutoFit/>
          </a:bodyPr>
          <a:lstStyle/>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市民大会结束后，</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万多名爱国学生整队向前门方向行进。学生们手挽着手，不断高呼抗日救国口号，向街道两旁的市民和行人散发传单。市民们热情支持学生的爱国行动，有的送来开水和食物，有的自动加入了游行队伍。</a:t>
            </a:r>
          </a:p>
        </p:txBody>
      </p:sp>
      <p:sp>
        <p:nvSpPr>
          <p:cNvPr id="9" name="矩形 8"/>
          <p:cNvSpPr/>
          <p:nvPr/>
        </p:nvSpPr>
        <p:spPr>
          <a:xfrm>
            <a:off x="9300843" y="1195462"/>
            <a:ext cx="1467068" cy="581057"/>
          </a:xfrm>
          <a:prstGeom prst="rect">
            <a:avLst/>
          </a:prstGeom>
          <a:solidFill>
            <a:srgbClr val="9E0507"/>
          </a:solidFill>
        </p:spPr>
        <p:txBody>
          <a:bodyPr wrap="none">
            <a:spAutoFit/>
          </a:bodyPr>
          <a:lstStyle/>
          <a:p>
            <a:pPr>
              <a:lnSpc>
                <a:spcPct val="150000"/>
              </a:lnSpc>
            </a:pPr>
            <a:r>
              <a:rPr lang="zh-CN" altLang="en-US" sz="24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救亡怒潮</a:t>
            </a:r>
          </a:p>
        </p:txBody>
      </p:sp>
      <p:sp>
        <p:nvSpPr>
          <p:cNvPr id="4" name="矩形 3"/>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sp>
        <p:nvSpPr>
          <p:cNvPr id="13" name="矩形 12">
            <a:extLst>
              <a:ext uri="{FF2B5EF4-FFF2-40B4-BE49-F238E27FC236}">
                <a16:creationId xmlns:a16="http://schemas.microsoft.com/office/drawing/2014/main" id="{FB115D75-A004-4BDD-82B7-0E4A5C5B83BA}"/>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5540" y="1641475"/>
            <a:ext cx="10433685" cy="4250690"/>
          </a:xfrm>
          <a:prstGeom prst="rect">
            <a:avLst/>
          </a:prstGeom>
          <a:noFill/>
          <a:extLst>
            <a:ext uri="{909E8E84-426E-40DD-AFC4-6F175D3DCCD1}">
              <a14:hiddenFill xmlns:a14="http://schemas.microsoft.com/office/drawing/2010/main">
                <a:solidFill>
                  <a:srgbClr val="69060D"/>
                </a:solidFill>
              </a14:hiddenFill>
            </a:ext>
          </a:extLst>
        </p:spPr>
        <p:txBody>
          <a:bodyPr wrap="square">
            <a:spAutoFit/>
          </a:bodyPr>
          <a:lstStyle/>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下午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4</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此时已是晚上</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一六”大示威中，全市学生共有</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22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人被捕，</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300</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余人受伤，再一次暴露了反动当局的凶残面目。</a:t>
            </a:r>
          </a:p>
        </p:txBody>
      </p:sp>
      <p:sp>
        <p:nvSpPr>
          <p:cNvPr id="9" name="矩形 8"/>
          <p:cNvSpPr/>
          <p:nvPr/>
        </p:nvSpPr>
        <p:spPr>
          <a:xfrm>
            <a:off x="9316720" y="885190"/>
            <a:ext cx="1455420" cy="581057"/>
          </a:xfrm>
          <a:prstGeom prst="rect">
            <a:avLst/>
          </a:prstGeom>
          <a:solidFill>
            <a:srgbClr val="C00000"/>
          </a:solidFill>
        </p:spPr>
        <p:txBody>
          <a:bodyPr wrap="square">
            <a:spAutoFit/>
          </a:bodyPr>
          <a:lstStyle/>
          <a:p>
            <a:pPr>
              <a:lnSpc>
                <a:spcPct val="150000"/>
              </a:lnSpc>
            </a:pPr>
            <a:r>
              <a:rPr lang="zh-CN" altLang="en-US" sz="24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救亡怒潮</a:t>
            </a:r>
          </a:p>
        </p:txBody>
      </p:sp>
      <p:sp>
        <p:nvSpPr>
          <p:cNvPr id="5" name="矩形 4"/>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pic>
        <p:nvPicPr>
          <p:cNvPr id="12" name="图片 11">
            <a:extLst>
              <a:ext uri="{FF2B5EF4-FFF2-40B4-BE49-F238E27FC236}">
                <a16:creationId xmlns:a16="http://schemas.microsoft.com/office/drawing/2014/main" id="{B16AB9ED-C5E9-45F5-8CEA-F153832B3BA6}"/>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585A248D-1963-4F71-95FF-30E983E1ED1B}"/>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611BEF34-27EF-4268-A3E6-DCD4839C5EA1}"/>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453630" y="3513455"/>
            <a:ext cx="3141345" cy="20942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1491615" y="3513455"/>
            <a:ext cx="4427855" cy="1370965"/>
          </a:xfrm>
          <a:prstGeom prst="rect">
            <a:avLst/>
          </a:prstGeom>
        </p:spPr>
        <p:txBody>
          <a:bodyPr wrap="square">
            <a:spAutoFit/>
          </a:bodyPr>
          <a:lstStyle/>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北平学生的爱国斗争，打击了日本帝国主义的嚣张气焰，揭露了国民党当局的卖国行径，得到了各界爱国人士的支持响应，促进了抗日救亡运动的开展。</a:t>
            </a:r>
          </a:p>
        </p:txBody>
      </p:sp>
      <p:sp>
        <p:nvSpPr>
          <p:cNvPr id="3" name="矩形 2"/>
          <p:cNvSpPr/>
          <p:nvPr/>
        </p:nvSpPr>
        <p:spPr>
          <a:xfrm>
            <a:off x="2631335" y="2667344"/>
            <a:ext cx="1672253" cy="597921"/>
          </a:xfrm>
          <a:prstGeom prst="rect">
            <a:avLst/>
          </a:prstGeom>
          <a:solidFill>
            <a:srgbClr val="9E0507"/>
          </a:solidFill>
        </p:spPr>
        <p:txBody>
          <a:bodyPr wrap="none">
            <a:spAutoFit/>
          </a:bodyPr>
          <a:lstStyle/>
          <a:p>
            <a:pPr>
              <a:lnSpc>
                <a:spcPct val="130000"/>
              </a:lnSpc>
            </a:pPr>
            <a:r>
              <a:rPr lang="zh-CN" altLang="en-US" sz="28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声援北平</a:t>
            </a: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471854" y="1050290"/>
            <a:ext cx="3104896" cy="20618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sp>
        <p:nvSpPr>
          <p:cNvPr id="13" name="矩形 12">
            <a:extLst>
              <a:ext uri="{FF2B5EF4-FFF2-40B4-BE49-F238E27FC236}">
                <a16:creationId xmlns:a16="http://schemas.microsoft.com/office/drawing/2014/main" id="{91167713-8521-4E44-BF42-F54C5ED4F1D1}"/>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546225" y="1745615"/>
            <a:ext cx="9443085" cy="922020"/>
          </a:xfrm>
          <a:prstGeom prst="rect">
            <a:avLst/>
          </a:prstGeom>
          <a:noFill/>
        </p:spPr>
        <p:txBody>
          <a:bodyPr wrap="square" rtlCol="0">
            <a:spAutoFit/>
          </a:bodyPr>
          <a:lstStyle/>
          <a:p>
            <a:r>
              <a:rPr lang="zh-CN" altLang="en-US" b="1">
                <a:solidFill>
                  <a:srgbClr val="69060D"/>
                </a:solidFill>
                <a:latin typeface="思源黑体" panose="020B0500000000000000" pitchFamily="34" charset="-122"/>
                <a:ea typeface="思源黑体" panose="020B0500000000000000" pitchFamily="34" charset="-122"/>
                <a:cs typeface="思源黑体 CN Normal" panose="020B0400000000000000" charset="-122"/>
                <a:sym typeface="思源黑体" panose="020B0500000000000000" pitchFamily="34" charset="-122"/>
              </a:rPr>
              <a:t>12月18日全天，北京大学、清华大学等6所大学的校长，联名要求释放被捕学生。同日，中华全国总工会向全国工人紧急呼吁援助学生救国运动，各地工人纷纷举行罢工，支持学生斗争。20日，共青团中央发表宣言，号召青年学生深入到工农群众中扩大抗日救国运动。</a:t>
            </a:r>
          </a:p>
        </p:txBody>
      </p:sp>
      <p:sp>
        <p:nvSpPr>
          <p:cNvPr id="9" name="文本框 8"/>
          <p:cNvSpPr txBox="1"/>
          <p:nvPr/>
        </p:nvSpPr>
        <p:spPr>
          <a:xfrm>
            <a:off x="1450340" y="4610735"/>
            <a:ext cx="9539605" cy="1198880"/>
          </a:xfrm>
          <a:prstGeom prst="rect">
            <a:avLst/>
          </a:prstGeom>
          <a:noFill/>
        </p:spPr>
        <p:txBody>
          <a:bodyPr wrap="square" rtlCol="0">
            <a:spAutoFit/>
          </a:bodyPr>
          <a:lstStyle/>
          <a:p>
            <a:r>
              <a:rPr lang="zh-CN" altLang="en-US" b="1">
                <a:solidFill>
                  <a:srgbClr val="69060D"/>
                </a:solidFill>
                <a:latin typeface="思源黑体" panose="020B0500000000000000" pitchFamily="34" charset="-122"/>
                <a:ea typeface="思源黑体" panose="020B0500000000000000" pitchFamily="34" charset="-122"/>
                <a:cs typeface="思源黑体 CN Normal" panose="020B0400000000000000" charset="-122"/>
                <a:sym typeface="思源黑体" panose="020B0500000000000000" pitchFamily="34" charset="-122"/>
              </a:rPr>
              <a:t>鲁迅于12月18日至19日夜，撰文热情赞扬爱国学生的英勇斗争精神，并寄以“石在，火种是不会绝的”殷切希望。12月26日，陕甘苏区各界民众举行集会，声援北平和各地学生的抗日救国运动。在北平学生爱国运动的影响下，全国各地学生群起响应。一时间，在黄河两岸，大江南北，到处响彻抗日救亡的号角。</a:t>
            </a:r>
          </a:p>
        </p:txBody>
      </p:sp>
      <p:sp>
        <p:nvSpPr>
          <p:cNvPr id="10" name="文本框 9"/>
          <p:cNvSpPr txBox="1"/>
          <p:nvPr/>
        </p:nvSpPr>
        <p:spPr>
          <a:xfrm>
            <a:off x="1546225" y="3184525"/>
            <a:ext cx="9443720" cy="1198880"/>
          </a:xfrm>
          <a:prstGeom prst="rect">
            <a:avLst/>
          </a:prstGeom>
          <a:noFill/>
        </p:spPr>
        <p:txBody>
          <a:bodyPr wrap="square" rtlCol="0">
            <a:spAutoFit/>
          </a:bodyPr>
          <a:lstStyle/>
          <a:p>
            <a:r>
              <a:rPr lang="zh-CN" altLang="en-US" b="1">
                <a:solidFill>
                  <a:srgbClr val="69060D"/>
                </a:solidFill>
                <a:latin typeface="思源黑体" panose="020B0500000000000000" pitchFamily="34" charset="-122"/>
                <a:ea typeface="思源黑体" panose="020B0500000000000000" pitchFamily="34" charset="-122"/>
                <a:cs typeface="思源黑体 CN Normal" panose="020B0400000000000000" charset="-122"/>
                <a:sym typeface="思源黑体" panose="020B0500000000000000" pitchFamily="34" charset="-122"/>
              </a:rPr>
              <a:t>各地社团组织纷纷发表通电和宣言，声援北平学生爱国运动。宋庆龄、鲁迅、马相伯、沈钧儒、王造时、邹韬奋、陶行知、章乃器、李公朴、史良等爱国知名人士纷纷表示支持。宋庆龄从上海寄给北平学联100多元钱，作为开展抗日救国工作的费用。</a:t>
            </a:r>
          </a:p>
          <a:p>
            <a:endParaRPr lang="zh-CN" altLang="en-US" b="1">
              <a:solidFill>
                <a:srgbClr val="69060D"/>
              </a:solidFill>
              <a:latin typeface="思源黑体" panose="020B0500000000000000" pitchFamily="34" charset="-122"/>
              <a:ea typeface="思源黑体" panose="020B0500000000000000" pitchFamily="34" charset="-122"/>
              <a:cs typeface="思源黑体 CN Normal" panose="020B0400000000000000" charset="-122"/>
              <a:sym typeface="思源黑体" panose="020B0500000000000000" pitchFamily="34" charset="-122"/>
            </a:endParaRPr>
          </a:p>
        </p:txBody>
      </p:sp>
      <p:sp>
        <p:nvSpPr>
          <p:cNvPr id="2" name="矩形 1"/>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pic>
        <p:nvPicPr>
          <p:cNvPr id="12" name="图片 11">
            <a:extLst>
              <a:ext uri="{FF2B5EF4-FFF2-40B4-BE49-F238E27FC236}">
                <a16:creationId xmlns:a16="http://schemas.microsoft.com/office/drawing/2014/main" id="{59F03458-B173-431A-A94E-19037E66EB46}"/>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E0E2251F-8536-46C1-9300-4A7A12681B4A}"/>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AD65D1E-147A-419F-8271-A3C738A83A8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1490663" y="1632585"/>
            <a:ext cx="5795010" cy="4523105"/>
          </a:xfrm>
          <a:prstGeom prst="rect">
            <a:avLst/>
          </a:prstGeom>
        </p:spPr>
        <p:txBody>
          <a:bodyPr wrap="square">
            <a:spAutoFit/>
          </a:bodyPr>
          <a:lstStyle/>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两次游行示威之后，在党的领导下，北平学联成立了南下扩大宣传团，深入工厂农村，发动各地工农士兵群众开展反日反蒋斗争，也使爱国学生们得到了锻炼和教育。</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1936</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年，南下扩大宣传团在北平召开团员代表大会，正式成立了民族解放先锋队（后改名中华民族解放先锋队），这是党领导成立的先进青年组织。它的诞生和发展，大大推动了“一二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九”运动的深入发展。</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在中国共产党的领导和号召下，由北平爱国学生首倡，迅速席卷全国的“一二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九”运动，极大地促进了中国人民的觉醒，标志着中国人民抗日民主运动新高潮的到来。</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203565" y="2958922"/>
            <a:ext cx="2369184" cy="1475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203565" y="4350279"/>
            <a:ext cx="2369186" cy="157945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203564" y="1434888"/>
            <a:ext cx="2369186" cy="1591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矩形 12">
            <a:extLst>
              <a:ext uri="{FF2B5EF4-FFF2-40B4-BE49-F238E27FC236}">
                <a16:creationId xmlns:a16="http://schemas.microsoft.com/office/drawing/2014/main" id="{48A91513-6221-46BE-B005-671066D2F3D6}"/>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377F4BC-9F8F-4693-8E0B-8AB323CEB1D4}"/>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C0F101B2-2B01-4082-965D-AF5CCAC51550}"/>
              </a:ext>
            </a:extLst>
          </p:cNvPr>
          <p:cNvSpPr txBox="1"/>
          <p:nvPr/>
        </p:nvSpPr>
        <p:spPr>
          <a:xfrm>
            <a:off x="4554855" y="1491615"/>
            <a:ext cx="6684646" cy="2800767"/>
          </a:xfrm>
          <a:prstGeom prst="rect">
            <a:avLst/>
          </a:prstGeom>
          <a:noFill/>
        </p:spPr>
        <p:txBody>
          <a:bodyPr wrap="square" rtlCol="0">
            <a:spAutoFit/>
          </a:bodyPr>
          <a:lstStyle/>
          <a:p>
            <a:pPr lvl="0" algn="ctr">
              <a:defRPr/>
            </a:pPr>
            <a:r>
              <a:rPr lang="zh-CN" altLang="en-US" sz="8800" b="1" spc="300"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一二九运动事件成果</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2808" y="2381696"/>
            <a:ext cx="4643192" cy="2973122"/>
          </a:xfrm>
          <a:prstGeom prst="rect">
            <a:avLst/>
          </a:prstGeom>
          <a:solidFill>
            <a:srgbClr val="9E0507"/>
          </a:solidFill>
          <a:ln>
            <a:noFill/>
          </a:ln>
        </p:spPr>
        <p:txBody>
          <a:bodyPr wrap="square">
            <a:spAutoFit/>
          </a:bodyPr>
          <a:lstStyle/>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“打倒日本狗！”</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“全国武装起来，保卫华北！”</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“反对防共自治运动！”</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“反对卖国的对外政策！”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“立即停止内战！”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“立即向日本宣战！”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“人民！武装你们自己！”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“用武力保护华北！” </a:t>
            </a:r>
          </a:p>
        </p:txBody>
      </p:sp>
      <p:sp>
        <p:nvSpPr>
          <p:cNvPr id="3" name="矩形 2"/>
          <p:cNvSpPr/>
          <p:nvPr/>
        </p:nvSpPr>
        <p:spPr>
          <a:xfrm>
            <a:off x="6285865" y="2397125"/>
            <a:ext cx="4745355" cy="2968625"/>
          </a:xfrm>
          <a:prstGeom prst="rect">
            <a:avLst/>
          </a:prstGeom>
          <a:solidFill>
            <a:srgbClr val="9E0507"/>
          </a:solidFill>
          <a:ln>
            <a:noFill/>
          </a:ln>
        </p:spPr>
        <p:txBody>
          <a:bodyPr wrap="square">
            <a:spAutoFit/>
          </a:bodyPr>
          <a:lstStyle/>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“打倒卖国贼！”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“打倒卖国贼殷汝耕！”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“中华民族万岁！”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“为祖国自由而奋斗！”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“没收卖国贼的财产，救济受灾人民！”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“反对军队南调！”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“反对苛捐杂税！” </a:t>
            </a:r>
          </a:p>
          <a:p>
            <a:pPr>
              <a:lnSpc>
                <a:spcPct val="130000"/>
              </a:lnSpc>
            </a:pPr>
            <a:r>
              <a:rPr lang="zh-CN" altLang="en-US"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“反对抓捕中国人民的日本狗！” </a:t>
            </a:r>
          </a:p>
        </p:txBody>
      </p:sp>
      <p:sp>
        <p:nvSpPr>
          <p:cNvPr id="4" name="矩形 3"/>
          <p:cNvSpPr/>
          <p:nvPr/>
        </p:nvSpPr>
        <p:spPr>
          <a:xfrm>
            <a:off x="5443148" y="1624830"/>
            <a:ext cx="1656080" cy="521970"/>
          </a:xfrm>
          <a:prstGeom prst="rect">
            <a:avLst/>
          </a:prstGeom>
          <a:solidFill>
            <a:srgbClr val="9E0507"/>
          </a:solidFill>
        </p:spPr>
        <p:txBody>
          <a:bodyPr wrap="none">
            <a:spAutoFit/>
          </a:bodyPr>
          <a:lstStyle/>
          <a:p>
            <a:r>
              <a:rPr lang="zh-CN" altLang="en-US" sz="2800"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运动口号</a:t>
            </a:r>
          </a:p>
        </p:txBody>
      </p:sp>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事件成果</a:t>
            </a:r>
          </a:p>
        </p:txBody>
      </p:sp>
      <p:pic>
        <p:nvPicPr>
          <p:cNvPr id="12" name="图片 11">
            <a:extLst>
              <a:ext uri="{FF2B5EF4-FFF2-40B4-BE49-F238E27FC236}">
                <a16:creationId xmlns:a16="http://schemas.microsoft.com/office/drawing/2014/main" id="{8ACB3058-F47C-4A71-B2CD-A81289696174}"/>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269E29E6-5697-4F63-9C4B-F809D609F7B6}"/>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054F0FD-9206-459C-B692-69D845EBBE21}"/>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3459886" y="1112642"/>
            <a:ext cx="2059968" cy="1200329"/>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7200" b="1" i="0" u="none" strike="noStrike" kern="1200" cap="none" spc="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目录</a:t>
            </a:r>
          </a:p>
        </p:txBody>
      </p:sp>
      <p:sp>
        <p:nvSpPr>
          <p:cNvPr id="14" name="矩形 31"/>
          <p:cNvSpPr>
            <a:spLocks noChangeArrowheads="1"/>
          </p:cNvSpPr>
          <p:nvPr/>
        </p:nvSpPr>
        <p:spPr bwMode="auto">
          <a:xfrm>
            <a:off x="6424985" y="1295268"/>
            <a:ext cx="528266" cy="530352"/>
          </a:xfrm>
          <a:prstGeom prst="rect">
            <a:avLst/>
          </a:prstGeom>
          <a:solidFill>
            <a:srgbClr val="9E05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1</a:t>
            </a:r>
            <a:endParaRPr kumimoji="0" lang="zh-CN" altLang="en-US"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矩形 34"/>
          <p:cNvSpPr>
            <a:spLocks noChangeArrowheads="1"/>
          </p:cNvSpPr>
          <p:nvPr/>
        </p:nvSpPr>
        <p:spPr bwMode="auto">
          <a:xfrm>
            <a:off x="6424985" y="2047899"/>
            <a:ext cx="528266" cy="530352"/>
          </a:xfrm>
          <a:prstGeom prst="rect">
            <a:avLst/>
          </a:prstGeom>
          <a:solidFill>
            <a:srgbClr val="9E05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2</a:t>
            </a:r>
            <a:endParaRPr kumimoji="0" lang="zh-CN" altLang="en-US"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37"/>
          <p:cNvSpPr>
            <a:spLocks noChangeArrowheads="1"/>
          </p:cNvSpPr>
          <p:nvPr/>
        </p:nvSpPr>
        <p:spPr bwMode="auto">
          <a:xfrm>
            <a:off x="6424985" y="2924164"/>
            <a:ext cx="528266" cy="530352"/>
          </a:xfrm>
          <a:prstGeom prst="rect">
            <a:avLst/>
          </a:prstGeom>
          <a:solidFill>
            <a:srgbClr val="9E05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3</a:t>
            </a:r>
            <a:endParaRPr kumimoji="0" lang="zh-CN" altLang="en-US"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38">
            <a:hlinkClick r:id="" action="ppaction://hlinkshowjump?jump=nextslide"/>
          </p:cNvPr>
          <p:cNvSpPr txBox="1">
            <a:spLocks noChangeArrowheads="1"/>
          </p:cNvSpPr>
          <p:nvPr/>
        </p:nvSpPr>
        <p:spPr bwMode="auto">
          <a:xfrm>
            <a:off x="7072442" y="1268037"/>
            <a:ext cx="421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一二九运动事件背景</a:t>
            </a:r>
          </a:p>
        </p:txBody>
      </p:sp>
      <p:sp>
        <p:nvSpPr>
          <p:cNvPr id="18" name="TextBox 39">
            <a:hlinkClick r:id="" action="ppaction://hlinkshowjump?jump=nextslide"/>
          </p:cNvPr>
          <p:cNvSpPr txBox="1">
            <a:spLocks noChangeArrowheads="1"/>
          </p:cNvSpPr>
          <p:nvPr/>
        </p:nvSpPr>
        <p:spPr bwMode="auto">
          <a:xfrm>
            <a:off x="7072442" y="2020584"/>
            <a:ext cx="421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一二九运动事件过程</a:t>
            </a:r>
          </a:p>
        </p:txBody>
      </p:sp>
      <p:sp>
        <p:nvSpPr>
          <p:cNvPr id="19" name="TextBox 40">
            <a:hlinkClick r:id="" action="ppaction://hlinkshowjump?jump=nextslide"/>
          </p:cNvPr>
          <p:cNvSpPr txBox="1">
            <a:spLocks noChangeArrowheads="1"/>
          </p:cNvSpPr>
          <p:nvPr/>
        </p:nvSpPr>
        <p:spPr bwMode="auto">
          <a:xfrm>
            <a:off x="7072443" y="2897090"/>
            <a:ext cx="42144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一二九运动事件成果</a:t>
            </a:r>
          </a:p>
        </p:txBody>
      </p:sp>
      <p:sp>
        <p:nvSpPr>
          <p:cNvPr id="20" name="矩形 43"/>
          <p:cNvSpPr>
            <a:spLocks noChangeArrowheads="1"/>
          </p:cNvSpPr>
          <p:nvPr/>
        </p:nvSpPr>
        <p:spPr bwMode="auto">
          <a:xfrm>
            <a:off x="6424985" y="3827327"/>
            <a:ext cx="528266" cy="528264"/>
          </a:xfrm>
          <a:prstGeom prst="rect">
            <a:avLst/>
          </a:prstGeom>
          <a:solidFill>
            <a:srgbClr val="9E05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4</a:t>
            </a:r>
            <a:endParaRPr kumimoji="0" lang="zh-CN" altLang="en-US" sz="2160" b="1"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TextBox 44">
            <a:hlinkClick r:id="" action="ppaction://hlinkshowjump?jump=nextslide"/>
          </p:cNvPr>
          <p:cNvSpPr txBox="1">
            <a:spLocks noChangeArrowheads="1"/>
          </p:cNvSpPr>
          <p:nvPr/>
        </p:nvSpPr>
        <p:spPr bwMode="auto">
          <a:xfrm>
            <a:off x="7072442" y="3800429"/>
            <a:ext cx="421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200" b="1" i="0" u="none" strike="noStrike" kern="1200" cap="none" spc="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一二九运动事件意义</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5" grpId="0" animBg="1"/>
      <p:bldP spid="16" grpId="0" animBg="1"/>
      <p:bldP spid="17" grpId="0" autoUpdateAnimBg="0"/>
      <p:bldP spid="18" grpId="0" autoUpdateAnimBg="0"/>
      <p:bldP spid="19" grpId="0" autoUpdateAnimBg="0"/>
      <p:bldP spid="20" grpId="0" animBg="1"/>
      <p:bldP spid="2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66165" y="3025775"/>
            <a:ext cx="10006965" cy="1725930"/>
          </a:xfrm>
          <a:prstGeom prst="rect">
            <a:avLst/>
          </a:prstGeom>
          <a:solidFill>
            <a:srgbClr val="9E05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
          <p:cNvSpPr/>
          <p:nvPr/>
        </p:nvSpPr>
        <p:spPr>
          <a:xfrm>
            <a:off x="1066165" y="1626870"/>
            <a:ext cx="10060940" cy="4523105"/>
          </a:xfrm>
          <a:prstGeom prst="rect">
            <a:avLst/>
          </a:prstGeom>
        </p:spPr>
        <p:txBody>
          <a:bodyPr wrap="square">
            <a:spAutoFit/>
          </a:bodyPr>
          <a:lstStyle/>
          <a:p>
            <a:pPr indent="0">
              <a:lnSpc>
                <a:spcPct val="150000"/>
              </a:lnSpc>
              <a:buClr>
                <a:srgbClr val="C00000"/>
              </a:buClr>
              <a:buFont typeface="Wingdings" panose="05000000000000000000" charset="0"/>
              <a:buNone/>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大会通过了反对冀察政务委员会，反对华北任何傀儡组织，要求停止内战、一致对外，收复东北失地，争取抗日和爱国自由等</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8</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个决议案。会后，游行队伍奔向冀察政务委员会预定成立的地点</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东交民巷口的外交大楼举行总示威。</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marL="285750" indent="-285750">
              <a:lnSpc>
                <a:spcPct val="150000"/>
              </a:lnSpc>
              <a:buClr>
                <a:srgbClr val="C00000"/>
              </a:buClr>
              <a:buFont typeface="Wingdings" panose="05000000000000000000" pitchFamily="2" charset="2"/>
              <a:buChar char="Ø"/>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Font typeface="Wingdings" panose="05000000000000000000" pitchFamily="2" charset="2"/>
              <a:buNone/>
            </a:pP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400</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人受伤。北平学生的抗日救国示威游行，沉重地打击了国民党政府的卖国活动，迫使冀察政务委员会不得不延期成立。一二九运动得到全国人民的支持和响应。</a:t>
            </a:r>
            <a:endPar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marL="285750" indent="-285750">
              <a:lnSpc>
                <a:spcPct val="150000"/>
              </a:lnSpc>
              <a:buClr>
                <a:srgbClr val="C00000"/>
              </a:buClr>
              <a:buFont typeface="Wingdings" panose="05000000000000000000" pitchFamily="2" charset="2"/>
              <a:buChar char="Ø"/>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Font typeface="Wingdings" panose="05000000000000000000" pitchFamily="2" charset="2"/>
              <a:buNone/>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事件成果</a:t>
            </a:r>
          </a:p>
        </p:txBody>
      </p:sp>
      <p:pic>
        <p:nvPicPr>
          <p:cNvPr id="12" name="图片 11">
            <a:extLst>
              <a:ext uri="{FF2B5EF4-FFF2-40B4-BE49-F238E27FC236}">
                <a16:creationId xmlns:a16="http://schemas.microsoft.com/office/drawing/2014/main" id="{6413DA84-1AFF-4DCE-88EF-D4ED80BEFF3A}"/>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D0525A73-F620-4080-8243-28379CAEE3BF}"/>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6685" y="1748790"/>
            <a:ext cx="4262755" cy="4154170"/>
          </a:xfrm>
          <a:prstGeom prst="rect">
            <a:avLst/>
          </a:prstGeom>
          <a:solidFill>
            <a:srgbClr val="9E0507"/>
          </a:solidFill>
        </p:spPr>
        <p:txBody>
          <a:bodyPr wrap="square">
            <a:spAutoFit/>
          </a:bodyPr>
          <a:lstStyle/>
          <a:p>
            <a:pPr marL="285750" indent="-285750">
              <a:lnSpc>
                <a:spcPct val="150000"/>
              </a:lnSpc>
              <a:buClr>
                <a:srgbClr val="C00000"/>
              </a:buClr>
              <a:buFont typeface="Wingdings" panose="05000000000000000000" pitchFamily="2" charset="2"/>
              <a:buChar char="u"/>
            </a:pPr>
            <a:endPar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None/>
            </a:pP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21</a:t>
            </a:r>
            <a:r>
              <a:rPr lang="zh-CN" altLang="en-US"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sz="16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None/>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None/>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事件成果</a:t>
            </a:r>
          </a:p>
        </p:txBody>
      </p:sp>
      <p:sp>
        <p:nvSpPr>
          <p:cNvPr id="4" name="矩形 3"/>
          <p:cNvSpPr/>
          <p:nvPr/>
        </p:nvSpPr>
        <p:spPr>
          <a:xfrm>
            <a:off x="1007110" y="2303145"/>
            <a:ext cx="2949575" cy="3415030"/>
          </a:xfrm>
          <a:prstGeom prst="rect">
            <a:avLst/>
          </a:prstGeom>
        </p:spPr>
        <p:txBody>
          <a:bodyPr wrap="square">
            <a:spAutoFit/>
          </a:bodyPr>
          <a:lstStyle/>
          <a:p>
            <a:pPr indent="0">
              <a:lnSpc>
                <a:spcPct val="150000"/>
              </a:lnSpc>
              <a:buClr>
                <a:srgbClr val="C00000"/>
              </a:buClr>
              <a:buNone/>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18</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日，中华全国总工会发表</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为援助北平学生救国运动告工友书</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，号召全国各业、各厂的男女工友起来召集群众会议，发表宣言和通电，抗议汉奸卖国贼出卖华北与屠杀、逮捕爱国学生。</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marL="285750" indent="-285750">
              <a:lnSpc>
                <a:spcPct val="150000"/>
              </a:lnSpc>
              <a:buClr>
                <a:srgbClr val="C00000"/>
              </a:buClr>
              <a:buFont typeface="Wingdings" panose="05000000000000000000" pitchFamily="2" charset="2"/>
              <a:buChar char="u"/>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None/>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矩形 4"/>
          <p:cNvSpPr/>
          <p:nvPr/>
        </p:nvSpPr>
        <p:spPr>
          <a:xfrm>
            <a:off x="8219440" y="1983105"/>
            <a:ext cx="3168015" cy="2676525"/>
          </a:xfrm>
          <a:prstGeom prst="rect">
            <a:avLst/>
          </a:prstGeom>
        </p:spPr>
        <p:txBody>
          <a:bodyPr wrap="square">
            <a:spAutoFit/>
          </a:bodyPr>
          <a:lstStyle/>
          <a:p>
            <a:pPr indent="0">
              <a:lnSpc>
                <a:spcPct val="150000"/>
              </a:lnSpc>
              <a:buClr>
                <a:srgbClr val="C00000"/>
              </a:buClr>
              <a:buNone/>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indent="0">
              <a:lnSpc>
                <a:spcPct val="150000"/>
              </a:lnSpc>
              <a:buClr>
                <a:srgbClr val="C00000"/>
              </a:buClr>
              <a:buNone/>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海外华侨也以各种方式支援爱国学生。一二九运动广泛地宣传了中国共产党与国民党停止内战、一致对外的抗日主张，掀起了全国抗日救国运动的新高潮</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  </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p>
        </p:txBody>
      </p:sp>
      <p:pic>
        <p:nvPicPr>
          <p:cNvPr id="12" name="图片 11">
            <a:extLst>
              <a:ext uri="{FF2B5EF4-FFF2-40B4-BE49-F238E27FC236}">
                <a16:creationId xmlns:a16="http://schemas.microsoft.com/office/drawing/2014/main" id="{0EBE10B7-DD32-4A3B-92E0-FD355B6AF0B0}"/>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69728370-1C08-4E51-ABFB-099AAEBA021D}"/>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F3EE3DD-62F1-4464-BDE4-A62B9CF03AF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6EAC2AEC-06ED-413B-9FA7-C42254E2D6D5}"/>
              </a:ext>
            </a:extLst>
          </p:cNvPr>
          <p:cNvSpPr txBox="1"/>
          <p:nvPr/>
        </p:nvSpPr>
        <p:spPr>
          <a:xfrm>
            <a:off x="4554855" y="1491615"/>
            <a:ext cx="6684646" cy="2800767"/>
          </a:xfrm>
          <a:prstGeom prst="rect">
            <a:avLst/>
          </a:prstGeom>
          <a:noFill/>
        </p:spPr>
        <p:txBody>
          <a:bodyPr wrap="square" rtlCol="0">
            <a:spAutoFit/>
          </a:bodyPr>
          <a:lstStyle/>
          <a:p>
            <a:pPr lvl="0" algn="ctr">
              <a:defRPr/>
            </a:pPr>
            <a:r>
              <a:rPr lang="zh-CN" altLang="en-US" sz="8800" b="1" spc="300"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一二九运动事件意义</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5FE5C4B-5EFB-48FB-BBEF-7B0C9295C021}"/>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1483360" y="2982595"/>
            <a:ext cx="9482455" cy="853567"/>
          </a:xfrm>
          <a:prstGeom prst="rect">
            <a:avLst/>
          </a:prstGeom>
        </p:spPr>
        <p:txBody>
          <a:bodyPr wrap="square">
            <a:spAutoFit/>
          </a:bodyPr>
          <a:lstStyle/>
          <a:p>
            <a:pPr>
              <a:lnSpc>
                <a:spcPct val="130000"/>
              </a:lnSpc>
            </a:pPr>
            <a:r>
              <a:rPr lang="zh-CN" altLang="en-US" sz="20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北平学生的爱国行动，得到了全国学生的回应和全国人民的支持，形成了全国人民抗日民主运动的新高潮，推动了抗日民族统一战线的建立。</a:t>
            </a:r>
          </a:p>
        </p:txBody>
      </p:sp>
      <p:sp>
        <p:nvSpPr>
          <p:cNvPr id="3" name="矩形 2"/>
          <p:cNvSpPr/>
          <p:nvPr/>
        </p:nvSpPr>
        <p:spPr>
          <a:xfrm>
            <a:off x="1732342" y="2332112"/>
            <a:ext cx="1658620" cy="521970"/>
          </a:xfrm>
          <a:prstGeom prst="rect">
            <a:avLst/>
          </a:prstGeom>
          <a:solidFill>
            <a:srgbClr val="9E0507"/>
          </a:solidFill>
        </p:spPr>
        <p:txBody>
          <a:bodyPr wrap="none">
            <a:spAutoFit/>
          </a:bodyPr>
          <a:lstStyle/>
          <a:p>
            <a:r>
              <a:rPr lang="zh-CN" altLang="en-US" sz="2800" b="1" spc="1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运动意义</a:t>
            </a:r>
          </a:p>
        </p:txBody>
      </p:sp>
      <p:pic>
        <p:nvPicPr>
          <p:cNvPr id="5" name="图片 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p:blipFill>
        <p:spPr>
          <a:xfrm>
            <a:off x="0" y="1477264"/>
            <a:ext cx="12192000" cy="5393182"/>
          </a:xfrm>
          <a:prstGeom prst="rect">
            <a:avLst/>
          </a:prstGeom>
        </p:spPr>
      </p:pic>
      <p:pic>
        <p:nvPicPr>
          <p:cNvPr id="6" name="图片 5"/>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p:blipFill>
        <p:spPr>
          <a:xfrm>
            <a:off x="8608540" y="918376"/>
            <a:ext cx="2357275" cy="1674721"/>
          </a:xfrm>
          <a:prstGeom prst="rect">
            <a:avLst/>
          </a:prstGeom>
        </p:spPr>
      </p:pic>
      <p:sp>
        <p:nvSpPr>
          <p:cNvPr id="13" name="矩形 12">
            <a:extLst>
              <a:ext uri="{FF2B5EF4-FFF2-40B4-BE49-F238E27FC236}">
                <a16:creationId xmlns:a16="http://schemas.microsoft.com/office/drawing/2014/main" id="{D4A407EF-9C6C-4CC5-AEB7-9625711142B7}"/>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8C8A349-84BB-4724-A8CB-BCCDEBE436FB}"/>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97A5B76-5A7B-4F24-A392-7DCBA3428F6E}"/>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229" name="文本框 6228"/>
          <p:cNvSpPr txBox="1"/>
          <p:nvPr/>
        </p:nvSpPr>
        <p:spPr>
          <a:xfrm>
            <a:off x="4554855" y="1491615"/>
            <a:ext cx="6684646" cy="280076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8800" b="1" i="0" u="none" strike="noStrike" kern="1200" cap="none" spc="300" normalizeH="0" baseline="0" noProof="0" dirty="0">
                <a:ln>
                  <a:noFill/>
                </a:ln>
                <a:solidFill>
                  <a:srgbClr val="C00000"/>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一二九运动事件背景</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229"/>
                                        </p:tgtEl>
                                        <p:attrNameLst>
                                          <p:attrName>style.visibility</p:attrName>
                                        </p:attrNameLst>
                                      </p:cBhvr>
                                      <p:to>
                                        <p:strVal val="visible"/>
                                      </p:to>
                                    </p:set>
                                    <p:animEffect transition="in" filter="wheel(1)">
                                      <p:cBhvr>
                                        <p:cTn id="7" dur="2000"/>
                                        <p:tgtEl>
                                          <p:spTgt spid="6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A81CC302-4089-4AEA-86F9-3713E57EC531}"/>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1325880" y="1739265"/>
            <a:ext cx="6910705" cy="4154170"/>
          </a:xfrm>
          <a:prstGeom prst="rect">
            <a:avLst/>
          </a:prstGeom>
          <a:solidFill>
            <a:schemeClr val="bg1">
              <a:lumMod val="95000"/>
            </a:schemeClr>
          </a:solidFill>
          <a:ln>
            <a:noFill/>
          </a:ln>
        </p:spPr>
        <p:txBody>
          <a:bodyPr wrap="square">
            <a:spAutoFit/>
          </a:bodyPr>
          <a:lstStyle/>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又称一二九抗日救亡运动，是指</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日中国共产党在北平发起的一场学生要求政府抗日的游行示威活动。它广泛地宣传了中国共产党停止内战、一致对外的抗日主张，掀起了全国抗日救国运动的新高潮。</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九运动公开揭露了日本帝国主义侵略中国，并吞华北的阴谋，打击了国民党政府的妥协投降政策，大大地促进了中国人民的觉醒。它配合了红军北上抗日，促进了国内和平和对日抗战。</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它标志着中国人民抗日民主运动新高潮的来到。正如毛泽东所指出的，一二</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九运动“是抗战动员的运动，是准备思想和干部的运动，是动员全民族的运动”，“有着重大的历史意义”。</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375650" y="2538414"/>
            <a:ext cx="3117215" cy="207327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件</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背</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景</a:t>
            </a:r>
          </a:p>
        </p:txBody>
      </p:sp>
      <p:sp>
        <p:nvSpPr>
          <p:cNvPr id="11" name="矩形 10">
            <a:extLst>
              <a:ext uri="{FF2B5EF4-FFF2-40B4-BE49-F238E27FC236}">
                <a16:creationId xmlns:a16="http://schemas.microsoft.com/office/drawing/2014/main" id="{57F794A0-4704-4EBE-949F-A17A5E511CDC}"/>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07328A3-EC80-431E-9373-24696AF69B1E}"/>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a:extLst>
              <a:ext uri="{FF2B5EF4-FFF2-40B4-BE49-F238E27FC236}">
                <a16:creationId xmlns:a16="http://schemas.microsoft.com/office/drawing/2014/main" id="{7DA7751C-1A70-4602-A06D-FD434626B53F}"/>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045450" y="1560830"/>
            <a:ext cx="2518410" cy="167894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矩形 6"/>
          <p:cNvSpPr/>
          <p:nvPr/>
        </p:nvSpPr>
        <p:spPr>
          <a:xfrm>
            <a:off x="1583055" y="1853565"/>
            <a:ext cx="5695950" cy="2306955"/>
          </a:xfrm>
          <a:prstGeom prst="rect">
            <a:avLst/>
          </a:prstGeom>
        </p:spPr>
        <p:txBody>
          <a:bodyPr wrap="square">
            <a:spAutoFit/>
          </a:bodyPr>
          <a:lstStyle/>
          <a:p>
            <a:pPr>
              <a:lnSpc>
                <a:spcPct val="15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五六月间，日本侵略者密谋策划，在天津和河北等地制造事端，并以武力相威胁，先后迫使南京国民政府接受达成了“何梅协定”和“秦土协定”，把包括平津在内的河北、察哈尔两省的大部分主权奉送给日本。</a:t>
            </a:r>
          </a:p>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件</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背</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景</a:t>
            </a:r>
          </a:p>
        </p:txBody>
      </p:sp>
      <p:sp>
        <p:nvSpPr>
          <p:cNvPr id="10" name="矩形 9"/>
          <p:cNvSpPr/>
          <p:nvPr/>
        </p:nvSpPr>
        <p:spPr>
          <a:xfrm>
            <a:off x="5589905" y="3717290"/>
            <a:ext cx="5695950" cy="1938020"/>
          </a:xfrm>
          <a:prstGeom prst="rect">
            <a:avLst/>
          </a:prstGeom>
        </p:spPr>
        <p:txBody>
          <a:bodyPr wrap="square">
            <a:spAutoFit/>
          </a:bodyPr>
          <a:lstStyle/>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994535" y="4155996"/>
            <a:ext cx="2857500" cy="16073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9DA11EDF-BDC9-43D4-9066-5DD7901FE59B}"/>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984885" y="1530350"/>
            <a:ext cx="10586720" cy="2306955"/>
          </a:xfrm>
          <a:prstGeom prst="rect">
            <a:avLst/>
          </a:prstGeom>
        </p:spPr>
        <p:txBody>
          <a:bodyPr wrap="square">
            <a:spAutoFit/>
          </a:bodyPr>
          <a:lstStyle/>
          <a:p>
            <a:pPr>
              <a:lnSpc>
                <a:spcPct val="15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当日本帝国主义的魔爪伸向华北大地之时，中国共产党人向劳动大众发出抵御侵略、保卫华北的号召。</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年，中共河北省委多次发出通知、宣言，要求华北地区各级党组织，在群众中广泛宣传，开展抗日救亡斗争，并对北平市领导机构进行改组，从政治上和组织上加强了对抗日救亡运动的领导。</a:t>
            </a:r>
          </a:p>
          <a:p>
            <a:pPr>
              <a:lnSpc>
                <a:spcPct val="15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5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月，在彭涛、周小舟、谷景生、姚依林等人的领导下，北平大中学校学生成立了“北平市学生联合会”，女一中学生郭明秋为主席，姚依林为秘书长。中共北平市工作委员会在学联建立了党团，彭涛为书记。</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22750" y="4030981"/>
            <a:ext cx="2740570" cy="181990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797515" y="4030980"/>
            <a:ext cx="2971735" cy="181864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624851" y="4031615"/>
            <a:ext cx="2727007" cy="181800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矩形 11"/>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件</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背</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景</a:t>
            </a:r>
          </a:p>
        </p:txBody>
      </p:sp>
      <p:sp>
        <p:nvSpPr>
          <p:cNvPr id="16" name="矩形 15">
            <a:extLst>
              <a:ext uri="{FF2B5EF4-FFF2-40B4-BE49-F238E27FC236}">
                <a16:creationId xmlns:a16="http://schemas.microsoft.com/office/drawing/2014/main" id="{E78921F8-9B43-4283-8180-22A1F2993FFC}"/>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65DF24A4-8ACE-4903-840E-8F14EFE3C673}"/>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4721860" y="1699895"/>
            <a:ext cx="6696710" cy="3930650"/>
          </a:xfrm>
          <a:prstGeom prst="rect">
            <a:avLst/>
          </a:prstGeom>
        </p:spPr>
        <p:txBody>
          <a:bodyPr wrap="square">
            <a:spAutoFit/>
          </a:bodyPr>
          <a:lstStyle/>
          <a:p>
            <a:pPr>
              <a:lnSpc>
                <a:spcPct val="13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6</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日，北平学联召开代表会，</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endPar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通过并发表了</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北平市学生联合会成立宣言</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。随即，平津</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所大中学校联合发出通电，反对“防共自治”，要求政府讨伐汉奸殷汝耕，动员全国人民抵抗日本的侵略。就在这天，传来了在日本侵略者逼迫下将于</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日成立“冀察政务委员会”的消息，广大同学和各界进步人士极为震惊。</a:t>
            </a: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endPar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7</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日，在中共北平临时工委的领导下，北平学联决定于</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日举行学生大请愿，反对“华北自治”。</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8</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日，彭涛、姚依林、郭明秋、黄敬、孙敬文等人开会研究，决定由黄敬任游行队伍总指挥，姚依林、郭明秋进行队外指挥。</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78305" y="1714073"/>
            <a:ext cx="2857500" cy="181123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694974" y="3768725"/>
            <a:ext cx="2824162" cy="188277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件</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背</a:t>
            </a:r>
          </a:p>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景</a:t>
            </a:r>
          </a:p>
        </p:txBody>
      </p:sp>
      <p:sp>
        <p:nvSpPr>
          <p:cNvPr id="13" name="矩形 12">
            <a:extLst>
              <a:ext uri="{FF2B5EF4-FFF2-40B4-BE49-F238E27FC236}">
                <a16:creationId xmlns:a16="http://schemas.microsoft.com/office/drawing/2014/main" id="{8BC10F6F-5056-4C3F-BEB4-E794CD1C1C05}"/>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AB43500-49AA-4FB6-B010-A23A47ECAC3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id="{DF0F4100-CC49-4388-B999-FA7C530BAFDB}"/>
              </a:ext>
            </a:extLst>
          </p:cNvPr>
          <p:cNvSpPr txBox="1"/>
          <p:nvPr/>
        </p:nvSpPr>
        <p:spPr>
          <a:xfrm>
            <a:off x="4554855" y="1491615"/>
            <a:ext cx="6684646" cy="2800767"/>
          </a:xfrm>
          <a:prstGeom prst="rect">
            <a:avLst/>
          </a:prstGeom>
          <a:noFill/>
        </p:spPr>
        <p:txBody>
          <a:bodyPr wrap="square" rtlCol="0">
            <a:spAutoFit/>
          </a:bodyPr>
          <a:lstStyle/>
          <a:p>
            <a:pPr lvl="0" algn="ctr">
              <a:defRPr/>
            </a:pPr>
            <a:r>
              <a:rPr lang="zh-CN" altLang="en-US" sz="8800" b="1" spc="300"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一二九运动事件过程</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2CEDCAC-E9AF-4DA0-BF6C-4EDA0D4DD461}"/>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1139188" y="3877648"/>
            <a:ext cx="10077450" cy="1931035"/>
          </a:xfrm>
          <a:prstGeom prst="rect">
            <a:avLst/>
          </a:prstGeom>
        </p:spPr>
        <p:txBody>
          <a:bodyPr wrap="square">
            <a:spAutoFit/>
          </a:bodyPr>
          <a:lstStyle/>
          <a:p>
            <a:pPr>
              <a:lnSpc>
                <a:spcPct val="130000"/>
              </a:lnSpc>
            </a:pPr>
            <a:r>
              <a:rPr lang="zh-CN" altLang="en-US" sz="28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走上街头</a:t>
            </a:r>
            <a:endParaRPr lang="zh-CN" altLang="en-US" sz="20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endParaRPr>
          </a:p>
          <a:p>
            <a:pPr>
              <a:lnSpc>
                <a:spcPct val="130000"/>
              </a:lnSpc>
            </a:pP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1935</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年</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月</a:t>
            </a:r>
            <a:r>
              <a:rPr lang="en-US" altLang="zh-CN"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1600" b="1" spc="100" dirty="0">
                <a:solidFill>
                  <a:srgbClr val="69060D"/>
                </a:solidFill>
                <a:latin typeface="思源黑体" panose="020B0500000000000000" pitchFamily="34" charset="-122"/>
                <a:ea typeface="思源黑体" panose="020B0500000000000000" pitchFamily="34" charset="-122"/>
                <a:sym typeface="思源黑体" panose="020B0500000000000000" pitchFamily="34" charset="-122"/>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20152" y="1576930"/>
            <a:ext cx="3162935" cy="2100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96130" y="1601258"/>
            <a:ext cx="3162935" cy="210862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018145" y="1592403"/>
            <a:ext cx="3162935" cy="211109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389255" y="2667635"/>
            <a:ext cx="617855" cy="181483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事件过程</a:t>
            </a:r>
          </a:p>
        </p:txBody>
      </p:sp>
      <p:sp>
        <p:nvSpPr>
          <p:cNvPr id="13" name="矩形 12">
            <a:extLst>
              <a:ext uri="{FF2B5EF4-FFF2-40B4-BE49-F238E27FC236}">
                <a16:creationId xmlns:a16="http://schemas.microsoft.com/office/drawing/2014/main" id="{C4B5C63F-4DFC-497E-B849-6C1788760A4B}"/>
              </a:ext>
            </a:extLst>
          </p:cNvPr>
          <p:cNvSpPr/>
          <p:nvPr/>
        </p:nvSpPr>
        <p:spPr>
          <a:xfrm>
            <a:off x="984885" y="1008380"/>
            <a:ext cx="3736975" cy="521970"/>
          </a:xfrm>
          <a:prstGeom prst="rect">
            <a:avLst/>
          </a:prstGeom>
          <a:noFill/>
          <a:ln>
            <a:noFill/>
          </a:ln>
        </p:spPr>
        <p:txBody>
          <a:bodyPr wrap="square">
            <a:spAutoFit/>
          </a:bodyPr>
          <a:lstStyle/>
          <a:p>
            <a:r>
              <a:rPr lang="zh-CN" altLang="en-US" sz="2800" b="1" dirty="0">
                <a:solidFill>
                  <a:srgbClr val="C00000"/>
                </a:solidFill>
                <a:latin typeface="思源黑体" panose="020B0500000000000000" pitchFamily="34" charset="-122"/>
                <a:ea typeface="思源黑体" panose="020B0500000000000000" pitchFamily="34" charset="-122"/>
                <a:sym typeface="思源黑体" panose="020B0500000000000000" pitchFamily="34" charset="-122"/>
              </a:rPr>
              <a:t>一二九抗日救亡运动</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29二运动"/>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1">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2580</Words>
  <Application>Microsoft Office PowerPoint</Application>
  <PresentationFormat>宽屏</PresentationFormat>
  <Paragraphs>171</Paragraphs>
  <Slides>24</Slides>
  <Notes>24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思源黑体</vt:lpstr>
      <vt:lpstr>Arial</vt:lpstr>
      <vt:lpstr>Calibri</vt:lpstr>
      <vt:lpstr>Calibri Light</vt:lpstr>
      <vt:lpstr>Wingdings</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
  <cp:keywords>锦素图文素材坊</cp:keywords>
  <dc:description>https://shop64367517.taobao.com</dc:description>
  <cp:lastModifiedBy/>
  <cp:revision>1</cp:revision>
  <dcterms:created xsi:type="dcterms:W3CDTF">2020-12-05T05:58:26Z</dcterms:created>
  <dcterms:modified xsi:type="dcterms:W3CDTF">2021-11-01T06:25:43Z</dcterms:modified>
  <cp:category>https://shop64367517.taobao.com</cp:category>
</cp:coreProperties>
</file>