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1.0.0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custDataLst>
    <p:tags r:id="rId22"/>
  </p:custDataLst>
  <p:defaultTextStyle>
    <a:defPPr marL="0" marR="0" indent="0" algn="l" defTabSz="914400" rtl="0" fontAlgn="auto" latinLnBrk="1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24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tags" Target="tags/tag1.xml" /><Relationship Id="rId23" Type="http://schemas.openxmlformats.org/officeDocument/2006/relationships/presProps" Target="presProps.xml" /><Relationship Id="rId24" Type="http://schemas.openxmlformats.org/officeDocument/2006/relationships/viewProps" Target="viewProps.xml" /><Relationship Id="rId25" Type="http://schemas.openxmlformats.org/officeDocument/2006/relationships/theme" Target="theme/theme1.xml" /><Relationship Id="rId26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54" name="Shape 5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937353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>
  <p:cSld name="Defau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1.png"/>
          <p:cNvPicPr>
            <a:picLocks noChangeAspect="1"/>
          </p:cNvPicPr>
          <p:nvPr/>
        </p:nvPicPr>
        <p:blipFill>
          <a:blip r:embed="rId1">
            <a:extLst/>
          </a:blip>
          <a:stretch>
            <a:fillRect/>
          </a:stretch>
        </p:blipFill>
        <p:spPr>
          <a:xfrm>
            <a:off x="1587" y="1587"/>
            <a:ext cx="9167813" cy="6856413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2436812" y="1131887"/>
            <a:ext cx="4181476" cy="175736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t>标题文本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sz="quarter" idx="1"/>
          </p:nvPr>
        </p:nvSpPr>
        <p:spPr>
          <a:xfrm>
            <a:off x="2433637" y="2889250"/>
            <a:ext cx="4183063" cy="1330325"/>
          </a:xfrm>
          <a:prstGeom prst="rect">
            <a:avLst/>
          </a:prstGeom>
        </p:spPr>
        <p:txBody>
          <a:bodyPr lIns="46990" tIns="46990" rIns="46990" bIns="46990">
            <a:normAutofit/>
          </a:bodyPr>
          <a:lstStyle>
            <a:lvl1pPr marL="0" indent="0" algn="ctr">
              <a:spcBef>
                <a:spcPct val="0"/>
              </a:spcBef>
              <a:buSzTx/>
              <a:buNone/>
              <a:defRPr sz="1800">
                <a:solidFill>
                  <a:srgbClr val="FFFFFF"/>
                </a:solidFill>
              </a:defRPr>
            </a:lvl1pPr>
            <a:lvl2pPr marL="0" indent="457200" algn="ctr">
              <a:spcBef>
                <a:spcPct val="0"/>
              </a:spcBef>
              <a:buSzTx/>
              <a:buNone/>
              <a:defRPr sz="1800">
                <a:solidFill>
                  <a:srgbClr val="FFFFFF"/>
                </a:solidFill>
              </a:defRPr>
            </a:lvl2pPr>
            <a:lvl3pPr marL="0" indent="914400" algn="ctr">
              <a:spcBef>
                <a:spcPct val="0"/>
              </a:spcBef>
              <a:buSzTx/>
              <a:buNone/>
              <a:defRPr sz="1800">
                <a:solidFill>
                  <a:srgbClr val="FFFFFF"/>
                </a:solidFill>
              </a:defRPr>
            </a:lvl3pPr>
            <a:lvl4pPr marL="0" indent="1371600" algn="ctr">
              <a:spcBef>
                <a:spcPct val="0"/>
              </a:spcBef>
              <a:buSzTx/>
              <a:buNone/>
              <a:defRPr sz="1800">
                <a:solidFill>
                  <a:srgbClr val="FFFFFF"/>
                </a:solidFill>
              </a:defRPr>
            </a:lvl4pPr>
            <a:lvl5pPr marL="0" indent="1828800" algn="ctr">
              <a:spcBef>
                <a:spcPct val="0"/>
              </a:spcBef>
              <a:buSzTx/>
              <a:buNone/>
              <a:defRPr sz="1800">
                <a:solidFill>
                  <a:srgbClr val="FFFFFF"/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4" name="Shape 14"/>
          <p:cNvSpPr/>
          <p:nvPr/>
        </p:nvSpPr>
        <p:spPr>
          <a:xfrm>
            <a:off x="3076575" y="2887662"/>
            <a:ext cx="2935288" cy="1"/>
          </a:xfrm>
          <a:prstGeom prst="line">
            <a:avLst/>
          </a:prstGeom>
          <a:ln w="1905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xfrm>
            <a:off x="4419600" y="6356350"/>
            <a:ext cx="2133600" cy="3683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x">
  <p:cSld name="Defau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x">
  <p:cSld name="Defau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lIns="45719" tIns="45719" rIns="45719" bIns="45719">
            <a:normAutofit/>
          </a:bodyPr>
          <a:lstStyle>
            <a:lvl1pPr algn="ctr">
              <a:defRPr sz="4400">
                <a:solidFill>
                  <a:srgbClr val="000000"/>
                </a:solidFill>
              </a:defRPr>
            </a:lvl1pPr>
          </a:lstStyle>
          <a:p>
            <a:r>
              <a:t>标题文本</a:t>
            </a:r>
          </a:p>
        </p:txBody>
      </p:sp>
      <p:sp>
        <p:nvSpPr>
          <p:cNvPr id="37" name="Shape 37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Bef>
                <a:spcPts val="700"/>
              </a:spcBef>
              <a:buSzTx/>
              <a:buNone/>
              <a:defRPr sz="3200">
                <a:solidFill>
                  <a:srgbClr val="000000"/>
                </a:solidFill>
              </a:defRPr>
            </a:lvl1pPr>
            <a:lvl2pPr marL="0" indent="457200" algn="ctr">
              <a:spcBef>
                <a:spcPts val="700"/>
              </a:spcBef>
              <a:buSzTx/>
              <a:buNone/>
              <a:defRPr sz="3200">
                <a:solidFill>
                  <a:srgbClr val="000000"/>
                </a:solidFill>
              </a:defRPr>
            </a:lvl2pPr>
            <a:lvl3pPr marL="0" indent="914400" algn="ctr">
              <a:spcBef>
                <a:spcPts val="700"/>
              </a:spcBef>
              <a:buSzTx/>
              <a:buNone/>
              <a:defRPr sz="3200">
                <a:solidFill>
                  <a:srgbClr val="000000"/>
                </a:solidFill>
              </a:defRPr>
            </a:lvl3pPr>
            <a:lvl4pPr marL="0" indent="1371600" algn="ctr">
              <a:spcBef>
                <a:spcPts val="700"/>
              </a:spcBef>
              <a:buSzTx/>
              <a:buNone/>
              <a:defRPr sz="3200">
                <a:solidFill>
                  <a:srgbClr val="000000"/>
                </a:solidFill>
              </a:defRPr>
            </a:lvl4pPr>
            <a:lvl5pPr marL="0" indent="1828800" algn="ctr">
              <a:spcBef>
                <a:spcPts val="700"/>
              </a:spcBef>
              <a:buSzTx/>
              <a:buNone/>
              <a:defRPr sz="3200">
                <a:solidFill>
                  <a:srgbClr val="000000"/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image" Target="../media/image2.png" /><Relationship Id="rId6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 anchor="ctr"/>
          <a:lstStyle/>
          <a:p>
            <a:r>
              <a:t>标题文本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384892" y="6245225"/>
            <a:ext cx="301909" cy="288824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/>
  <p:timing/>
  <p:txStyles>
    <p:titleStyle>
      <a:lvl1pPr marL="0" marR="0" indent="0" algn="l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009999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009999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009999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009999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009999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200" algn="l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009999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400" algn="l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009999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600" algn="l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009999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800" algn="l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009999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ct val="0"/>
        </a:spcAft>
        <a:buClrTx/>
        <a:buSzTx/>
        <a:buFontTx/>
        <a:buChar char="»"/>
        <a:defRPr sz="2400" b="0" i="0" u="none" strike="noStrike" cap="none" spc="0" baseline="0">
          <a:ln>
            <a:noFill/>
          </a:ln>
          <a:solidFill>
            <a:srgbClr val="808080"/>
          </a:solidFill>
          <a:uFillTx/>
          <a:latin typeface="Arial"/>
          <a:ea typeface="Arial"/>
          <a:cs typeface="Arial"/>
          <a:sym typeface="Arial"/>
        </a:defRPr>
      </a:lvl1pPr>
      <a:lvl2pPr marL="800100" marR="0" indent="-342900" algn="l" defTabSz="914400" rtl="0" latinLnBrk="0">
        <a:lnSpc>
          <a:spcPct val="100000"/>
        </a:lnSpc>
        <a:spcBef>
          <a:spcPts val="500"/>
        </a:spcBef>
        <a:spcAft>
          <a:spcPct val="0"/>
        </a:spcAft>
        <a:buClrTx/>
        <a:buSzTx/>
        <a:buFontTx/>
        <a:buChar char="–"/>
        <a:defRPr sz="2400" b="0" i="0" u="none" strike="noStrike" cap="none" spc="0" baseline="0">
          <a:ln>
            <a:noFill/>
          </a:ln>
          <a:solidFill>
            <a:srgbClr val="808080"/>
          </a:solidFill>
          <a:uFillTx/>
          <a:latin typeface="Arial"/>
          <a:ea typeface="Arial"/>
          <a:cs typeface="Arial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500"/>
        </a:spcBef>
        <a:spcAft>
          <a:spcPct val="0"/>
        </a:spcAft>
        <a:buClrTx/>
        <a:buSzTx/>
        <a:buFontTx/>
        <a:buChar char="•"/>
        <a:defRPr sz="2400" b="0" i="0" u="none" strike="noStrike" cap="none" spc="0" baseline="0">
          <a:ln>
            <a:noFill/>
          </a:ln>
          <a:solidFill>
            <a:srgbClr val="808080"/>
          </a:solidFill>
          <a:uFillTx/>
          <a:latin typeface="Arial"/>
          <a:ea typeface="Arial"/>
          <a:cs typeface="Arial"/>
          <a:sym typeface="Arial"/>
        </a:defRPr>
      </a:lvl3pPr>
      <a:lvl4pPr marL="1714500" marR="0" indent="-342900" algn="l" defTabSz="914400" rtl="0" latinLnBrk="0">
        <a:lnSpc>
          <a:spcPct val="100000"/>
        </a:lnSpc>
        <a:spcBef>
          <a:spcPts val="500"/>
        </a:spcBef>
        <a:spcAft>
          <a:spcPct val="0"/>
        </a:spcAft>
        <a:buClrTx/>
        <a:buSzTx/>
        <a:buFontTx/>
        <a:buChar char="–"/>
        <a:defRPr sz="2400" b="0" i="0" u="none" strike="noStrike" cap="none" spc="0" baseline="0">
          <a:ln>
            <a:noFill/>
          </a:ln>
          <a:solidFill>
            <a:srgbClr val="808080"/>
          </a:solidFill>
          <a:uFillTx/>
          <a:latin typeface="Arial"/>
          <a:ea typeface="Arial"/>
          <a:cs typeface="Arial"/>
          <a:sym typeface="Arial"/>
        </a:defRPr>
      </a:lvl4pPr>
      <a:lvl5pPr marL="2171700" marR="0" indent="-342900" algn="l" defTabSz="914400" rtl="0" latinLnBrk="0">
        <a:lnSpc>
          <a:spcPct val="100000"/>
        </a:lnSpc>
        <a:spcBef>
          <a:spcPts val="500"/>
        </a:spcBef>
        <a:spcAft>
          <a:spcPct val="0"/>
        </a:spcAft>
        <a:buClrTx/>
        <a:buSzTx/>
        <a:buFontTx/>
        <a:buChar char="»"/>
        <a:defRPr sz="2400" b="0" i="0" u="none" strike="noStrike" cap="none" spc="0" baseline="0">
          <a:ln>
            <a:noFill/>
          </a:ln>
          <a:solidFill>
            <a:srgbClr val="808080"/>
          </a:solidFill>
          <a:uFillTx/>
          <a:latin typeface="Arial"/>
          <a:ea typeface="Arial"/>
          <a:cs typeface="Arial"/>
          <a:sym typeface="Arial"/>
        </a:defRPr>
      </a:lvl5pPr>
      <a:lvl6pPr marL="2628900" marR="0" indent="-342900" algn="l" defTabSz="914400" rtl="0" latinLnBrk="0">
        <a:lnSpc>
          <a:spcPct val="100000"/>
        </a:lnSpc>
        <a:spcBef>
          <a:spcPts val="500"/>
        </a:spcBef>
        <a:spcAft>
          <a:spcPct val="0"/>
        </a:spcAft>
        <a:buClrTx/>
        <a:buSzTx/>
        <a:buFontTx/>
        <a:buChar char="•"/>
        <a:defRPr sz="2400" b="0" i="0" u="none" strike="noStrike" cap="none" spc="0" baseline="0">
          <a:ln>
            <a:noFill/>
          </a:ln>
          <a:solidFill>
            <a:srgbClr val="808080"/>
          </a:solidFill>
          <a:uFillTx/>
          <a:latin typeface="Arial"/>
          <a:ea typeface="Arial"/>
          <a:cs typeface="Arial"/>
          <a:sym typeface="Arial"/>
        </a:defRPr>
      </a:lvl6pPr>
      <a:lvl7pPr marL="3086100" marR="0" indent="-342900" algn="l" defTabSz="914400" rtl="0" latinLnBrk="0">
        <a:lnSpc>
          <a:spcPct val="100000"/>
        </a:lnSpc>
        <a:spcBef>
          <a:spcPts val="500"/>
        </a:spcBef>
        <a:spcAft>
          <a:spcPct val="0"/>
        </a:spcAft>
        <a:buClrTx/>
        <a:buSzTx/>
        <a:buFontTx/>
        <a:buChar char="•"/>
        <a:defRPr sz="2400" b="0" i="0" u="none" strike="noStrike" cap="none" spc="0" baseline="0">
          <a:ln>
            <a:noFill/>
          </a:ln>
          <a:solidFill>
            <a:srgbClr val="808080"/>
          </a:solidFill>
          <a:uFillTx/>
          <a:latin typeface="Arial"/>
          <a:ea typeface="Arial"/>
          <a:cs typeface="Arial"/>
          <a:sym typeface="Arial"/>
        </a:defRPr>
      </a:lvl7pPr>
      <a:lvl8pPr marL="3543300" marR="0" indent="-342900" algn="l" defTabSz="914400" rtl="0" latinLnBrk="0">
        <a:lnSpc>
          <a:spcPct val="100000"/>
        </a:lnSpc>
        <a:spcBef>
          <a:spcPts val="500"/>
        </a:spcBef>
        <a:spcAft>
          <a:spcPct val="0"/>
        </a:spcAft>
        <a:buClrTx/>
        <a:buSzTx/>
        <a:buFontTx/>
        <a:buChar char="•"/>
        <a:defRPr sz="2400" b="0" i="0" u="none" strike="noStrike" cap="none" spc="0" baseline="0">
          <a:ln>
            <a:noFill/>
          </a:ln>
          <a:solidFill>
            <a:srgbClr val="808080"/>
          </a:solidFill>
          <a:uFillTx/>
          <a:latin typeface="Arial"/>
          <a:ea typeface="Arial"/>
          <a:cs typeface="Arial"/>
          <a:sym typeface="Arial"/>
        </a:defRPr>
      </a:lvl8pPr>
      <a:lvl9pPr marL="4000500" marR="0" indent="-342900" algn="l" defTabSz="914400" rtl="0" latinLnBrk="0">
        <a:lnSpc>
          <a:spcPct val="100000"/>
        </a:lnSpc>
        <a:spcBef>
          <a:spcPts val="500"/>
        </a:spcBef>
        <a:spcAft>
          <a:spcPct val="0"/>
        </a:spcAft>
        <a:buClrTx/>
        <a:buSzTx/>
        <a:buFontTx/>
        <a:buChar char="•"/>
        <a:defRPr sz="2400" b="0" i="0" u="none" strike="noStrike" cap="none" spc="0" baseline="0">
          <a:ln>
            <a:noFill/>
          </a:ln>
          <a:solidFill>
            <a:srgbClr val="80808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4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5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6" name="Shape 56" descr="#wm#_68_01_100_1100_a_1_60#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  <a:effectLst>
            <a:outerShdw blurRad="101600" dist="25400" dir="5400000" rotWithShape="0">
              <a:srgbClr val="000000">
                <a:alpha val="75000"/>
              </a:srgbClr>
            </a:outerShdw>
          </a:effectLst>
        </p:spPr>
        <p:txBody>
          <a:bodyPr/>
          <a:lstStyle>
            <a:lvl1pPr>
              <a:defRPr sz="9600" b="1"/>
            </a:lvl1pPr>
          </a:lstStyle>
          <a:p>
            <a:r>
              <a:t>SEO</a:t>
            </a:r>
          </a:p>
        </p:txBody>
      </p:sp>
      <p:sp>
        <p:nvSpPr>
          <p:cNvPr id="57" name="Shape 57" descr="#wm#_68_01_100_1100_b_1_68#"/>
          <p:cNvSpPr>
            <a:spLocks noGrp="1"/>
          </p:cNvSpPr>
          <p:nvPr>
            <p:ph type="subTitle" sz="quarter" idx="1"/>
          </p:nvPr>
        </p:nvSpPr>
        <p:spPr>
          <a:xfrm>
            <a:off x="2435225" y="3268662"/>
            <a:ext cx="4181475" cy="950913"/>
          </a:xfrm>
          <a:prstGeom prst="rect">
            <a:avLst/>
          </a:prstGeom>
          <a:effectLst>
            <a:outerShdw blurRad="127000" dist="12700" dir="5400000" rotWithShape="0">
              <a:srgbClr val="000000">
                <a:alpha val="75000"/>
              </a:srgbClr>
            </a:outerShdw>
          </a:effectLst>
        </p:spPr>
        <p:txBody>
          <a:bodyPr/>
          <a:lstStyle/>
          <a:p>
            <a:r>
              <a:t>SEO</a:t>
            </a:r>
            <a:r>
              <a:rPr>
                <a:latin typeface="黑体"/>
                <a:ea typeface="黑体"/>
                <a:cs typeface="黑体"/>
                <a:sym typeface="黑体"/>
              </a:rPr>
              <a:t>优化演示方案</a:t>
            </a:r>
          </a:p>
        </p:txBody>
      </p:sp>
    </p:spTree>
  </p:cSld>
  <p:clrMapOvr>
    <a:masterClrMapping/>
  </p:clrMapOvr>
  <p:transition spd="med"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84" name="Shape 184" descr="#wm#_68_23_261_151_a_1_42#"/>
          <p:cNvSpPr>
            <a:spLocks noGrp="1"/>
          </p:cNvSpPr>
          <p:nvPr>
            <p:ph type="title" idx="4294967295"/>
          </p:nvPr>
        </p:nvSpPr>
        <p:spPr>
          <a:xfrm>
            <a:off x="1955800" y="271462"/>
            <a:ext cx="6731000" cy="1017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>
                <a:latin typeface="黑体"/>
                <a:ea typeface="黑体"/>
                <a:cs typeface="黑体"/>
                <a:sym typeface="黑体"/>
              </a:rPr>
              <a:t>关键词选择与布局 </a:t>
            </a:r>
          </a:p>
          <a:p>
            <a:r>
              <a:rPr sz="1600">
                <a:solidFill>
                  <a:srgbClr val="A7A7A7"/>
                </a:solidFill>
                <a:latin typeface="黑体"/>
                <a:ea typeface="黑体"/>
                <a:cs typeface="黑体"/>
                <a:sym typeface="黑体"/>
              </a:rPr>
              <a:t>内容性优化</a:t>
            </a:r>
          </a:p>
        </p:txBody>
      </p:sp>
      <p:grpSp>
        <p:nvGrpSpPr>
          <p:cNvPr id="187" name="Group 187" descr="#wm#_68_23_261_151_c_1_20#"/>
          <p:cNvGrpSpPr/>
          <p:nvPr/>
        </p:nvGrpSpPr>
        <p:grpSpPr>
          <a:xfrm>
            <a:off x="3490912" y="2890286"/>
            <a:ext cx="2162176" cy="2162175"/>
            <a:chExt cx="2162174" cy="2162174"/>
          </a:xfrm>
        </p:grpSpPr>
        <p:sp>
          <p:nvSpPr>
            <p:cNvPr id="185" name="Shape 185"/>
            <p:cNvSpPr/>
            <p:nvPr/>
          </p:nvSpPr>
          <p:spPr>
            <a:xfrm>
              <a:off x="0" y="0"/>
              <a:ext cx="2162175" cy="2162175"/>
            </a:xfrm>
            <a:prstGeom prst="ellipse">
              <a:avLst/>
            </a:prstGeom>
            <a:solidFill>
              <a:srgbClr val="8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>
              <a:off x="316618" y="756657"/>
              <a:ext cx="1528939" cy="6488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>
              <a:lvl1pPr algn="ctr">
                <a:defRPr sz="4000">
                  <a:solidFill>
                    <a:srgbClr val="FFFFFF"/>
                  </a:solidFill>
                </a:defRPr>
              </a:lvl1pPr>
            </a:lstStyle>
            <a:p>
              <a:r>
                <a:t>SEO</a:t>
              </a:r>
            </a:p>
          </p:txBody>
        </p:sp>
      </p:grpSp>
      <p:sp>
        <p:nvSpPr>
          <p:cNvPr id="188" name="Shape 188" descr="#wm#_68_23_*Z"/>
          <p:cNvSpPr/>
          <p:nvPr/>
        </p:nvSpPr>
        <p:spPr>
          <a:xfrm>
            <a:off x="2368550" y="1933575"/>
            <a:ext cx="4373563" cy="4273550"/>
          </a:xfrm>
          <a:prstGeom prst="ellipse">
            <a:avLst/>
          </a:prstGeom>
          <a:ln>
            <a:solidFill>
              <a:srgbClr val="808080"/>
            </a:solidFill>
            <a:prstDash val="dash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91" name="Group 191" descr="#wm#_68_23_261_151_b_3_15#"/>
          <p:cNvGrpSpPr/>
          <p:nvPr/>
        </p:nvGrpSpPr>
        <p:grpSpPr>
          <a:xfrm>
            <a:off x="3870324" y="5274424"/>
            <a:ext cx="1403352" cy="1409701"/>
            <a:chExt cx="1403350" cy="1409700"/>
          </a:xfrm>
        </p:grpSpPr>
        <p:sp>
          <p:nvSpPr>
            <p:cNvPr id="189" name="Shape 189"/>
            <p:cNvSpPr/>
            <p:nvPr/>
          </p:nvSpPr>
          <p:spPr>
            <a:xfrm>
              <a:off x="-1" y="0"/>
              <a:ext cx="1403352" cy="1409700"/>
            </a:xfrm>
            <a:prstGeom prst="ellipse">
              <a:avLst/>
            </a:prstGeom>
            <a:solidFill>
              <a:srgbClr val="66C2C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0" name="Shape 190"/>
            <p:cNvSpPr/>
            <p:nvPr/>
          </p:nvSpPr>
          <p:spPr>
            <a:xfrm>
              <a:off x="205499" y="407233"/>
              <a:ext cx="992352" cy="5952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连接</a:t>
              </a:r>
            </a:p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策略</a:t>
              </a:r>
            </a:p>
          </p:txBody>
        </p:sp>
      </p:grpSp>
      <p:grpSp>
        <p:nvGrpSpPr>
          <p:cNvPr id="194" name="Group 194" descr="#wm#_68_23_261_151_b_2_15#"/>
          <p:cNvGrpSpPr/>
          <p:nvPr/>
        </p:nvGrpSpPr>
        <p:grpSpPr>
          <a:xfrm>
            <a:off x="5856287" y="1987242"/>
            <a:ext cx="1404938" cy="1408113"/>
            <a:chExt cx="1404937" cy="1408112"/>
          </a:xfrm>
        </p:grpSpPr>
        <p:sp>
          <p:nvSpPr>
            <p:cNvPr id="192" name="Shape 192"/>
            <p:cNvSpPr/>
            <p:nvPr/>
          </p:nvSpPr>
          <p:spPr>
            <a:xfrm>
              <a:off x="0" y="0"/>
              <a:ext cx="1404938" cy="1408113"/>
            </a:xfrm>
            <a:prstGeom prst="ellipse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>
              <a:off x="205732" y="539789"/>
              <a:ext cx="993474" cy="3285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  <a:latin typeface="宋体" charset="-122"/>
                  <a:ea typeface="宋体" charset="-122"/>
                  <a:cs typeface="宋体"/>
                  <a:sym typeface="宋体" charset="-122"/>
                </a:defRPr>
              </a:lvl1pPr>
            </a:lstStyle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友好度</a:t>
              </a:r>
            </a:p>
          </p:txBody>
        </p:sp>
      </p:grpSp>
      <p:grpSp>
        <p:nvGrpSpPr>
          <p:cNvPr id="197" name="Group 197" descr="#wm#_68_23_261_151_b_1_15#"/>
          <p:cNvGrpSpPr/>
          <p:nvPr/>
        </p:nvGrpSpPr>
        <p:grpSpPr>
          <a:xfrm>
            <a:off x="3868737" y="1258622"/>
            <a:ext cx="1406526" cy="1409701"/>
            <a:chExt cx="1406525" cy="1409700"/>
          </a:xfrm>
        </p:grpSpPr>
        <p:sp>
          <p:nvSpPr>
            <p:cNvPr id="195" name="Shape 195"/>
            <p:cNvSpPr/>
            <p:nvPr/>
          </p:nvSpPr>
          <p:spPr>
            <a:xfrm>
              <a:off x="0" y="0"/>
              <a:ext cx="1406525" cy="1409700"/>
            </a:xfrm>
            <a:prstGeom prst="ellipse">
              <a:avLst/>
            </a:pr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205964" y="540583"/>
              <a:ext cx="994597" cy="3285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  <a:latin typeface="宋体" charset="-122"/>
                  <a:ea typeface="宋体" charset="-122"/>
                  <a:cs typeface="宋体"/>
                  <a:sym typeface="宋体" charset="-122"/>
                </a:defRPr>
              </a:lvl1pPr>
            </a:lstStyle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关键词</a:t>
              </a:r>
            </a:p>
          </p:txBody>
        </p:sp>
      </p:grpSp>
      <p:grpSp>
        <p:nvGrpSpPr>
          <p:cNvPr id="200" name="Group 200" descr="#wm#_68_23_261_151_b_5_15#"/>
          <p:cNvGrpSpPr/>
          <p:nvPr/>
        </p:nvGrpSpPr>
        <p:grpSpPr>
          <a:xfrm>
            <a:off x="2007218" y="1987242"/>
            <a:ext cx="1403351" cy="1408113"/>
            <a:chExt cx="1403350" cy="1408112"/>
          </a:xfrm>
        </p:grpSpPr>
        <p:sp>
          <p:nvSpPr>
            <p:cNvPr id="198" name="Shape 198"/>
            <p:cNvSpPr/>
            <p:nvPr/>
          </p:nvSpPr>
          <p:spPr>
            <a:xfrm>
              <a:off x="-1" y="0"/>
              <a:ext cx="1403352" cy="1408113"/>
            </a:xfrm>
            <a:prstGeom prst="ellipse">
              <a:avLst/>
            </a:prstGeom>
            <a:solidFill>
              <a:srgbClr val="00CC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205499" y="406439"/>
              <a:ext cx="992352" cy="5952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网站</a:t>
              </a:r>
            </a:p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分析</a:t>
              </a:r>
            </a:p>
          </p:txBody>
        </p:sp>
      </p:grpSp>
      <p:grpSp>
        <p:nvGrpSpPr>
          <p:cNvPr id="203" name="Group 203" descr="#wm#_68_23_261_151_b_4_15#"/>
          <p:cNvGrpSpPr/>
          <p:nvPr/>
        </p:nvGrpSpPr>
        <p:grpSpPr>
          <a:xfrm>
            <a:off x="2005631" y="4174414"/>
            <a:ext cx="1406526" cy="1409701"/>
            <a:chExt cx="1406525" cy="1409700"/>
          </a:xfrm>
        </p:grpSpPr>
        <p:sp>
          <p:nvSpPr>
            <p:cNvPr id="201" name="Shape 201"/>
            <p:cNvSpPr/>
            <p:nvPr/>
          </p:nvSpPr>
          <p:spPr>
            <a:xfrm>
              <a:off x="0" y="0"/>
              <a:ext cx="1406525" cy="1409700"/>
            </a:xfrm>
            <a:prstGeom prst="ellipse">
              <a:avLst/>
            </a:prstGeom>
            <a:solidFill>
              <a:srgbClr val="FFCC6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205964" y="407233"/>
              <a:ext cx="994597" cy="5952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分析</a:t>
              </a:r>
            </a:p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观察</a:t>
              </a:r>
            </a:p>
          </p:txBody>
        </p:sp>
      </p:grpSp>
      <p:grpSp>
        <p:nvGrpSpPr>
          <p:cNvPr id="206" name="Group 206" descr="#wm#_68_23_261_151_b_5_15#"/>
          <p:cNvGrpSpPr/>
          <p:nvPr/>
        </p:nvGrpSpPr>
        <p:grpSpPr>
          <a:xfrm>
            <a:off x="5857081" y="4175208"/>
            <a:ext cx="1403351" cy="1408114"/>
            <a:chExt cx="1403350" cy="1408112"/>
          </a:xfrm>
        </p:grpSpPr>
        <p:sp>
          <p:nvSpPr>
            <p:cNvPr id="204" name="Shape 204"/>
            <p:cNvSpPr/>
            <p:nvPr/>
          </p:nvSpPr>
          <p:spPr>
            <a:xfrm>
              <a:off x="-1" y="0"/>
              <a:ext cx="1403352" cy="1408113"/>
            </a:xfrm>
            <a:prstGeom prst="ellipse">
              <a:avLst/>
            </a:prstGeom>
            <a:solidFill>
              <a:srgbClr val="00CC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205499" y="406439"/>
              <a:ext cx="992352" cy="5952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内容</a:t>
              </a:r>
            </a:p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设置</a:t>
              </a:r>
            </a:p>
          </p:txBody>
        </p:sp>
      </p:grpSp>
      <p:sp>
        <p:nvSpPr>
          <p:cNvPr id="207" name="Shape 207"/>
          <p:cNvSpPr/>
          <p:nvPr/>
        </p:nvSpPr>
        <p:spPr>
          <a:xfrm>
            <a:off x="5731843" y="1344239"/>
            <a:ext cx="1247141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关键词所定</a:t>
            </a:r>
          </a:p>
        </p:txBody>
      </p:sp>
      <p:sp>
        <p:nvSpPr>
          <p:cNvPr id="208" name="Shape 208"/>
          <p:cNvSpPr/>
          <p:nvPr/>
        </p:nvSpPr>
        <p:spPr>
          <a:xfrm>
            <a:off x="7143345" y="3622340"/>
            <a:ext cx="1704341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搜索引擎友好度</a:t>
            </a:r>
          </a:p>
        </p:txBody>
      </p:sp>
      <p:sp>
        <p:nvSpPr>
          <p:cNvPr id="209" name="Shape 209"/>
          <p:cNvSpPr/>
          <p:nvPr/>
        </p:nvSpPr>
        <p:spPr>
          <a:xfrm>
            <a:off x="5731843" y="5986442"/>
            <a:ext cx="1475741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网站内容策略</a:t>
            </a:r>
          </a:p>
        </p:txBody>
      </p:sp>
      <p:sp>
        <p:nvSpPr>
          <p:cNvPr id="210" name="Shape 210"/>
          <p:cNvSpPr/>
          <p:nvPr/>
        </p:nvSpPr>
        <p:spPr>
          <a:xfrm>
            <a:off x="1813560" y="5986442"/>
            <a:ext cx="1475741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网站链接策略</a:t>
            </a:r>
          </a:p>
        </p:txBody>
      </p:sp>
      <p:sp>
        <p:nvSpPr>
          <p:cNvPr id="211" name="Shape 211"/>
          <p:cNvSpPr/>
          <p:nvPr/>
        </p:nvSpPr>
        <p:spPr>
          <a:xfrm>
            <a:off x="524914" y="3622340"/>
            <a:ext cx="1475741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数据分析观察</a:t>
            </a:r>
          </a:p>
        </p:txBody>
      </p:sp>
      <p:sp>
        <p:nvSpPr>
          <p:cNvPr id="212" name="Shape 212"/>
          <p:cNvSpPr/>
          <p:nvPr/>
        </p:nvSpPr>
        <p:spPr>
          <a:xfrm>
            <a:off x="1813560" y="1344239"/>
            <a:ext cx="1475741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网站数据分析</a:t>
            </a:r>
          </a:p>
        </p:txBody>
      </p:sp>
    </p:spTree>
  </p:cSld>
  <p:clrMapOvr>
    <a:masterClrMapping/>
  </p:clrMapOvr>
  <p:transition spd="slow"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14" name="Shape 214" descr="#wm#_68_08_*Z"/>
          <p:cNvSpPr/>
          <p:nvPr/>
        </p:nvSpPr>
        <p:spPr>
          <a:xfrm>
            <a:off x="14287" y="2547937"/>
            <a:ext cx="9142413" cy="1731963"/>
          </a:xfrm>
          <a:prstGeom prst="rect">
            <a:avLst/>
          </a:prstGeom>
          <a:solidFill>
            <a:srgbClr val="00999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5" name="Shape 215" descr="#wm#_68_08_110_11001_a_1_19#"/>
          <p:cNvSpPr>
            <a:spLocks noGrp="1"/>
          </p:cNvSpPr>
          <p:nvPr>
            <p:ph type="title" idx="4294967295"/>
          </p:nvPr>
        </p:nvSpPr>
        <p:spPr>
          <a:xfrm>
            <a:off x="3533775" y="2981325"/>
            <a:ext cx="5008563" cy="457200"/>
          </a:xfrm>
          <a:prstGeom prst="rect">
            <a:avLst/>
          </a:prstGeom>
        </p:spPr>
        <p:txBody>
          <a:bodyPr lIns="45719" tIns="45719" rIns="45719" bIns="45719" anchor="t">
            <a:normAutofit/>
          </a:bodyPr>
          <a:lstStyle/>
          <a:p>
            <a:pPr defTabSz="804672">
              <a:defRPr sz="2112">
                <a:solidFill>
                  <a:srgbClr val="FFFFFF"/>
                </a:solidFill>
              </a:defRPr>
            </a:pPr>
            <a:r>
              <a:t>SEO</a:t>
            </a:r>
            <a:r>
              <a:rPr>
                <a:latin typeface="黑体"/>
                <a:ea typeface="黑体"/>
                <a:cs typeface="黑体"/>
                <a:sym typeface="黑体"/>
              </a:rPr>
              <a:t>框架 </a:t>
            </a:r>
            <a:r>
              <a:t>NO3.</a:t>
            </a:r>
          </a:p>
        </p:txBody>
      </p:sp>
      <p:sp>
        <p:nvSpPr>
          <p:cNvPr id="216" name="Shape 216" descr="#wm#_68_08_110_11001_b_1_42#"/>
          <p:cNvSpPr>
            <a:spLocks noGrp="1"/>
          </p:cNvSpPr>
          <p:nvPr>
            <p:ph type="body" sz="quarter" idx="4294967295"/>
          </p:nvPr>
        </p:nvSpPr>
        <p:spPr>
          <a:xfrm>
            <a:off x="3533775" y="3438525"/>
            <a:ext cx="5008563" cy="6826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SzTx/>
              <a:buNone/>
              <a:defRPr sz="2000" b="1">
                <a:solidFill>
                  <a:srgbClr val="FFFFFF"/>
                </a:solidFill>
              </a:defRPr>
            </a:pPr>
            <a:r>
              <a:t>SEO</a:t>
            </a:r>
            <a:r>
              <a:rPr b="0">
                <a:latin typeface="黑体"/>
                <a:ea typeface="黑体"/>
                <a:cs typeface="黑体"/>
                <a:sym typeface="黑体"/>
              </a:rPr>
              <a:t>黑帽优化</a:t>
            </a:r>
          </a:p>
        </p:txBody>
      </p:sp>
      <p:sp>
        <p:nvSpPr>
          <p:cNvPr id="217" name="Shape 217" descr="#wm#_68_08_110_11001_e_1_3#"/>
          <p:cNvSpPr/>
          <p:nvPr/>
        </p:nvSpPr>
        <p:spPr>
          <a:xfrm>
            <a:off x="2411591" y="2862773"/>
            <a:ext cx="1123772" cy="1105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990" tIns="46990" rIns="46990" bIns="46990" anchor="ctr">
            <a:spAutoFit/>
          </a:bodyPr>
          <a:lstStyle>
            <a:lvl1pPr algn="r">
              <a:defRPr sz="7200">
                <a:solidFill>
                  <a:srgbClr val="FFFFFF"/>
                </a:solidFill>
              </a:defRPr>
            </a:lvl1pPr>
          </a:lstStyle>
          <a:p>
            <a:r>
              <a:t>03</a:t>
            </a:r>
          </a:p>
        </p:txBody>
      </p:sp>
    </p:spTree>
  </p:cSld>
  <p:clrMapOvr>
    <a:masterClrMapping/>
  </p:clrMapOvr>
  <p:transition spd="slow"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19" name="Shape 219" descr="#wm#_68_30_222_22221_a_1_21#clear#"/>
          <p:cNvSpPr>
            <a:spLocks noGrp="1"/>
          </p:cNvSpPr>
          <p:nvPr>
            <p:ph type="title" idx="4294967295"/>
          </p:nvPr>
        </p:nvSpPr>
        <p:spPr>
          <a:xfrm>
            <a:off x="1960562" y="280237"/>
            <a:ext cx="6731001" cy="587376"/>
          </a:xfrm>
          <a:prstGeom prst="rect">
            <a:avLst/>
          </a:prstGeom>
        </p:spPr>
        <p:txBody>
          <a:bodyPr>
            <a:normAutofit/>
          </a:bodyPr>
          <a:lstStyle>
            <a:lvl1pPr defTabSz="905255">
              <a:defRPr sz="2772"/>
            </a:lvl1pPr>
          </a:lstStyle>
          <a:p>
            <a:r>
              <a:t>黑帽SEO借鉴</a:t>
            </a:r>
          </a:p>
        </p:txBody>
      </p:sp>
      <p:sp>
        <p:nvSpPr>
          <p:cNvPr id="220" name="Shape 220" descr="#wm#_68_30_222_22221_a_2_28#clear#"/>
          <p:cNvSpPr>
            <a:spLocks noGrp="1"/>
          </p:cNvSpPr>
          <p:nvPr>
            <p:ph type="body" sz="quarter" idx="4294967295"/>
          </p:nvPr>
        </p:nvSpPr>
        <p:spPr>
          <a:xfrm>
            <a:off x="1965325" y="833437"/>
            <a:ext cx="6721475" cy="3651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defTabSz="813816">
              <a:spcBef>
                <a:spcPct val="0"/>
              </a:spcBef>
              <a:buSzTx/>
              <a:buNone/>
              <a:defRPr sz="1602"/>
            </a:lvl1pPr>
          </a:lstStyle>
          <a:p>
            <a:r>
              <a:t>细节分析—1</a:t>
            </a:r>
          </a:p>
        </p:txBody>
      </p:sp>
      <p:sp>
        <p:nvSpPr>
          <p:cNvPr id="221" name="Shape 221" descr="#wm#_68_30_222_22221_d_1_42#clear#"/>
          <p:cNvSpPr/>
          <p:nvPr/>
        </p:nvSpPr>
        <p:spPr>
          <a:xfrm rot="18900000">
            <a:off x="1171574" y="3703637"/>
            <a:ext cx="1831976" cy="1828801"/>
          </a:xfrm>
          <a:prstGeom prst="rect">
            <a:avLst/>
          </a:prstGeom>
          <a:solidFill>
            <a:srgbClr val="00999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2" name="Shape 222" descr="#wm#_68_30_*Z"/>
          <p:cNvSpPr/>
          <p:nvPr/>
        </p:nvSpPr>
        <p:spPr>
          <a:xfrm rot="18900000">
            <a:off x="3756025" y="3702050"/>
            <a:ext cx="1831975" cy="1831975"/>
          </a:xfrm>
          <a:prstGeom prst="rect">
            <a:avLst/>
          </a:prstGeom>
          <a:ln w="28575">
            <a:solidFill>
              <a:srgbClr val="00CC99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3" name="Shape 223" descr="#wm#_68_30_222_22221_d_2_42#clear#"/>
          <p:cNvSpPr/>
          <p:nvPr/>
        </p:nvSpPr>
        <p:spPr>
          <a:xfrm rot="18900000">
            <a:off x="6337532" y="3702282"/>
            <a:ext cx="1833099" cy="1831511"/>
          </a:xfrm>
          <a:prstGeom prst="rect">
            <a:avLst/>
          </a:prstGeom>
          <a:solidFill>
            <a:srgbClr val="00FFCC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24" name="#wm#_68_30_222_22221_c_1_508*508.jpg" descr="#wm#_68_30_222_22221_c_1_508*50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8900000">
            <a:off x="2452687" y="2232025"/>
            <a:ext cx="1830388" cy="18303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" name="#wm#_68_30_222_22221_c_1_508*508.jpg" descr="#wm#_68_30_222_22221_c_2_508*50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700000" flipH="1">
            <a:off x="5056187" y="2232025"/>
            <a:ext cx="1830388" cy="1830388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Shape 226" descr="#wm#_68_30_*Z"/>
          <p:cNvSpPr/>
          <p:nvPr/>
        </p:nvSpPr>
        <p:spPr>
          <a:xfrm>
            <a:off x="3206750" y="2076450"/>
            <a:ext cx="104775" cy="104775"/>
          </a:xfrm>
          <a:prstGeom prst="ellipse">
            <a:avLst/>
          </a:prstGeom>
          <a:solidFill>
            <a:srgbClr val="009999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7" name="Shape 227" descr="#wm#_68_30_*Z"/>
          <p:cNvSpPr/>
          <p:nvPr/>
        </p:nvSpPr>
        <p:spPr>
          <a:xfrm flipH="1">
            <a:off x="1900237" y="2127250"/>
            <a:ext cx="1306513" cy="0"/>
          </a:xfrm>
          <a:prstGeom prst="line">
            <a:avLst/>
          </a:prstGeom>
          <a:ln w="19050">
            <a:solidFill>
              <a:srgbClr val="808080"/>
            </a:solidFill>
            <a:prstDash val="dash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8" name="Shape 228" descr="#wm#_68_30_*Z"/>
          <p:cNvSpPr/>
          <p:nvPr/>
        </p:nvSpPr>
        <p:spPr>
          <a:xfrm>
            <a:off x="5911850" y="2068512"/>
            <a:ext cx="104775" cy="104776"/>
          </a:xfrm>
          <a:prstGeom prst="ellipse">
            <a:avLst/>
          </a:prstGeom>
          <a:solidFill>
            <a:srgbClr val="009999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9" name="Shape 229" descr="#wm#_68_30_*Z"/>
          <p:cNvSpPr/>
          <p:nvPr/>
        </p:nvSpPr>
        <p:spPr>
          <a:xfrm flipH="1">
            <a:off x="6016625" y="2124075"/>
            <a:ext cx="1304925" cy="0"/>
          </a:xfrm>
          <a:prstGeom prst="line">
            <a:avLst/>
          </a:prstGeom>
          <a:ln w="19050">
            <a:solidFill>
              <a:srgbClr val="808080"/>
            </a:solidFill>
            <a:prstDash val="dash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0" name="Shape 230" descr="#wm#_68_30_*Z"/>
          <p:cNvSpPr/>
          <p:nvPr/>
        </p:nvSpPr>
        <p:spPr>
          <a:xfrm rot="18900000">
            <a:off x="3854450" y="3800475"/>
            <a:ext cx="1635125" cy="1631950"/>
          </a:xfrm>
          <a:prstGeom prst="rect">
            <a:avLst/>
          </a:prstGeom>
          <a:solidFill>
            <a:srgbClr val="00CC9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1" name="Shape 231"/>
          <p:cNvSpPr/>
          <p:nvPr/>
        </p:nvSpPr>
        <p:spPr>
          <a:xfrm>
            <a:off x="430139" y="1953506"/>
            <a:ext cx="1069552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1.PR劫持</a:t>
            </a:r>
          </a:p>
        </p:txBody>
      </p:sp>
      <p:sp>
        <p:nvSpPr>
          <p:cNvPr id="232" name="Shape 232"/>
          <p:cNvSpPr/>
          <p:nvPr/>
        </p:nvSpPr>
        <p:spPr>
          <a:xfrm>
            <a:off x="289733" y="2462697"/>
            <a:ext cx="1209189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2.百度指数</a:t>
            </a:r>
          </a:p>
        </p:txBody>
      </p:sp>
      <p:sp>
        <p:nvSpPr>
          <p:cNvPr id="233" name="Shape 233"/>
          <p:cNvSpPr/>
          <p:nvPr/>
        </p:nvSpPr>
        <p:spPr>
          <a:xfrm>
            <a:off x="456466" y="2971887"/>
            <a:ext cx="1209190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3.隐藏链接</a:t>
            </a:r>
          </a:p>
        </p:txBody>
      </p:sp>
      <p:sp>
        <p:nvSpPr>
          <p:cNvPr id="234" name="Shape 234"/>
          <p:cNvSpPr/>
          <p:nvPr/>
        </p:nvSpPr>
        <p:spPr>
          <a:xfrm>
            <a:off x="7669871" y="1953506"/>
            <a:ext cx="1209190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4.付费链接</a:t>
            </a:r>
          </a:p>
        </p:txBody>
      </p:sp>
      <p:sp>
        <p:nvSpPr>
          <p:cNvPr id="235" name="Shape 235"/>
          <p:cNvSpPr/>
          <p:nvPr/>
        </p:nvSpPr>
        <p:spPr>
          <a:xfrm>
            <a:off x="7898471" y="2462697"/>
            <a:ext cx="751990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5.站群</a:t>
            </a:r>
          </a:p>
        </p:txBody>
      </p:sp>
      <p:sp>
        <p:nvSpPr>
          <p:cNvPr id="236" name="Shape 236"/>
          <p:cNvSpPr/>
          <p:nvPr/>
        </p:nvSpPr>
        <p:spPr>
          <a:xfrm>
            <a:off x="7669871" y="2971887"/>
            <a:ext cx="1209190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6.蜘蛛陷阱</a:t>
            </a:r>
          </a:p>
        </p:txBody>
      </p:sp>
    </p:spTree>
  </p:cSld>
  <p:clrMapOvr>
    <a:masterClrMapping/>
  </p:clrMapOvr>
  <p:transition spd="slow"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38" name="Shape 238" descr="#wm#_68_30_222_22221_a_1_21#clear#"/>
          <p:cNvSpPr>
            <a:spLocks noGrp="1"/>
          </p:cNvSpPr>
          <p:nvPr>
            <p:ph type="title" idx="4294967295"/>
          </p:nvPr>
        </p:nvSpPr>
        <p:spPr>
          <a:xfrm>
            <a:off x="1960562" y="280237"/>
            <a:ext cx="6731001" cy="587376"/>
          </a:xfrm>
          <a:prstGeom prst="rect">
            <a:avLst/>
          </a:prstGeom>
        </p:spPr>
        <p:txBody>
          <a:bodyPr>
            <a:normAutofit/>
          </a:bodyPr>
          <a:lstStyle>
            <a:lvl1pPr defTabSz="905255">
              <a:defRPr sz="2772"/>
            </a:lvl1pPr>
          </a:lstStyle>
          <a:p>
            <a:r>
              <a:t>黑帽SEO借鉴</a:t>
            </a:r>
          </a:p>
        </p:txBody>
      </p:sp>
      <p:sp>
        <p:nvSpPr>
          <p:cNvPr id="239" name="Shape 239" descr="#wm#_68_30_222_22221_a_2_28#clear#"/>
          <p:cNvSpPr>
            <a:spLocks noGrp="1"/>
          </p:cNvSpPr>
          <p:nvPr>
            <p:ph type="body" sz="quarter" idx="4294967295"/>
          </p:nvPr>
        </p:nvSpPr>
        <p:spPr>
          <a:xfrm>
            <a:off x="1965325" y="833437"/>
            <a:ext cx="6721475" cy="3651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defTabSz="813816">
              <a:spcBef>
                <a:spcPct val="0"/>
              </a:spcBef>
              <a:buSzTx/>
              <a:buNone/>
              <a:defRPr sz="1602"/>
            </a:lvl1pPr>
          </a:lstStyle>
          <a:p>
            <a:r>
              <a:t>细节分析—2</a:t>
            </a:r>
          </a:p>
        </p:txBody>
      </p:sp>
      <p:sp>
        <p:nvSpPr>
          <p:cNvPr id="240" name="Shape 240" descr="#wm#_68_30_222_22221_d_1_42#clear#"/>
          <p:cNvSpPr/>
          <p:nvPr/>
        </p:nvSpPr>
        <p:spPr>
          <a:xfrm rot="18900000">
            <a:off x="1171574" y="3690937"/>
            <a:ext cx="1831976" cy="1828801"/>
          </a:xfrm>
          <a:prstGeom prst="rect">
            <a:avLst/>
          </a:prstGeom>
          <a:solidFill>
            <a:srgbClr val="00999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1" name="Shape 241" descr="#wm#_68_30_*Z"/>
          <p:cNvSpPr/>
          <p:nvPr/>
        </p:nvSpPr>
        <p:spPr>
          <a:xfrm rot="18900000">
            <a:off x="3756025" y="3689350"/>
            <a:ext cx="1831975" cy="1831975"/>
          </a:xfrm>
          <a:prstGeom prst="rect">
            <a:avLst/>
          </a:prstGeom>
          <a:ln w="28575">
            <a:solidFill>
              <a:srgbClr val="00CC99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2" name="Shape 242" descr="#wm#_68_30_222_22221_d_2_42#clear#"/>
          <p:cNvSpPr/>
          <p:nvPr/>
        </p:nvSpPr>
        <p:spPr>
          <a:xfrm rot="18900000">
            <a:off x="6337532" y="3689582"/>
            <a:ext cx="1833099" cy="1831511"/>
          </a:xfrm>
          <a:prstGeom prst="rect">
            <a:avLst/>
          </a:prstGeom>
          <a:solidFill>
            <a:srgbClr val="00FFCC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43" name="#wm#_68_30_222_22221_c_1_508*508.jpg" descr="#wm#_68_30_222_22221_c_1_508*50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8900000">
            <a:off x="2452687" y="2219325"/>
            <a:ext cx="1830388" cy="18303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4" name="#wm#_68_30_222_22221_c_1_508*508.jpg" descr="#wm#_68_30_222_22221_c_2_508*50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700000" flipH="1">
            <a:off x="5056187" y="2219325"/>
            <a:ext cx="1830388" cy="1830388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Shape 245" descr="#wm#_68_30_*Z"/>
          <p:cNvSpPr/>
          <p:nvPr/>
        </p:nvSpPr>
        <p:spPr>
          <a:xfrm>
            <a:off x="3206750" y="2063750"/>
            <a:ext cx="104775" cy="104775"/>
          </a:xfrm>
          <a:prstGeom prst="ellipse">
            <a:avLst/>
          </a:prstGeom>
          <a:solidFill>
            <a:srgbClr val="009999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46" name="Shape 246" descr="#wm#_68_30_*Z"/>
          <p:cNvSpPr/>
          <p:nvPr/>
        </p:nvSpPr>
        <p:spPr>
          <a:xfrm flipH="1">
            <a:off x="1900237" y="2114550"/>
            <a:ext cx="1306513" cy="0"/>
          </a:xfrm>
          <a:prstGeom prst="line">
            <a:avLst/>
          </a:prstGeom>
          <a:ln w="19050">
            <a:solidFill>
              <a:srgbClr val="808080"/>
            </a:solidFill>
            <a:prstDash val="dash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7" name="Shape 247" descr="#wm#_68_30_*Z"/>
          <p:cNvSpPr/>
          <p:nvPr/>
        </p:nvSpPr>
        <p:spPr>
          <a:xfrm>
            <a:off x="5911850" y="2055812"/>
            <a:ext cx="104775" cy="104776"/>
          </a:xfrm>
          <a:prstGeom prst="ellipse">
            <a:avLst/>
          </a:prstGeom>
          <a:solidFill>
            <a:srgbClr val="009999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48" name="Shape 248" descr="#wm#_68_30_*Z"/>
          <p:cNvSpPr/>
          <p:nvPr/>
        </p:nvSpPr>
        <p:spPr>
          <a:xfrm flipH="1">
            <a:off x="6016625" y="2111375"/>
            <a:ext cx="1304925" cy="0"/>
          </a:xfrm>
          <a:prstGeom prst="line">
            <a:avLst/>
          </a:prstGeom>
          <a:ln w="19050">
            <a:solidFill>
              <a:srgbClr val="808080"/>
            </a:solidFill>
            <a:prstDash val="dash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9" name="Shape 249" descr="#wm#_68_30_*Z"/>
          <p:cNvSpPr/>
          <p:nvPr/>
        </p:nvSpPr>
        <p:spPr>
          <a:xfrm rot="18900000">
            <a:off x="3854450" y="3787775"/>
            <a:ext cx="1635125" cy="1631950"/>
          </a:xfrm>
          <a:prstGeom prst="rect">
            <a:avLst/>
          </a:prstGeom>
          <a:solidFill>
            <a:srgbClr val="00CC9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0" name="Shape 250"/>
          <p:cNvSpPr/>
          <p:nvPr/>
        </p:nvSpPr>
        <p:spPr>
          <a:xfrm>
            <a:off x="430139" y="1940806"/>
            <a:ext cx="980590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7.假链接</a:t>
            </a:r>
          </a:p>
        </p:txBody>
      </p:sp>
      <p:sp>
        <p:nvSpPr>
          <p:cNvPr id="251" name="Shape 251"/>
          <p:cNvSpPr/>
          <p:nvPr/>
        </p:nvSpPr>
        <p:spPr>
          <a:xfrm>
            <a:off x="289733" y="2449997"/>
            <a:ext cx="1209189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8.网页劫持</a:t>
            </a:r>
          </a:p>
        </p:txBody>
      </p:sp>
      <p:sp>
        <p:nvSpPr>
          <p:cNvPr id="252" name="Shape 252"/>
          <p:cNvSpPr/>
          <p:nvPr/>
        </p:nvSpPr>
        <p:spPr>
          <a:xfrm>
            <a:off x="456466" y="2959187"/>
            <a:ext cx="1209190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9.网站镜像</a:t>
            </a:r>
          </a:p>
        </p:txBody>
      </p:sp>
      <p:sp>
        <p:nvSpPr>
          <p:cNvPr id="253" name="Shape 253"/>
          <p:cNvSpPr/>
          <p:nvPr/>
        </p:nvSpPr>
        <p:spPr>
          <a:xfrm>
            <a:off x="7669871" y="1940806"/>
            <a:ext cx="1336326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10.隐藏文字</a:t>
            </a:r>
          </a:p>
        </p:txBody>
      </p:sp>
      <p:sp>
        <p:nvSpPr>
          <p:cNvPr id="254" name="Shape 254"/>
          <p:cNvSpPr/>
          <p:nvPr/>
        </p:nvSpPr>
        <p:spPr>
          <a:xfrm>
            <a:off x="7898471" y="2449997"/>
            <a:ext cx="862160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11.桥页</a:t>
            </a:r>
          </a:p>
        </p:txBody>
      </p:sp>
    </p:spTree>
  </p:cSld>
  <p:clrMapOvr>
    <a:masterClrMapping/>
  </p:clrMapOvr>
  <p:transition spd="slow"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56" name="Shape 256" descr="#wm#_68_16_222_23330_a_1_21#clear#"/>
          <p:cNvSpPr>
            <a:spLocks noGrp="1"/>
          </p:cNvSpPr>
          <p:nvPr>
            <p:ph type="title" idx="4294967295"/>
          </p:nvPr>
        </p:nvSpPr>
        <p:spPr>
          <a:xfrm>
            <a:off x="1955800" y="271462"/>
            <a:ext cx="6731000" cy="587376"/>
          </a:xfrm>
          <a:prstGeom prst="rect">
            <a:avLst/>
          </a:prstGeom>
        </p:spPr>
        <p:txBody>
          <a:bodyPr>
            <a:normAutofit/>
          </a:bodyPr>
          <a:lstStyle>
            <a:lvl1pPr defTabSz="905255">
              <a:defRPr sz="2772"/>
            </a:lvl1pPr>
          </a:lstStyle>
          <a:p>
            <a:r>
              <a:t>黑帽</a:t>
            </a:r>
          </a:p>
        </p:txBody>
      </p:sp>
      <p:sp>
        <p:nvSpPr>
          <p:cNvPr id="257" name="Shape 257" descr="#wm#_68_16_222_23330_a_2_28#clear#"/>
          <p:cNvSpPr>
            <a:spLocks noGrp="1"/>
          </p:cNvSpPr>
          <p:nvPr>
            <p:ph type="body" sz="quarter" idx="4294967295"/>
          </p:nvPr>
        </p:nvSpPr>
        <p:spPr>
          <a:xfrm>
            <a:off x="1965325" y="833437"/>
            <a:ext cx="6721475" cy="3651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defTabSz="813816">
              <a:spcBef>
                <a:spcPct val="0"/>
              </a:spcBef>
              <a:buSzTx/>
              <a:buNone/>
              <a:defRPr sz="1602"/>
            </a:lvl1pPr>
          </a:lstStyle>
          <a:p>
            <a:r>
              <a:t>细节分析—1</a:t>
            </a:r>
          </a:p>
        </p:txBody>
      </p:sp>
      <p:pic>
        <p:nvPicPr>
          <p:cNvPr id="258" name="#wm#_68_16_222_23330_c_3_441*662.jpg" descr="#wm#_68_16_222_23330_c_3_441*66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53137" y="2173287"/>
            <a:ext cx="2384426" cy="15890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59" name="#wm#_68_16_222_23330_c_2_441*661.jpg" descr="#wm#_68_16_222_23330_c_2_441*66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82962" y="2173287"/>
            <a:ext cx="2382838" cy="15890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60" name="#wm#_68_16_222_23330_c_1_441*662.jpg" descr="#wm#_68_16_222_23330_c_1_441*66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11200" y="2173287"/>
            <a:ext cx="2384425" cy="1589088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hape 261" descr="#wm#_68_16_222_23330_b_1_36#clear#"/>
          <p:cNvSpPr/>
          <p:nvPr/>
        </p:nvSpPr>
        <p:spPr>
          <a:xfrm>
            <a:off x="711200" y="4435475"/>
            <a:ext cx="2384425" cy="900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>
              <a:defRPr sz="1500">
                <a:solidFill>
                  <a:srgbClr val="808080"/>
                </a:solidFill>
              </a:defRPr>
            </a:lvl1pPr>
          </a:lstStyle>
          <a:p>
            <a:r>
              <a:t>利用Javascript或者其他技术是用户在达到页面后迅速跳转另一个页面</a:t>
            </a:r>
          </a:p>
        </p:txBody>
      </p:sp>
      <p:sp>
        <p:nvSpPr>
          <p:cNvPr id="262" name="Shape 262" descr="#wm#_68_16_222_23330_d_1_8#clear#"/>
          <p:cNvSpPr/>
          <p:nvPr/>
        </p:nvSpPr>
        <p:spPr>
          <a:xfrm>
            <a:off x="711200" y="4038600"/>
            <a:ext cx="1842513" cy="449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990" tIns="46990" rIns="46990" bIns="46990">
            <a:spAutoFit/>
          </a:bodyPr>
          <a:lstStyle>
            <a:lvl1pPr>
              <a:defRPr sz="2000">
                <a:solidFill>
                  <a:srgbClr val="009999"/>
                </a:solidFill>
              </a:defRPr>
            </a:lvl1pPr>
          </a:lstStyle>
          <a:p>
            <a:r>
              <a:t>1.黑帽跳取页面</a:t>
            </a:r>
          </a:p>
        </p:txBody>
      </p:sp>
      <p:sp>
        <p:nvSpPr>
          <p:cNvPr id="263" name="Shape 263" descr="#wm#_68_16_222_23330_b_2_36#clear#"/>
          <p:cNvSpPr/>
          <p:nvPr/>
        </p:nvSpPr>
        <p:spPr>
          <a:xfrm>
            <a:off x="3384550" y="4435475"/>
            <a:ext cx="2384425" cy="627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>
              <a:defRPr sz="1500">
                <a:solidFill>
                  <a:srgbClr val="808080"/>
                </a:solidFill>
              </a:defRPr>
            </a:lvl1pPr>
          </a:lstStyle>
          <a:p>
            <a:r>
              <a:t>用普通页面来替换优化过的页面</a:t>
            </a:r>
          </a:p>
        </p:txBody>
      </p:sp>
      <p:sp>
        <p:nvSpPr>
          <p:cNvPr id="264" name="Shape 264" descr="#wm#_68_16_222_23330_d_2_8#clear#"/>
          <p:cNvSpPr/>
          <p:nvPr/>
        </p:nvSpPr>
        <p:spPr>
          <a:xfrm>
            <a:off x="3382962" y="4038600"/>
            <a:ext cx="1334513" cy="449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990" tIns="46990" rIns="46990" bIns="46990">
            <a:spAutoFit/>
          </a:bodyPr>
          <a:lstStyle>
            <a:lvl1pPr>
              <a:defRPr sz="2000">
                <a:solidFill>
                  <a:srgbClr val="009999"/>
                </a:solidFill>
              </a:defRPr>
            </a:lvl1pPr>
          </a:lstStyle>
          <a:p>
            <a:r>
              <a:t>2.偷换页面</a:t>
            </a:r>
          </a:p>
        </p:txBody>
      </p:sp>
      <p:sp>
        <p:nvSpPr>
          <p:cNvPr id="265" name="Shape 265" descr="#wm#_68_16_222_23330_b_3_36#clear#"/>
          <p:cNvSpPr/>
          <p:nvPr/>
        </p:nvSpPr>
        <p:spPr>
          <a:xfrm>
            <a:off x="6054725" y="4435475"/>
            <a:ext cx="2384425" cy="900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>
              <a:defRPr sz="1500">
                <a:solidFill>
                  <a:srgbClr val="808080"/>
                </a:solidFill>
              </a:defRPr>
            </a:lvl1pPr>
          </a:lstStyle>
          <a:p>
            <a:r>
              <a:t>通过JS代码提取链接对搜索引擎的蜘蛛来说无法读取出来</a:t>
            </a:r>
          </a:p>
        </p:txBody>
      </p:sp>
      <p:sp>
        <p:nvSpPr>
          <p:cNvPr id="266" name="Shape 266" descr="#wm#_68_16_222_23330_d_3_8#clear#"/>
          <p:cNvSpPr/>
          <p:nvPr/>
        </p:nvSpPr>
        <p:spPr>
          <a:xfrm>
            <a:off x="6053137" y="4038600"/>
            <a:ext cx="1080513" cy="449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990" tIns="46990" rIns="46990" bIns="46990">
            <a:spAutoFit/>
          </a:bodyPr>
          <a:lstStyle>
            <a:lvl1pPr>
              <a:defRPr sz="2000">
                <a:solidFill>
                  <a:srgbClr val="009999"/>
                </a:solidFill>
              </a:defRPr>
            </a:lvl1pPr>
          </a:lstStyle>
          <a:p>
            <a:r>
              <a:t>3.假链接</a:t>
            </a:r>
          </a:p>
        </p:txBody>
      </p:sp>
    </p:spTree>
  </p:cSld>
  <p:clrMapOvr>
    <a:masterClrMapping/>
  </p:clrMapOvr>
  <p:transition spd="slow"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68" name="Shape 268" descr="#wm#_68_16_222_23330_a_1_21#clear#"/>
          <p:cNvSpPr>
            <a:spLocks noGrp="1"/>
          </p:cNvSpPr>
          <p:nvPr>
            <p:ph type="title" idx="4294967295"/>
          </p:nvPr>
        </p:nvSpPr>
        <p:spPr>
          <a:xfrm>
            <a:off x="1955800" y="271462"/>
            <a:ext cx="6731000" cy="587376"/>
          </a:xfrm>
          <a:prstGeom prst="rect">
            <a:avLst/>
          </a:prstGeom>
        </p:spPr>
        <p:txBody>
          <a:bodyPr>
            <a:normAutofit/>
          </a:bodyPr>
          <a:lstStyle>
            <a:lvl1pPr defTabSz="905255">
              <a:defRPr sz="2772"/>
            </a:lvl1pPr>
          </a:lstStyle>
          <a:p>
            <a:r>
              <a:t>黑帽</a:t>
            </a:r>
          </a:p>
        </p:txBody>
      </p:sp>
      <p:sp>
        <p:nvSpPr>
          <p:cNvPr id="269" name="Shape 269" descr="#wm#_68_16_222_23330_a_2_28#clear#"/>
          <p:cNvSpPr>
            <a:spLocks noGrp="1"/>
          </p:cNvSpPr>
          <p:nvPr>
            <p:ph type="body" sz="quarter" idx="4294967295"/>
          </p:nvPr>
        </p:nvSpPr>
        <p:spPr>
          <a:xfrm>
            <a:off x="1965325" y="833437"/>
            <a:ext cx="6721475" cy="3651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defTabSz="813816">
              <a:spcBef>
                <a:spcPct val="0"/>
              </a:spcBef>
              <a:buSzTx/>
              <a:buNone/>
              <a:defRPr sz="1602"/>
            </a:lvl1pPr>
          </a:lstStyle>
          <a:p>
            <a:r>
              <a:t>细节分析—2</a:t>
            </a:r>
          </a:p>
        </p:txBody>
      </p:sp>
      <p:pic>
        <p:nvPicPr>
          <p:cNvPr id="270" name="#wm#_68_16_222_23330_c_3_441*662.jpg" descr="#wm#_68_16_222_23330_c_3_441*66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53137" y="2173287"/>
            <a:ext cx="2384426" cy="15890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#wm#_68_16_222_23330_c_2_441*661.jpg" descr="#wm#_68_16_222_23330_c_2_441*66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82962" y="2173287"/>
            <a:ext cx="2382838" cy="15890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" name="#wm#_68_16_222_23330_c_1_441*662.jpg" descr="#wm#_68_16_222_23330_c_1_441*66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11200" y="2173287"/>
            <a:ext cx="2384425" cy="1589088"/>
          </a:xfrm>
          <a:prstGeom prst="rect">
            <a:avLst/>
          </a:prstGeom>
          <a:ln w="12700">
            <a:miter lim="400000"/>
          </a:ln>
        </p:spPr>
      </p:pic>
      <p:sp>
        <p:nvSpPr>
          <p:cNvPr id="273" name="Shape 273" descr="#wm#_68_16_222_23330_b_1_36#clear#"/>
          <p:cNvSpPr/>
          <p:nvPr/>
        </p:nvSpPr>
        <p:spPr>
          <a:xfrm>
            <a:off x="711200" y="4435475"/>
            <a:ext cx="2384425" cy="900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>
              <a:defRPr sz="1500">
                <a:solidFill>
                  <a:srgbClr val="808080"/>
                </a:solidFill>
              </a:defRPr>
            </a:lvl1pPr>
          </a:lstStyle>
          <a:p>
            <a:r>
              <a:t>是将别人的单一内容或整个网站全复制下来 偷梁换柱到自己的网站</a:t>
            </a:r>
          </a:p>
        </p:txBody>
      </p:sp>
      <p:sp>
        <p:nvSpPr>
          <p:cNvPr id="274" name="Shape 274" descr="#wm#_68_16_222_23330_d_1_8#clear#"/>
          <p:cNvSpPr/>
          <p:nvPr/>
        </p:nvSpPr>
        <p:spPr>
          <a:xfrm>
            <a:off x="711200" y="4038600"/>
            <a:ext cx="1334513" cy="449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990" tIns="46990" rIns="46990" bIns="46990">
            <a:spAutoFit/>
          </a:bodyPr>
          <a:lstStyle>
            <a:lvl1pPr>
              <a:defRPr sz="2000">
                <a:solidFill>
                  <a:srgbClr val="009999"/>
                </a:solidFill>
              </a:defRPr>
            </a:lvl1pPr>
          </a:lstStyle>
          <a:p>
            <a:r>
              <a:t>4.网页劫持</a:t>
            </a:r>
          </a:p>
        </p:txBody>
      </p:sp>
      <p:sp>
        <p:nvSpPr>
          <p:cNvPr id="275" name="Shape 275" descr="#wm#_68_16_222_23330_b_2_36#clear#"/>
          <p:cNvSpPr/>
          <p:nvPr/>
        </p:nvSpPr>
        <p:spPr>
          <a:xfrm>
            <a:off x="3384550" y="4435475"/>
            <a:ext cx="2384425" cy="627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>
              <a:defRPr sz="1500">
                <a:solidFill>
                  <a:srgbClr val="808080"/>
                </a:solidFill>
              </a:defRPr>
            </a:lvl1pPr>
          </a:lstStyle>
          <a:p>
            <a:r>
              <a:t>用户看到的页面和搜索引擎看到的不一样</a:t>
            </a:r>
          </a:p>
        </p:txBody>
      </p:sp>
      <p:sp>
        <p:nvSpPr>
          <p:cNvPr id="276" name="Shape 276" descr="#wm#_68_16_222_23330_d_2_8#clear#"/>
          <p:cNvSpPr/>
          <p:nvPr/>
        </p:nvSpPr>
        <p:spPr>
          <a:xfrm>
            <a:off x="3382962" y="4038600"/>
            <a:ext cx="1334513" cy="449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990" tIns="46990" rIns="46990" bIns="46990">
            <a:spAutoFit/>
          </a:bodyPr>
          <a:lstStyle>
            <a:lvl1pPr>
              <a:defRPr sz="2000">
                <a:solidFill>
                  <a:srgbClr val="009999"/>
                </a:solidFill>
              </a:defRPr>
            </a:lvl1pPr>
          </a:lstStyle>
          <a:p>
            <a:r>
              <a:t>5.隐藏页面</a:t>
            </a:r>
          </a:p>
        </p:txBody>
      </p:sp>
      <p:sp>
        <p:nvSpPr>
          <p:cNvPr id="277" name="Shape 277" descr="#wm#_68_16_222_23330_b_3_36#clear#"/>
          <p:cNvSpPr/>
          <p:nvPr/>
        </p:nvSpPr>
        <p:spPr>
          <a:xfrm>
            <a:off x="6054725" y="4435475"/>
            <a:ext cx="2384425" cy="627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>
              <a:defRPr sz="1500">
                <a:solidFill>
                  <a:srgbClr val="808080"/>
                </a:solidFill>
              </a:defRPr>
            </a:lvl1pPr>
          </a:lstStyle>
          <a:p>
            <a:r>
              <a:t>将无指数词语在短时间内刷新出指数排名</a:t>
            </a:r>
          </a:p>
        </p:txBody>
      </p:sp>
      <p:sp>
        <p:nvSpPr>
          <p:cNvPr id="278" name="Shape 278" descr="#wm#_68_16_222_23330_d_3_8#clear#"/>
          <p:cNvSpPr/>
          <p:nvPr/>
        </p:nvSpPr>
        <p:spPr>
          <a:xfrm>
            <a:off x="6053137" y="4038600"/>
            <a:ext cx="1334513" cy="449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990" tIns="46990" rIns="46990" bIns="46990">
            <a:spAutoFit/>
          </a:bodyPr>
          <a:lstStyle>
            <a:lvl1pPr>
              <a:defRPr sz="2000">
                <a:solidFill>
                  <a:srgbClr val="009999"/>
                </a:solidFill>
              </a:defRPr>
            </a:lvl1pPr>
          </a:lstStyle>
          <a:p>
            <a:r>
              <a:t>6.指数刷新</a:t>
            </a:r>
          </a:p>
        </p:txBody>
      </p:sp>
    </p:spTree>
  </p:cSld>
  <p:clrMapOvr>
    <a:masterClrMapping/>
  </p:clrMapOvr>
  <p:transition spd="slow"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80" name="Shape 280" descr="#wm#_68_19_221_2301_a_1_21#clear#"/>
          <p:cNvSpPr>
            <a:spLocks noGrp="1"/>
          </p:cNvSpPr>
          <p:nvPr>
            <p:ph type="title" idx="4294967295"/>
          </p:nvPr>
        </p:nvSpPr>
        <p:spPr>
          <a:xfrm>
            <a:off x="1955800" y="271462"/>
            <a:ext cx="6731000" cy="587376"/>
          </a:xfrm>
          <a:prstGeom prst="rect">
            <a:avLst/>
          </a:prstGeom>
        </p:spPr>
        <p:txBody>
          <a:bodyPr>
            <a:normAutofit/>
          </a:bodyPr>
          <a:lstStyle>
            <a:lvl1pPr defTabSz="905255">
              <a:defRPr sz="2772"/>
            </a:lvl1pPr>
          </a:lstStyle>
          <a:p>
            <a:r>
              <a:t>总结</a:t>
            </a:r>
          </a:p>
        </p:txBody>
      </p:sp>
      <p:sp>
        <p:nvSpPr>
          <p:cNvPr id="281" name="Shape 281" descr="#wm#_68_19_221_2301_a_2_28#clear#"/>
          <p:cNvSpPr>
            <a:spLocks noGrp="1"/>
          </p:cNvSpPr>
          <p:nvPr>
            <p:ph type="body" sz="quarter" idx="4294967295"/>
          </p:nvPr>
        </p:nvSpPr>
        <p:spPr>
          <a:xfrm>
            <a:off x="1965325" y="833437"/>
            <a:ext cx="6721475" cy="3651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defTabSz="813816">
              <a:spcBef>
                <a:spcPct val="0"/>
              </a:spcBef>
              <a:buSzTx/>
              <a:buNone/>
              <a:defRPr sz="1602"/>
            </a:lvl1pPr>
          </a:lstStyle>
          <a:p>
            <a:r>
              <a:t>三大主体百分比</a:t>
            </a:r>
          </a:p>
        </p:txBody>
      </p:sp>
      <p:grpSp>
        <p:nvGrpSpPr>
          <p:cNvPr id="286" name="Group 286"/>
          <p:cNvGrpSpPr/>
          <p:nvPr/>
        </p:nvGrpSpPr>
        <p:grpSpPr>
          <a:xfrm>
            <a:off x="1106487" y="2714625"/>
            <a:ext cx="2489201" cy="2489200"/>
            <a:chExt cx="2489200" cy="2489200"/>
          </a:xfrm>
        </p:grpSpPr>
        <p:grpSp>
          <p:nvGrpSpPr>
            <p:cNvPr id="284" name="Group 284" descr="#wm#_68_19_221_2301_b_1_25#clear#"/>
            <p:cNvGrpSpPr/>
            <p:nvPr/>
          </p:nvGrpSpPr>
          <p:grpSpPr>
            <a:xfrm>
              <a:off x="0" y="0"/>
              <a:ext cx="2489200" cy="2489200"/>
              <a:chExt cx="2489200" cy="2489200"/>
            </a:xfrm>
          </p:grpSpPr>
          <p:sp>
            <p:nvSpPr>
              <p:cNvPr id="282" name="Shape 282"/>
              <p:cNvSpPr/>
              <p:nvPr/>
            </p:nvSpPr>
            <p:spPr>
              <a:xfrm>
                <a:off x="0" y="0"/>
                <a:ext cx="2489200" cy="2489200"/>
              </a:xfrm>
              <a:prstGeom prst="ellipse">
                <a:avLst/>
              </a:prstGeom>
              <a:solidFill>
                <a:srgbClr val="FF7C80">
                  <a:alpha val="69999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3" name="Shape 283"/>
              <p:cNvSpPr/>
              <p:nvPr/>
            </p:nvSpPr>
            <p:spPr>
              <a:xfrm>
                <a:off x="364506" y="1024795"/>
                <a:ext cx="1760188" cy="43961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6990" tIns="46990" rIns="46990" bIns="46990" numCol="1" anchor="ctr">
                <a:spAutoFit/>
              </a:bodyPr>
              <a:lstStyle>
                <a:lvl1pPr algn="ctr">
                  <a:defRPr sz="2400">
                    <a:solidFill>
                      <a:srgbClr val="FFFFFF"/>
                    </a:solidFill>
                  </a:defRPr>
                </a:lvl1pPr>
              </a:lstStyle>
              <a:p>
                <a:r>
                  <a:t>40%</a:t>
                </a:r>
              </a:p>
            </p:txBody>
          </p:sp>
        </p:grpSp>
        <p:sp>
          <p:nvSpPr>
            <p:cNvPr id="285" name="Shape 285" descr="#wm#_68_19_*Z"/>
            <p:cNvSpPr/>
            <p:nvPr/>
          </p:nvSpPr>
          <p:spPr>
            <a:xfrm>
              <a:off x="1089660" y="119379"/>
              <a:ext cx="309881" cy="309881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291" name="Group 291"/>
          <p:cNvGrpSpPr/>
          <p:nvPr/>
        </p:nvGrpSpPr>
        <p:grpSpPr>
          <a:xfrm>
            <a:off x="3297237" y="2714625"/>
            <a:ext cx="2489201" cy="2489200"/>
            <a:chExt cx="2489200" cy="2489200"/>
          </a:xfrm>
        </p:grpSpPr>
        <p:grpSp>
          <p:nvGrpSpPr>
            <p:cNvPr id="289" name="Group 289" descr="#wm#_68_19_221_2301_b_2_25#clear#"/>
            <p:cNvGrpSpPr/>
            <p:nvPr/>
          </p:nvGrpSpPr>
          <p:grpSpPr>
            <a:xfrm>
              <a:off x="0" y="0"/>
              <a:ext cx="2489200" cy="2489200"/>
              <a:chExt cx="2489200" cy="2489200"/>
            </a:xfrm>
          </p:grpSpPr>
          <p:sp>
            <p:nvSpPr>
              <p:cNvPr id="287" name="Shape 287"/>
              <p:cNvSpPr/>
              <p:nvPr/>
            </p:nvSpPr>
            <p:spPr>
              <a:xfrm>
                <a:off x="0" y="0"/>
                <a:ext cx="2489200" cy="2489200"/>
              </a:xfrm>
              <a:prstGeom prst="ellipse">
                <a:avLst/>
              </a:prstGeom>
              <a:solidFill>
                <a:srgbClr val="009999">
                  <a:alpha val="7999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8" name="Shape 288"/>
              <p:cNvSpPr/>
              <p:nvPr/>
            </p:nvSpPr>
            <p:spPr>
              <a:xfrm>
                <a:off x="364506" y="1024795"/>
                <a:ext cx="1760188" cy="43961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6990" tIns="46990" rIns="46990" bIns="46990" numCol="1" anchor="ctr">
                <a:spAutoFit/>
              </a:bodyPr>
              <a:lstStyle>
                <a:lvl1pPr algn="ctr">
                  <a:defRPr sz="2400">
                    <a:solidFill>
                      <a:srgbClr val="FFFFFF"/>
                    </a:solidFill>
                  </a:defRPr>
                </a:lvl1pPr>
              </a:lstStyle>
              <a:p>
                <a:r>
                  <a:t>60%</a:t>
                </a:r>
              </a:p>
            </p:txBody>
          </p:sp>
        </p:grpSp>
        <p:sp>
          <p:nvSpPr>
            <p:cNvPr id="290" name="Shape 290" descr="#wm#_68_19_*Z"/>
            <p:cNvSpPr/>
            <p:nvPr/>
          </p:nvSpPr>
          <p:spPr>
            <a:xfrm>
              <a:off x="1096644" y="119379"/>
              <a:ext cx="309881" cy="309881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296" name="Group 296"/>
          <p:cNvGrpSpPr/>
          <p:nvPr/>
        </p:nvGrpSpPr>
        <p:grpSpPr>
          <a:xfrm>
            <a:off x="5502275" y="2714625"/>
            <a:ext cx="2489200" cy="2489200"/>
            <a:chExt cx="2489200" cy="2489200"/>
          </a:xfrm>
        </p:grpSpPr>
        <p:grpSp>
          <p:nvGrpSpPr>
            <p:cNvPr id="294" name="Group 294" descr="#wm#_68_19_221_2301_b_3_25#clear#"/>
            <p:cNvGrpSpPr/>
            <p:nvPr/>
          </p:nvGrpSpPr>
          <p:grpSpPr>
            <a:xfrm>
              <a:off x="0" y="0"/>
              <a:ext cx="2489200" cy="2489200"/>
              <a:chExt cx="2489200" cy="2489200"/>
            </a:xfrm>
          </p:grpSpPr>
          <p:sp>
            <p:nvSpPr>
              <p:cNvPr id="292" name="Shape 292"/>
              <p:cNvSpPr/>
              <p:nvPr/>
            </p:nvSpPr>
            <p:spPr>
              <a:xfrm>
                <a:off x="0" y="0"/>
                <a:ext cx="2489200" cy="2489200"/>
              </a:xfrm>
              <a:prstGeom prst="ellipse">
                <a:avLst/>
              </a:prstGeom>
              <a:solidFill>
                <a:srgbClr val="66C2C2">
                  <a:alpha val="59999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93" name="Shape 293"/>
              <p:cNvSpPr/>
              <p:nvPr/>
            </p:nvSpPr>
            <p:spPr>
              <a:xfrm>
                <a:off x="364506" y="1024795"/>
                <a:ext cx="1760188" cy="43961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6990" tIns="46990" rIns="46990" bIns="46990" numCol="1" anchor="ctr">
                <a:spAutoFit/>
              </a:bodyPr>
              <a:lstStyle>
                <a:lvl1pPr algn="ctr">
                  <a:defRPr sz="2400">
                    <a:solidFill>
                      <a:srgbClr val="FFFFFF"/>
                    </a:solidFill>
                  </a:defRPr>
                </a:lvl1pPr>
              </a:lstStyle>
              <a:p>
                <a:r>
                  <a:t>X%</a:t>
                </a:r>
              </a:p>
            </p:txBody>
          </p:sp>
        </p:grpSp>
        <p:sp>
          <p:nvSpPr>
            <p:cNvPr id="295" name="Shape 295" descr="#wm#_68_19_*Z"/>
            <p:cNvSpPr/>
            <p:nvPr/>
          </p:nvSpPr>
          <p:spPr>
            <a:xfrm>
              <a:off x="1089660" y="119379"/>
              <a:ext cx="309881" cy="309881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297" name="Shape 297" descr="#wm#_68_19_221_2301_d_1_48#clear#"/>
          <p:cNvSpPr/>
          <p:nvPr/>
        </p:nvSpPr>
        <p:spPr>
          <a:xfrm>
            <a:off x="667543" y="5537566"/>
            <a:ext cx="7748589" cy="41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 anchor="ctr">
            <a:spAutoFit/>
          </a:bodyPr>
          <a:lstStyle>
            <a:lvl1pPr algn="ctr"/>
          </a:lstStyle>
          <a:p>
            <a:r>
              <a:t>数值比例分析-指数</a:t>
            </a:r>
          </a:p>
        </p:txBody>
      </p:sp>
      <p:sp>
        <p:nvSpPr>
          <p:cNvPr id="298" name="Shape 298"/>
          <p:cNvSpPr/>
          <p:nvPr/>
        </p:nvSpPr>
        <p:spPr>
          <a:xfrm>
            <a:off x="1841817" y="2098219"/>
            <a:ext cx="1018541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站内优化</a:t>
            </a:r>
          </a:p>
        </p:txBody>
      </p:sp>
      <p:sp>
        <p:nvSpPr>
          <p:cNvPr id="299" name="Shape 299"/>
          <p:cNvSpPr/>
          <p:nvPr/>
        </p:nvSpPr>
        <p:spPr>
          <a:xfrm>
            <a:off x="4032567" y="2098219"/>
            <a:ext cx="1018541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站外优化</a:t>
            </a:r>
          </a:p>
        </p:txBody>
      </p:sp>
      <p:sp>
        <p:nvSpPr>
          <p:cNvPr id="300" name="Shape 300"/>
          <p:cNvSpPr/>
          <p:nvPr/>
        </p:nvSpPr>
        <p:spPr>
          <a:xfrm>
            <a:off x="5996224" y="2085830"/>
            <a:ext cx="1501302" cy="40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黑帽SEO优化</a:t>
            </a:r>
          </a:p>
        </p:txBody>
      </p:sp>
    </p:spTree>
  </p:cSld>
  <p:clrMapOvr>
    <a:masterClrMapping/>
  </p:clrMapOvr>
  <p:transition spd="slow"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17" name="Group 317"/>
          <p:cNvGrpSpPr/>
          <p:nvPr/>
        </p:nvGrpSpPr>
        <p:grpSpPr>
          <a:xfrm>
            <a:off x="2632444" y="1646443"/>
            <a:ext cx="3487355" cy="4183549"/>
            <a:chExt cx="3487354" cy="4183547"/>
          </a:xfrm>
        </p:grpSpPr>
        <p:grpSp>
          <p:nvGrpSpPr>
            <p:cNvPr id="304" name="Group 304"/>
            <p:cNvGrpSpPr/>
            <p:nvPr/>
          </p:nvGrpSpPr>
          <p:grpSpPr>
            <a:xfrm>
              <a:off x="-1" y="-1"/>
              <a:ext cx="3487356" cy="836711"/>
              <a:chExt cx="3487354" cy="836709"/>
            </a:xfrm>
          </p:grpSpPr>
          <p:sp>
            <p:nvSpPr>
              <p:cNvPr id="302" name="Shape 302"/>
              <p:cNvSpPr/>
              <p:nvPr/>
            </p:nvSpPr>
            <p:spPr>
              <a:xfrm>
                <a:off x="0" y="0"/>
                <a:ext cx="3487355" cy="83671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0057" y="21600"/>
                    </a:lnTo>
                    <a:lnTo>
                      <a:pt x="1543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7375E"/>
              </a:solidFill>
              <a:ln w="38100" cap="flat">
                <a:solidFill>
                  <a:srgbClr val="FFFFFF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0" tIns="0" rIns="0" bIns="0" numCol="1" anchor="ctr">
                <a:normAutofit/>
              </a:bodyPr>
              <a:lstStyle/>
              <a:p>
                <a:pPr algn="ctr">
                  <a:defRPr sz="1076" b="1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  <a:endParaRPr/>
              </a:p>
            </p:txBody>
          </p:sp>
          <p:sp>
            <p:nvSpPr>
              <p:cNvPr id="303" name="Shape 303"/>
              <p:cNvSpPr/>
              <p:nvPr/>
            </p:nvSpPr>
            <p:spPr>
              <a:xfrm>
                <a:off x="0" y="279443"/>
                <a:ext cx="3487355" cy="277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 algn="ctr">
                  <a:defRPr sz="1076" b="1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>
                  <a:defRPr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rPr>
                    <a:latin typeface="+mj-lt"/>
                    <a:ea typeface="+mj-ea"/>
                    <a:cs typeface="+mj-cs"/>
                    <a:sym typeface="Helvetica"/>
                  </a:rPr>
                  <a:t>展现量</a:t>
                </a:r>
              </a:p>
            </p:txBody>
          </p:sp>
        </p:grpSp>
        <p:grpSp>
          <p:nvGrpSpPr>
            <p:cNvPr id="307" name="Group 307"/>
            <p:cNvGrpSpPr/>
            <p:nvPr/>
          </p:nvGrpSpPr>
          <p:grpSpPr>
            <a:xfrm>
              <a:off x="249096" y="836709"/>
              <a:ext cx="2989162" cy="836711"/>
              <a:chExt cx="2989160" cy="836709"/>
            </a:xfrm>
          </p:grpSpPr>
          <p:sp>
            <p:nvSpPr>
              <p:cNvPr id="305" name="Shape 305"/>
              <p:cNvSpPr/>
              <p:nvPr/>
            </p:nvSpPr>
            <p:spPr>
              <a:xfrm>
                <a:off x="0" y="0"/>
                <a:ext cx="2989161" cy="83671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9800" y="21600"/>
                    </a:lnTo>
                    <a:lnTo>
                      <a:pt x="180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76092"/>
              </a:solidFill>
              <a:ln w="38100" cap="flat">
                <a:solidFill>
                  <a:srgbClr val="FFFFFF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0" tIns="0" rIns="0" bIns="0" numCol="1" anchor="ctr">
                <a:normAutofit/>
              </a:bodyPr>
              <a:lstStyle/>
              <a:p>
                <a:pPr algn="ctr">
                  <a:defRPr sz="1076" b="1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  <a:endParaRPr/>
              </a:p>
            </p:txBody>
          </p:sp>
          <p:sp>
            <p:nvSpPr>
              <p:cNvPr id="306" name="Shape 306"/>
              <p:cNvSpPr/>
              <p:nvPr/>
            </p:nvSpPr>
            <p:spPr>
              <a:xfrm>
                <a:off x="0" y="279443"/>
                <a:ext cx="2989161" cy="277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 algn="ctr">
                  <a:defRPr sz="1076" b="1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>
                  <a:defRPr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rPr>
                    <a:latin typeface="+mj-lt"/>
                    <a:ea typeface="+mj-ea"/>
                    <a:cs typeface="+mj-cs"/>
                    <a:sym typeface="Helvetica"/>
                  </a:rPr>
                  <a:t>点击量</a:t>
                </a:r>
              </a:p>
            </p:txBody>
          </p:sp>
        </p:grpSp>
        <p:grpSp>
          <p:nvGrpSpPr>
            <p:cNvPr id="310" name="Group 310"/>
            <p:cNvGrpSpPr/>
            <p:nvPr/>
          </p:nvGrpSpPr>
          <p:grpSpPr>
            <a:xfrm>
              <a:off x="498193" y="1673419"/>
              <a:ext cx="2490969" cy="836710"/>
              <a:chExt cx="2490967" cy="836709"/>
            </a:xfrm>
          </p:grpSpPr>
          <p:sp>
            <p:nvSpPr>
              <p:cNvPr id="308" name="Shape 308"/>
              <p:cNvSpPr/>
              <p:nvPr/>
            </p:nvSpPr>
            <p:spPr>
              <a:xfrm>
                <a:off x="0" y="0"/>
                <a:ext cx="2490968" cy="83671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9440" y="21600"/>
                    </a:lnTo>
                    <a:lnTo>
                      <a:pt x="216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06685"/>
              </a:solidFill>
              <a:ln w="38100" cap="flat">
                <a:solidFill>
                  <a:srgbClr val="FFFFFF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0" tIns="0" rIns="0" bIns="0" numCol="1" anchor="ctr">
                <a:normAutofit/>
              </a:bodyPr>
              <a:lstStyle/>
              <a:p>
                <a:pPr algn="ctr">
                  <a:defRPr sz="1076" b="1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  <a:endParaRPr/>
              </a:p>
            </p:txBody>
          </p:sp>
          <p:sp>
            <p:nvSpPr>
              <p:cNvPr id="309" name="Shape 309"/>
              <p:cNvSpPr/>
              <p:nvPr/>
            </p:nvSpPr>
            <p:spPr>
              <a:xfrm>
                <a:off x="0" y="279443"/>
                <a:ext cx="2490968" cy="277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 algn="ctr">
                  <a:defRPr sz="1076" b="1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>
                  <a:defRPr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rPr>
                    <a:latin typeface="+mj-lt"/>
                    <a:ea typeface="+mj-ea"/>
                    <a:cs typeface="+mj-cs"/>
                    <a:sym typeface="Helvetica"/>
                  </a:rPr>
                  <a:t>访问量</a:t>
                </a:r>
              </a:p>
            </p:txBody>
          </p:sp>
        </p:grpSp>
        <p:grpSp>
          <p:nvGrpSpPr>
            <p:cNvPr id="313" name="Group 313"/>
            <p:cNvGrpSpPr/>
            <p:nvPr/>
          </p:nvGrpSpPr>
          <p:grpSpPr>
            <a:xfrm>
              <a:off x="747290" y="2510128"/>
              <a:ext cx="1992775" cy="836711"/>
              <a:chExt cx="1992773" cy="836709"/>
            </a:xfrm>
          </p:grpSpPr>
          <p:sp>
            <p:nvSpPr>
              <p:cNvPr id="311" name="Shape 311"/>
              <p:cNvSpPr/>
              <p:nvPr/>
            </p:nvSpPr>
            <p:spPr>
              <a:xfrm>
                <a:off x="0" y="0"/>
                <a:ext cx="1992774" cy="83671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8899" y="21600"/>
                    </a:lnTo>
                    <a:lnTo>
                      <a:pt x="2701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B4E3"/>
              </a:solidFill>
              <a:ln w="38100" cap="flat">
                <a:solidFill>
                  <a:srgbClr val="FFFFFF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0" tIns="0" rIns="0" bIns="0" numCol="1" anchor="ctr">
                <a:normAutofit/>
              </a:bodyPr>
              <a:lstStyle/>
              <a:p>
                <a:pPr algn="ctr">
                  <a:defRPr sz="1076" b="1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  <a:endParaRPr/>
              </a:p>
            </p:txBody>
          </p:sp>
          <p:sp>
            <p:nvSpPr>
              <p:cNvPr id="312" name="Shape 312"/>
              <p:cNvSpPr/>
              <p:nvPr/>
            </p:nvSpPr>
            <p:spPr>
              <a:xfrm>
                <a:off x="0" y="279443"/>
                <a:ext cx="1992774" cy="277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 algn="ctr">
                  <a:defRPr sz="1076" b="1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>
                  <a:defRPr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rPr>
                    <a:latin typeface="+mj-lt"/>
                    <a:ea typeface="+mj-ea"/>
                    <a:cs typeface="+mj-cs"/>
                    <a:sym typeface="Helvetica"/>
                  </a:rPr>
                  <a:t>咨询量</a:t>
                </a:r>
              </a:p>
            </p:txBody>
          </p:sp>
        </p:grpSp>
        <p:grpSp>
          <p:nvGrpSpPr>
            <p:cNvPr id="316" name="Group 316"/>
            <p:cNvGrpSpPr/>
            <p:nvPr/>
          </p:nvGrpSpPr>
          <p:grpSpPr>
            <a:xfrm>
              <a:off x="996387" y="3346838"/>
              <a:ext cx="1494581" cy="836710"/>
              <a:chExt cx="1494580" cy="836709"/>
            </a:xfrm>
          </p:grpSpPr>
          <p:sp>
            <p:nvSpPr>
              <p:cNvPr id="314" name="Shape 314"/>
              <p:cNvSpPr/>
              <p:nvPr/>
            </p:nvSpPr>
            <p:spPr>
              <a:xfrm>
                <a:off x="0" y="0"/>
                <a:ext cx="1494581" cy="83671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8000" y="21600"/>
                    </a:lnTo>
                    <a:lnTo>
                      <a:pt x="360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D9F1"/>
              </a:solidFill>
              <a:ln w="38100" cap="flat">
                <a:solidFill>
                  <a:srgbClr val="FFFFFF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0" tIns="0" rIns="0" bIns="0" numCol="1" anchor="ctr">
                <a:normAutofit/>
              </a:bodyPr>
              <a:lstStyle/>
              <a:p>
                <a:pPr algn="ctr">
                  <a:defRPr sz="1076" b="1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  <a:endParaRPr/>
              </a:p>
            </p:txBody>
          </p:sp>
          <p:sp>
            <p:nvSpPr>
              <p:cNvPr id="315" name="Shape 315"/>
              <p:cNvSpPr/>
              <p:nvPr/>
            </p:nvSpPr>
            <p:spPr>
              <a:xfrm>
                <a:off x="0" y="279443"/>
                <a:ext cx="1494581" cy="277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 algn="ctr">
                  <a:defRPr sz="1076" b="1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>
                  <a:defRPr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rPr>
                    <a:latin typeface="+mj-lt"/>
                    <a:ea typeface="+mj-ea"/>
                    <a:cs typeface="+mj-cs"/>
                    <a:sym typeface="Helvetica"/>
                  </a:rPr>
                  <a:t>订单量</a:t>
                </a:r>
              </a:p>
            </p:txBody>
          </p:sp>
        </p:grpSp>
      </p:grpSp>
      <p:sp>
        <p:nvSpPr>
          <p:cNvPr id="318" name="Shape 318"/>
          <p:cNvSpPr>
            <a:spLocks noGrp="1"/>
          </p:cNvSpPr>
          <p:nvPr>
            <p:ph type="title" idx="4294967295"/>
          </p:nvPr>
        </p:nvSpPr>
        <p:spPr>
          <a:xfrm>
            <a:off x="1955800" y="271462"/>
            <a:ext cx="6731000" cy="587376"/>
          </a:xfrm>
          <a:prstGeom prst="rect">
            <a:avLst/>
          </a:prstGeom>
        </p:spPr>
        <p:txBody>
          <a:bodyPr>
            <a:normAutofit/>
          </a:bodyPr>
          <a:lstStyle>
            <a:lvl1pPr defTabSz="905255">
              <a:defRPr sz="2772"/>
            </a:lvl1pPr>
          </a:lstStyle>
          <a:p>
            <a:r>
              <a:t>总结</a:t>
            </a:r>
          </a:p>
        </p:txBody>
      </p:sp>
      <p:sp>
        <p:nvSpPr>
          <p:cNvPr id="319" name="Shape 319"/>
          <p:cNvSpPr>
            <a:spLocks noGrp="1"/>
          </p:cNvSpPr>
          <p:nvPr>
            <p:ph type="body" sz="quarter" idx="4294967295"/>
          </p:nvPr>
        </p:nvSpPr>
        <p:spPr>
          <a:xfrm>
            <a:off x="1965325" y="833437"/>
            <a:ext cx="6721475" cy="3651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defTabSz="813816">
              <a:spcBef>
                <a:spcPct val="0"/>
              </a:spcBef>
              <a:buSzTx/>
              <a:buNone/>
              <a:defRPr sz="1602"/>
            </a:lvl1pPr>
          </a:lstStyle>
          <a:p>
            <a:r>
              <a:t>用户点击到访图</a:t>
            </a:r>
          </a:p>
        </p:txBody>
      </p:sp>
    </p:spTree>
  </p:cSld>
  <p:clrMapOvr>
    <a:masterClrMapping/>
  </p:clrMapOvr>
  <p:transition spd="slow"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21" name="Shape 321" descr="#wm#_68_28_*Z"/>
          <p:cNvSpPr/>
          <p:nvPr/>
        </p:nvSpPr>
        <p:spPr>
          <a:xfrm>
            <a:off x="1884708" y="5591175"/>
            <a:ext cx="5296747" cy="0"/>
          </a:xfrm>
          <a:prstGeom prst="line">
            <a:avLst/>
          </a:prstGeom>
          <a:ln w="19050">
            <a:solidFill>
              <a:srgbClr val="808080"/>
            </a:solidFill>
            <a:prstDash val="dash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2" name="Shape 322" descr="#wm#_68_28_222_23030_a_1_21#clear#"/>
          <p:cNvSpPr>
            <a:spLocks noGrp="1"/>
          </p:cNvSpPr>
          <p:nvPr>
            <p:ph type="title" idx="4294967295"/>
          </p:nvPr>
        </p:nvSpPr>
        <p:spPr>
          <a:xfrm>
            <a:off x="1955800" y="271462"/>
            <a:ext cx="6731000" cy="587376"/>
          </a:xfrm>
          <a:prstGeom prst="rect">
            <a:avLst/>
          </a:prstGeom>
        </p:spPr>
        <p:txBody>
          <a:bodyPr>
            <a:normAutofit/>
          </a:bodyPr>
          <a:lstStyle>
            <a:lvl1pPr defTabSz="905255">
              <a:defRPr sz="2772"/>
            </a:lvl1pPr>
          </a:lstStyle>
          <a:p>
            <a:r>
              <a:t>总结</a:t>
            </a:r>
          </a:p>
        </p:txBody>
      </p:sp>
      <p:sp>
        <p:nvSpPr>
          <p:cNvPr id="323" name="Shape 323" descr="#wm#_68_28_222_23030_a_2_28#clear#"/>
          <p:cNvSpPr>
            <a:spLocks noGrp="1"/>
          </p:cNvSpPr>
          <p:nvPr>
            <p:ph type="body" sz="quarter" idx="4294967295"/>
          </p:nvPr>
        </p:nvSpPr>
        <p:spPr>
          <a:xfrm>
            <a:off x="1965325" y="833437"/>
            <a:ext cx="6721475" cy="3651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defTabSz="813816">
              <a:spcBef>
                <a:spcPct val="0"/>
              </a:spcBef>
              <a:buSzTx/>
              <a:buNone/>
              <a:defRPr sz="1602"/>
            </a:lvl1pPr>
          </a:lstStyle>
          <a:p>
            <a:r>
              <a:t>陈述总结</a:t>
            </a:r>
          </a:p>
        </p:txBody>
      </p:sp>
      <p:grpSp>
        <p:nvGrpSpPr>
          <p:cNvPr id="326" name="Group 326" descr="#wm#_68_28_222_23030_d_1_20#clear#"/>
          <p:cNvGrpSpPr/>
          <p:nvPr/>
        </p:nvGrpSpPr>
        <p:grpSpPr>
          <a:xfrm>
            <a:off x="1016000" y="2590800"/>
            <a:ext cx="1546225" cy="1546225"/>
            <a:chExt cx="1546225" cy="1546225"/>
          </a:xfrm>
        </p:grpSpPr>
        <p:sp>
          <p:nvSpPr>
            <p:cNvPr id="324" name="Shape 324"/>
            <p:cNvSpPr/>
            <p:nvPr/>
          </p:nvSpPr>
          <p:spPr>
            <a:xfrm>
              <a:off x="0" y="0"/>
              <a:ext cx="1546225" cy="1546225"/>
            </a:xfrm>
            <a:prstGeom prst="ellipse">
              <a:avLst/>
            </a:pr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25" name="Shape 325"/>
            <p:cNvSpPr/>
            <p:nvPr/>
          </p:nvSpPr>
          <p:spPr>
            <a:xfrm>
              <a:off x="137073" y="567372"/>
              <a:ext cx="1272079" cy="4114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1.用户体验</a:t>
              </a:r>
            </a:p>
          </p:txBody>
        </p:sp>
      </p:grpSp>
      <p:sp>
        <p:nvSpPr>
          <p:cNvPr id="327" name="Shape 327" descr="#wm#_68_28_*Z"/>
          <p:cNvSpPr/>
          <p:nvPr/>
        </p:nvSpPr>
        <p:spPr>
          <a:xfrm>
            <a:off x="1668462" y="5464175"/>
            <a:ext cx="220663" cy="219075"/>
          </a:xfrm>
          <a:prstGeom prst="ellipse">
            <a:avLst/>
          </a:prstGeom>
          <a:solidFill>
            <a:srgbClr val="009999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28" name="Shape 328" descr="#wm#_68_28_*Z"/>
          <p:cNvSpPr/>
          <p:nvPr/>
        </p:nvSpPr>
        <p:spPr>
          <a:xfrm>
            <a:off x="1785937" y="4137025"/>
            <a:ext cx="3176" cy="1304925"/>
          </a:xfrm>
          <a:prstGeom prst="line">
            <a:avLst/>
          </a:prstGeom>
          <a:ln w="19050">
            <a:solidFill>
              <a:srgbClr val="808080"/>
            </a:solidFill>
            <a:prstDash val="dash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9" name="Shape 329" descr="#wm#_68_28_*Z"/>
          <p:cNvSpPr/>
          <p:nvPr/>
        </p:nvSpPr>
        <p:spPr>
          <a:xfrm>
            <a:off x="1568450" y="5715000"/>
            <a:ext cx="401638" cy="377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 algn="ctr">
              <a:defRPr sz="2000">
                <a:solidFill>
                  <a:srgbClr val="808080"/>
                </a:solidFill>
              </a:defRPr>
            </a:lvl1pPr>
          </a:lstStyle>
          <a:p>
            <a:r>
              <a:t>A</a:t>
            </a:r>
          </a:p>
        </p:txBody>
      </p:sp>
      <p:grpSp>
        <p:nvGrpSpPr>
          <p:cNvPr id="332" name="Group 332" descr="#wm#_68_28_222_23030_d_2_20#clear#"/>
          <p:cNvGrpSpPr/>
          <p:nvPr/>
        </p:nvGrpSpPr>
        <p:grpSpPr>
          <a:xfrm>
            <a:off x="3665537" y="1954212"/>
            <a:ext cx="1546226" cy="1546226"/>
            <a:chExt cx="1546225" cy="1546225"/>
          </a:xfrm>
        </p:grpSpPr>
        <p:sp>
          <p:nvSpPr>
            <p:cNvPr id="330" name="Shape 330"/>
            <p:cNvSpPr/>
            <p:nvPr/>
          </p:nvSpPr>
          <p:spPr>
            <a:xfrm>
              <a:off x="0" y="0"/>
              <a:ext cx="1546225" cy="1546225"/>
            </a:xfrm>
            <a:prstGeom prst="ellipse">
              <a:avLst/>
            </a:prstGeom>
            <a:solidFill>
              <a:srgbClr val="00CC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31" name="Shape 331"/>
            <p:cNvSpPr/>
            <p:nvPr/>
          </p:nvSpPr>
          <p:spPr>
            <a:xfrm>
              <a:off x="165473" y="567372"/>
              <a:ext cx="1215279" cy="4114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2.痛点处理</a:t>
              </a:r>
            </a:p>
          </p:txBody>
        </p:sp>
      </p:grpSp>
      <p:sp>
        <p:nvSpPr>
          <p:cNvPr id="333" name="Shape 333" descr="#wm#_68_28_*Z"/>
          <p:cNvSpPr/>
          <p:nvPr/>
        </p:nvSpPr>
        <p:spPr>
          <a:xfrm>
            <a:off x="4332287" y="5464175"/>
            <a:ext cx="219076" cy="219075"/>
          </a:xfrm>
          <a:prstGeom prst="ellipse">
            <a:avLst/>
          </a:prstGeom>
          <a:solidFill>
            <a:srgbClr val="00CC99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34" name="Shape 334" descr="#wm#_68_28_*Z"/>
          <p:cNvSpPr/>
          <p:nvPr/>
        </p:nvSpPr>
        <p:spPr>
          <a:xfrm>
            <a:off x="4437062" y="3500437"/>
            <a:ext cx="1589" cy="1943101"/>
          </a:xfrm>
          <a:prstGeom prst="line">
            <a:avLst/>
          </a:prstGeom>
          <a:ln w="19050">
            <a:solidFill>
              <a:srgbClr val="808080"/>
            </a:solidFill>
            <a:prstDash val="dash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35" name="Shape 335" descr="#wm#_68_28_*Z"/>
          <p:cNvSpPr/>
          <p:nvPr/>
        </p:nvSpPr>
        <p:spPr>
          <a:xfrm>
            <a:off x="4230687" y="5715000"/>
            <a:ext cx="401638" cy="377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 algn="ctr">
              <a:defRPr sz="2000">
                <a:solidFill>
                  <a:srgbClr val="808080"/>
                </a:solidFill>
              </a:defRPr>
            </a:lvl1pPr>
          </a:lstStyle>
          <a:p>
            <a:r>
              <a:t>B</a:t>
            </a:r>
          </a:p>
        </p:txBody>
      </p:sp>
      <p:grpSp>
        <p:nvGrpSpPr>
          <p:cNvPr id="338" name="Group 338" descr="#wm#_68_28_222_23030_d_3_20#clear#"/>
          <p:cNvGrpSpPr/>
          <p:nvPr/>
        </p:nvGrpSpPr>
        <p:grpSpPr>
          <a:xfrm>
            <a:off x="6423025" y="2590800"/>
            <a:ext cx="1546225" cy="1546225"/>
            <a:chExt cx="1546225" cy="1546225"/>
          </a:xfrm>
        </p:grpSpPr>
        <p:sp>
          <p:nvSpPr>
            <p:cNvPr id="336" name="Shape 336"/>
            <p:cNvSpPr/>
            <p:nvPr/>
          </p:nvSpPr>
          <p:spPr>
            <a:xfrm>
              <a:off x="0" y="0"/>
              <a:ext cx="1546225" cy="1546225"/>
            </a:xfrm>
            <a:prstGeom prst="ellipse">
              <a:avLst/>
            </a:prstGeom>
            <a:solidFill>
              <a:srgbClr val="21DAE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37" name="Shape 337"/>
            <p:cNvSpPr/>
            <p:nvPr/>
          </p:nvSpPr>
          <p:spPr>
            <a:xfrm>
              <a:off x="145848" y="567372"/>
              <a:ext cx="1254529" cy="4114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3.用户粘度</a:t>
              </a:r>
            </a:p>
          </p:txBody>
        </p:sp>
      </p:grpSp>
      <p:sp>
        <p:nvSpPr>
          <p:cNvPr id="339" name="Shape 339" descr="#wm#_68_28_*Z"/>
          <p:cNvSpPr/>
          <p:nvPr/>
        </p:nvSpPr>
        <p:spPr>
          <a:xfrm>
            <a:off x="7086600" y="5464175"/>
            <a:ext cx="220663" cy="219075"/>
          </a:xfrm>
          <a:prstGeom prst="ellipse">
            <a:avLst/>
          </a:prstGeom>
          <a:solidFill>
            <a:srgbClr val="21DAEC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40" name="Shape 340" descr="#wm#_68_28_*Z"/>
          <p:cNvSpPr/>
          <p:nvPr/>
        </p:nvSpPr>
        <p:spPr>
          <a:xfrm>
            <a:off x="7192962" y="4137025"/>
            <a:ext cx="1589" cy="1327150"/>
          </a:xfrm>
          <a:prstGeom prst="line">
            <a:avLst/>
          </a:prstGeom>
          <a:ln w="19050">
            <a:solidFill>
              <a:srgbClr val="808080"/>
            </a:solidFill>
            <a:prstDash val="dash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41" name="Shape 341" descr="#wm#_68_28_*Z"/>
          <p:cNvSpPr/>
          <p:nvPr/>
        </p:nvSpPr>
        <p:spPr>
          <a:xfrm>
            <a:off x="6985000" y="5715000"/>
            <a:ext cx="403225" cy="377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 algn="ctr">
              <a:defRPr sz="2000">
                <a:solidFill>
                  <a:srgbClr val="808080"/>
                </a:solidFill>
              </a:defRPr>
            </a:lvl1pPr>
          </a:lstStyle>
          <a:p>
            <a:r>
              <a:t>C</a:t>
            </a:r>
          </a:p>
        </p:txBody>
      </p:sp>
    </p:spTree>
  </p:cSld>
  <p:clrMapOvr>
    <a:masterClrMapping/>
  </p:clrMapOvr>
  <p:transition spd="slow"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43" name="Shape 343" descr="#wm#_68_31_*Z"/>
          <p:cNvSpPr/>
          <p:nvPr/>
        </p:nvSpPr>
        <p:spPr>
          <a:xfrm>
            <a:off x="14287" y="2547937"/>
            <a:ext cx="9142413" cy="1731963"/>
          </a:xfrm>
          <a:prstGeom prst="rect">
            <a:avLst/>
          </a:prstGeom>
          <a:solidFill>
            <a:srgbClr val="00999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4" name="Shape 344" descr="#wm#_68_31_*Z"/>
          <p:cNvSpPr/>
          <p:nvPr/>
        </p:nvSpPr>
        <p:spPr>
          <a:xfrm>
            <a:off x="4057650" y="2963862"/>
            <a:ext cx="2003425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>
                <a:solidFill>
                  <a:srgbClr val="FFFFFF"/>
                </a:solidFill>
              </a:defRPr>
            </a:pPr>
            <a:r>
              <a:t>hanks</a:t>
            </a: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！</a:t>
            </a:r>
          </a:p>
        </p:txBody>
      </p:sp>
      <p:sp>
        <p:nvSpPr>
          <p:cNvPr id="345" name="Shape 345" descr="#wm#_68_31_400_00001_e_1_8#clear#"/>
          <p:cNvSpPr/>
          <p:nvPr/>
        </p:nvSpPr>
        <p:spPr>
          <a:xfrm>
            <a:off x="3905250" y="3467100"/>
            <a:ext cx="1706881" cy="41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990" tIns="46990" rIns="46990" bIns="46990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感谢您的观看！</a:t>
            </a:r>
          </a:p>
        </p:txBody>
      </p:sp>
      <p:sp>
        <p:nvSpPr>
          <p:cNvPr id="346" name="Shape 346" descr="#wm#_68_31_*Z"/>
          <p:cNvSpPr/>
          <p:nvPr/>
        </p:nvSpPr>
        <p:spPr>
          <a:xfrm>
            <a:off x="3424237" y="2781300"/>
            <a:ext cx="741363" cy="1214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7800">
                <a:solidFill>
                  <a:srgbClr val="FFFFFF"/>
                </a:solidFill>
              </a:defRPr>
            </a:lvl1pPr>
          </a:lstStyle>
          <a:p>
            <a:r>
              <a:t>T</a:t>
            </a:r>
          </a:p>
        </p:txBody>
      </p:sp>
    </p:spTree>
  </p:cSld>
  <p:clrMapOvr>
    <a:masterClrMapping/>
  </p:clrMapOvr>
  <p:transition spd="slow"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9" name="Shape 59" descr="#wm#_68_04_322_144_a_1_12#"/>
          <p:cNvSpPr>
            <a:spLocks noGrp="1"/>
          </p:cNvSpPr>
          <p:nvPr>
            <p:ph type="title" idx="4294967295"/>
          </p:nvPr>
        </p:nvSpPr>
        <p:spPr>
          <a:xfrm>
            <a:off x="4708525" y="577850"/>
            <a:ext cx="4102100" cy="520700"/>
          </a:xfrm>
          <a:prstGeom prst="rect">
            <a:avLst/>
          </a:prstGeom>
        </p:spPr>
        <p:txBody>
          <a:bodyPr anchor="t">
            <a:normAutofit/>
          </a:bodyPr>
          <a:lstStyle>
            <a:lvl1pPr defTabSz="813816">
              <a:defRPr sz="2492">
                <a:latin typeface="黑体"/>
                <a:ea typeface="黑体"/>
                <a:cs typeface="黑体"/>
                <a:sym typeface="黑体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黑体"/>
                <a:ea typeface="黑体"/>
                <a:cs typeface="黑体"/>
                <a:sym typeface="黑体"/>
              </a:rPr>
              <a:t>目录</a:t>
            </a:r>
          </a:p>
        </p:txBody>
      </p:sp>
      <p:sp>
        <p:nvSpPr>
          <p:cNvPr id="60" name="Shape 60" descr="#wm#_68_04_322_144_b_1_13#"/>
          <p:cNvSpPr/>
          <p:nvPr/>
        </p:nvSpPr>
        <p:spPr>
          <a:xfrm>
            <a:off x="5175250" y="1395412"/>
            <a:ext cx="3635375" cy="377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/>
          <a:p>
            <a:pPr>
              <a:defRPr sz="2000">
                <a:solidFill>
                  <a:srgbClr val="009999"/>
                </a:solidFill>
              </a:defRPr>
            </a:pPr>
            <a:r>
              <a:t>SEO</a:t>
            </a: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框架 </a:t>
            </a:r>
            <a:r>
              <a:t>NO1.</a:t>
            </a:r>
          </a:p>
        </p:txBody>
      </p:sp>
      <p:sp>
        <p:nvSpPr>
          <p:cNvPr id="61" name="Shape 61" descr="#wm#_68_04_322_144_c_1_15#"/>
          <p:cNvSpPr/>
          <p:nvPr/>
        </p:nvSpPr>
        <p:spPr>
          <a:xfrm>
            <a:off x="5175250" y="1793875"/>
            <a:ext cx="3635375" cy="328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>
              <a:defRPr>
                <a:latin typeface="宋体" charset="-122"/>
                <a:ea typeface="宋体" charset="-122"/>
                <a:cs typeface="宋体"/>
                <a:sym typeface="宋体" charset="-122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站内优化</a:t>
            </a:r>
          </a:p>
        </p:txBody>
      </p:sp>
      <p:sp>
        <p:nvSpPr>
          <p:cNvPr id="62" name="Shape 62" descr="#wm#_68_04_322_144_b_2_13#"/>
          <p:cNvSpPr/>
          <p:nvPr/>
        </p:nvSpPr>
        <p:spPr>
          <a:xfrm>
            <a:off x="5175250" y="2595562"/>
            <a:ext cx="3635375" cy="377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/>
          <a:p>
            <a:pPr>
              <a:defRPr sz="2000">
                <a:solidFill>
                  <a:srgbClr val="009999"/>
                </a:solidFill>
              </a:defRPr>
            </a:pPr>
            <a:r>
              <a:t>SEO</a:t>
            </a: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框架 </a:t>
            </a:r>
            <a:r>
              <a:t>NO2.</a:t>
            </a:r>
          </a:p>
        </p:txBody>
      </p:sp>
      <p:sp>
        <p:nvSpPr>
          <p:cNvPr id="63" name="Shape 63" descr="#wm#_68_04_322_144_c_2_15#"/>
          <p:cNvSpPr/>
          <p:nvPr/>
        </p:nvSpPr>
        <p:spPr>
          <a:xfrm>
            <a:off x="5175250" y="2995612"/>
            <a:ext cx="3635375" cy="328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>
              <a:defRPr>
                <a:latin typeface="宋体" charset="-122"/>
                <a:ea typeface="宋体" charset="-122"/>
                <a:cs typeface="宋体"/>
                <a:sym typeface="宋体" charset="-122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站外优化</a:t>
            </a:r>
          </a:p>
        </p:txBody>
      </p:sp>
      <p:sp>
        <p:nvSpPr>
          <p:cNvPr id="64" name="Shape 64" descr="#wm#_68_04_322_144_b_3_13#"/>
          <p:cNvSpPr/>
          <p:nvPr/>
        </p:nvSpPr>
        <p:spPr>
          <a:xfrm>
            <a:off x="5175250" y="3798887"/>
            <a:ext cx="3635375" cy="377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/>
          <a:p>
            <a:pPr>
              <a:defRPr sz="2000">
                <a:solidFill>
                  <a:srgbClr val="009999"/>
                </a:solidFill>
              </a:defRPr>
            </a:pPr>
            <a:r>
              <a:t>SEO</a:t>
            </a: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框架 </a:t>
            </a:r>
            <a:r>
              <a:t>NO3.</a:t>
            </a:r>
          </a:p>
        </p:txBody>
      </p:sp>
      <p:sp>
        <p:nvSpPr>
          <p:cNvPr id="65" name="Shape 65" descr="#wm#_68_04_322_144_c_3_15#"/>
          <p:cNvSpPr/>
          <p:nvPr/>
        </p:nvSpPr>
        <p:spPr>
          <a:xfrm>
            <a:off x="5175250" y="4197350"/>
            <a:ext cx="3635375" cy="353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/>
          <a:p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黑帽</a:t>
            </a:r>
            <a:r>
              <a:t>SEO</a:t>
            </a: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优化</a:t>
            </a:r>
          </a:p>
        </p:txBody>
      </p:sp>
      <p:sp>
        <p:nvSpPr>
          <p:cNvPr id="66" name="Shape 66" descr="#wm#_68_04_322_144_b_4_13#"/>
          <p:cNvSpPr/>
          <p:nvPr/>
        </p:nvSpPr>
        <p:spPr>
          <a:xfrm>
            <a:off x="5175250" y="5002212"/>
            <a:ext cx="3635375" cy="350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>
              <a:defRPr sz="2000">
                <a:solidFill>
                  <a:srgbClr val="009999"/>
                </a:solidFill>
                <a:latin typeface="宋体" charset="-122"/>
                <a:ea typeface="宋体" charset="-122"/>
                <a:cs typeface="宋体"/>
                <a:sym typeface="宋体" charset="-122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总结</a:t>
            </a:r>
          </a:p>
        </p:txBody>
      </p:sp>
      <p:sp>
        <p:nvSpPr>
          <p:cNvPr id="67" name="Shape 67" descr="#wm#_68_04_322_144_c_4_15#"/>
          <p:cNvSpPr/>
          <p:nvPr/>
        </p:nvSpPr>
        <p:spPr>
          <a:xfrm>
            <a:off x="5175250" y="5400675"/>
            <a:ext cx="3635375" cy="328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>
              <a:defRPr>
                <a:latin typeface="宋体" charset="-122"/>
                <a:ea typeface="宋体" charset="-122"/>
                <a:cs typeface="宋体"/>
                <a:sym typeface="宋体" charset="-122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将用户体验发挥到极致</a:t>
            </a:r>
          </a:p>
        </p:txBody>
      </p:sp>
      <p:pic>
        <p:nvPicPr>
          <p:cNvPr id="68" name="#wm#_68_04_*Z.jpg" descr="#wm#_68_04_*Z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762"/>
            <a:ext cx="4511675" cy="685006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2" name="Group 82"/>
          <p:cNvGrpSpPr/>
          <p:nvPr/>
        </p:nvGrpSpPr>
        <p:grpSpPr>
          <a:xfrm>
            <a:off x="4853940" y="1501775"/>
            <a:ext cx="182564" cy="3783013"/>
            <a:chExt cx="182562" cy="3783012"/>
          </a:xfrm>
        </p:grpSpPr>
        <p:sp>
          <p:nvSpPr>
            <p:cNvPr id="69" name="Shape 69" descr="#wm#_68_04_*Z"/>
            <p:cNvSpPr/>
            <p:nvPr/>
          </p:nvSpPr>
          <p:spPr>
            <a:xfrm flipH="1">
              <a:off x="86209" y="52700"/>
              <a:ext cx="1904" cy="3640786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72" name="Group 72"/>
            <p:cNvGrpSpPr/>
            <p:nvPr/>
          </p:nvGrpSpPr>
          <p:grpSpPr>
            <a:xfrm>
              <a:off x="0" y="0"/>
              <a:ext cx="182563" cy="182230"/>
              <a:chExt cx="182562" cy="182229"/>
            </a:xfrm>
          </p:grpSpPr>
          <p:sp>
            <p:nvSpPr>
              <p:cNvPr id="70" name="Shape 70" descr="#wm#_68_04_*Z"/>
              <p:cNvSpPr/>
              <p:nvPr/>
            </p:nvSpPr>
            <p:spPr>
              <a:xfrm rot="5400000" flipH="1">
                <a:off x="166" y="-167"/>
                <a:ext cx="182231" cy="182564"/>
              </a:xfrm>
              <a:prstGeom prst="ellipse">
                <a:avLst/>
              </a:prstGeom>
              <a:solidFill>
                <a:srgbClr val="A7C6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71" name="Shape 71" descr="#wm#_68_04_*Z"/>
              <p:cNvSpPr/>
              <p:nvPr/>
            </p:nvSpPr>
            <p:spPr>
              <a:xfrm rot="5400000" flipH="1">
                <a:off x="42090" y="41834"/>
                <a:ext cx="98383" cy="98562"/>
              </a:xfrm>
              <a:prstGeom prst="ellipse">
                <a:avLst/>
              </a:prstGeom>
              <a:solidFill>
                <a:srgbClr val="00999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75" name="Group 75"/>
            <p:cNvGrpSpPr/>
            <p:nvPr/>
          </p:nvGrpSpPr>
          <p:grpSpPr>
            <a:xfrm>
              <a:off x="633" y="1196874"/>
              <a:ext cx="180662" cy="180961"/>
              <a:chExt cx="180660" cy="180959"/>
            </a:xfrm>
          </p:grpSpPr>
          <p:sp>
            <p:nvSpPr>
              <p:cNvPr id="73" name="Shape 73" descr="#wm#_68_04_*Z"/>
              <p:cNvSpPr/>
              <p:nvPr/>
            </p:nvSpPr>
            <p:spPr>
              <a:xfrm rot="5400000" flipH="1">
                <a:off x="-150" y="149"/>
                <a:ext cx="180961" cy="180662"/>
              </a:xfrm>
              <a:prstGeom prst="ellipse">
                <a:avLst/>
              </a:prstGeom>
              <a:solidFill>
                <a:srgbClr val="A7C6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74" name="Shape 74" descr="#wm#_68_04_*Z"/>
              <p:cNvSpPr/>
              <p:nvPr/>
            </p:nvSpPr>
            <p:spPr>
              <a:xfrm rot="5400000" flipH="1">
                <a:off x="41482" y="41712"/>
                <a:ext cx="97697" cy="97536"/>
              </a:xfrm>
              <a:prstGeom prst="ellipse">
                <a:avLst/>
              </a:prstGeom>
              <a:solidFill>
                <a:srgbClr val="00999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78" name="Group 78"/>
            <p:cNvGrpSpPr/>
            <p:nvPr/>
          </p:nvGrpSpPr>
          <p:grpSpPr>
            <a:xfrm>
              <a:off x="633" y="2398828"/>
              <a:ext cx="180662" cy="182866"/>
              <a:chExt cx="180660" cy="182864"/>
            </a:xfrm>
          </p:grpSpPr>
          <p:sp>
            <p:nvSpPr>
              <p:cNvPr id="76" name="Shape 76" descr="#wm#_68_04_*Z"/>
              <p:cNvSpPr/>
              <p:nvPr/>
            </p:nvSpPr>
            <p:spPr>
              <a:xfrm rot="5400000" flipH="1">
                <a:off x="-1102" y="1101"/>
                <a:ext cx="182865" cy="180662"/>
              </a:xfrm>
              <a:prstGeom prst="ellipse">
                <a:avLst/>
              </a:prstGeom>
              <a:solidFill>
                <a:srgbClr val="A7C6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77" name="Shape 77" descr="#wm#_68_04_*Z"/>
              <p:cNvSpPr/>
              <p:nvPr/>
            </p:nvSpPr>
            <p:spPr>
              <a:xfrm rot="5400000" flipH="1">
                <a:off x="40968" y="42665"/>
                <a:ext cx="98725" cy="97535"/>
              </a:xfrm>
              <a:prstGeom prst="ellipse">
                <a:avLst/>
              </a:prstGeom>
              <a:solidFill>
                <a:srgbClr val="00999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81" name="Group 81"/>
            <p:cNvGrpSpPr/>
            <p:nvPr/>
          </p:nvGrpSpPr>
          <p:grpSpPr>
            <a:xfrm>
              <a:off x="633" y="3602053"/>
              <a:ext cx="180662" cy="180960"/>
              <a:chExt cx="180660" cy="180959"/>
            </a:xfrm>
          </p:grpSpPr>
          <p:sp>
            <p:nvSpPr>
              <p:cNvPr id="79" name="Shape 79" descr="#wm#_68_04_*Z"/>
              <p:cNvSpPr/>
              <p:nvPr/>
            </p:nvSpPr>
            <p:spPr>
              <a:xfrm rot="5400000" flipH="1">
                <a:off x="-150" y="149"/>
                <a:ext cx="180961" cy="180662"/>
              </a:xfrm>
              <a:prstGeom prst="ellipse">
                <a:avLst/>
              </a:prstGeom>
              <a:solidFill>
                <a:srgbClr val="A7C6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80" name="Shape 80" descr="#wm#_68_04_*Z"/>
              <p:cNvSpPr/>
              <p:nvPr/>
            </p:nvSpPr>
            <p:spPr>
              <a:xfrm rot="5400000" flipH="1">
                <a:off x="41482" y="41712"/>
                <a:ext cx="97697" cy="97536"/>
              </a:xfrm>
              <a:prstGeom prst="ellipse">
                <a:avLst/>
              </a:prstGeom>
              <a:solidFill>
                <a:srgbClr val="00999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</p:grpSp>
      </p:grpSp>
    </p:spTree>
  </p:cSld>
  <p:clrMapOvr>
    <a:masterClrMapping/>
  </p:clrMapOvr>
  <p:transition spd="slow"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4" name="Shape 84" descr="#wm#_68_07_100_1110_a_1_66#"/>
          <p:cNvSpPr>
            <a:spLocks noGrp="1"/>
          </p:cNvSpPr>
          <p:nvPr>
            <p:ph type="title"/>
          </p:nvPr>
        </p:nvSpPr>
        <p:spPr>
          <a:xfrm>
            <a:off x="615950" y="4551362"/>
            <a:ext cx="7908925" cy="815976"/>
          </a:xfrm>
          <a:prstGeom prst="rect">
            <a:avLst/>
          </a:prstGeom>
        </p:spPr>
        <p:txBody>
          <a:bodyPr lIns="46990" tIns="46990" rIns="46990" bIns="46990" anchor="b"/>
          <a:lstStyle/>
          <a:p>
            <a:pPr>
              <a:defRPr sz="2000">
                <a:solidFill>
                  <a:srgbClr val="009999"/>
                </a:solidFill>
              </a:defRPr>
            </a:pPr>
            <a:r>
              <a:t>SEO</a:t>
            </a:r>
            <a:r>
              <a:rPr>
                <a:latin typeface="黑体"/>
                <a:ea typeface="黑体"/>
                <a:cs typeface="黑体"/>
                <a:sym typeface="黑体"/>
              </a:rPr>
              <a:t>优化核心</a:t>
            </a:r>
          </a:p>
        </p:txBody>
      </p:sp>
      <p:sp>
        <p:nvSpPr>
          <p:cNvPr id="85" name="Shape 85" descr="#wm#_68_07_100_1110_b_1_66#"/>
          <p:cNvSpPr>
            <a:spLocks noGrp="1"/>
          </p:cNvSpPr>
          <p:nvPr>
            <p:ph type="body" sz="quarter" idx="1"/>
          </p:nvPr>
        </p:nvSpPr>
        <p:spPr>
          <a:xfrm>
            <a:off x="615950" y="5470525"/>
            <a:ext cx="7908925" cy="781050"/>
          </a:xfrm>
          <a:prstGeom prst="rect">
            <a:avLst/>
          </a:prstGeom>
        </p:spPr>
        <p:txBody>
          <a:bodyPr lIns="46990" tIns="46990" rIns="46990" bIns="46990"/>
          <a:lstStyle>
            <a:lvl1pPr>
              <a:spcBef>
                <a:spcPct val="0"/>
              </a:spcBef>
              <a:defRPr>
                <a:solidFill>
                  <a:srgbClr val="808080"/>
                </a:solidFill>
                <a:latin typeface="黑体"/>
                <a:ea typeface="黑体"/>
                <a:cs typeface="黑体"/>
                <a:sym typeface="黑体"/>
              </a:defRPr>
            </a:lvl1pPr>
          </a:lstStyle>
          <a:p>
            <a:pPr>
              <a:defRPr b="1">
                <a:latin typeface="Arial"/>
                <a:ea typeface="Arial"/>
                <a:cs typeface="Arial"/>
                <a:sym typeface="Arial"/>
              </a:defRPr>
            </a:pPr>
            <a:r>
              <a:rPr b="0">
                <a:latin typeface="黑体"/>
                <a:ea typeface="黑体"/>
                <a:cs typeface="黑体"/>
                <a:sym typeface="黑体"/>
              </a:rPr>
              <a:t>服务用户 解决痛点</a:t>
            </a:r>
          </a:p>
        </p:txBody>
      </p:sp>
      <p:sp>
        <p:nvSpPr>
          <p:cNvPr id="86" name="Shape 86" descr="#wm#_68_07_*Z"/>
          <p:cNvSpPr/>
          <p:nvPr/>
        </p:nvSpPr>
        <p:spPr>
          <a:xfrm>
            <a:off x="1587" y="0"/>
            <a:ext cx="4549776" cy="685800"/>
          </a:xfrm>
          <a:prstGeom prst="rect">
            <a:avLst/>
          </a:prstGeom>
          <a:solidFill>
            <a:srgbClr val="009999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87" name="Shape 87" descr="#wm#_68_07_*Z"/>
          <p:cNvSpPr/>
          <p:nvPr/>
        </p:nvSpPr>
        <p:spPr>
          <a:xfrm>
            <a:off x="4551362" y="4100512"/>
            <a:ext cx="4592638" cy="690563"/>
          </a:xfrm>
          <a:prstGeom prst="rect">
            <a:avLst/>
          </a:prstGeom>
          <a:solidFill>
            <a:srgbClr val="009999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88" name="#wm#_68_07_100_1110_c_1_952*2535.png" descr="#wm#_68_07_100_1110_c_1_952*253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87387"/>
            <a:ext cx="9132888" cy="3429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0" name="Shape 90" descr="#wm#_68_08_*Z"/>
          <p:cNvSpPr/>
          <p:nvPr/>
        </p:nvSpPr>
        <p:spPr>
          <a:xfrm>
            <a:off x="14287" y="2547937"/>
            <a:ext cx="9142413" cy="1731963"/>
          </a:xfrm>
          <a:prstGeom prst="rect">
            <a:avLst/>
          </a:prstGeom>
          <a:solidFill>
            <a:srgbClr val="00999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1" name="Shape 91" descr="#wm#_68_08_110_11001_a_1_19#"/>
          <p:cNvSpPr>
            <a:spLocks noGrp="1"/>
          </p:cNvSpPr>
          <p:nvPr>
            <p:ph type="title" idx="4294967295"/>
          </p:nvPr>
        </p:nvSpPr>
        <p:spPr>
          <a:xfrm>
            <a:off x="3533775" y="2981325"/>
            <a:ext cx="5008563" cy="457200"/>
          </a:xfrm>
          <a:prstGeom prst="rect">
            <a:avLst/>
          </a:prstGeom>
        </p:spPr>
        <p:txBody>
          <a:bodyPr lIns="45719" tIns="45719" rIns="45719" bIns="45719" anchor="t">
            <a:normAutofit/>
          </a:bodyPr>
          <a:lstStyle/>
          <a:p>
            <a:pPr defTabSz="804672">
              <a:defRPr sz="2112">
                <a:solidFill>
                  <a:srgbClr val="FFFFFF"/>
                </a:solidFill>
              </a:defRPr>
            </a:pPr>
            <a:r>
              <a:t>SEO</a:t>
            </a:r>
            <a:r>
              <a:rPr>
                <a:latin typeface="黑体"/>
                <a:ea typeface="黑体"/>
                <a:cs typeface="黑体"/>
                <a:sym typeface="黑体"/>
              </a:rPr>
              <a:t>框架 </a:t>
            </a:r>
            <a:r>
              <a:t>NO1.</a:t>
            </a:r>
          </a:p>
        </p:txBody>
      </p:sp>
      <p:sp>
        <p:nvSpPr>
          <p:cNvPr id="92" name="Shape 92" descr="#wm#_68_08_110_11001_b_1_42#"/>
          <p:cNvSpPr>
            <a:spLocks noGrp="1"/>
          </p:cNvSpPr>
          <p:nvPr>
            <p:ph type="body" sz="quarter" idx="4294967295"/>
          </p:nvPr>
        </p:nvSpPr>
        <p:spPr>
          <a:xfrm>
            <a:off x="3533775" y="3438525"/>
            <a:ext cx="5008563" cy="682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ct val="0"/>
              </a:spcBef>
              <a:buSzTx/>
              <a:buNone/>
              <a:defRPr sz="2000">
                <a:solidFill>
                  <a:srgbClr val="FFFFFF"/>
                </a:solidFill>
                <a:latin typeface="黑体"/>
                <a:ea typeface="黑体"/>
                <a:cs typeface="黑体"/>
                <a:sym typeface="黑体"/>
              </a:defRPr>
            </a:lvl1pPr>
          </a:lstStyle>
          <a:p>
            <a:pPr>
              <a:defRPr b="1">
                <a:latin typeface="Arial"/>
                <a:ea typeface="Arial"/>
                <a:cs typeface="Arial"/>
                <a:sym typeface="Arial"/>
              </a:defRPr>
            </a:pPr>
            <a:r>
              <a:rPr b="0">
                <a:latin typeface="黑体"/>
                <a:ea typeface="黑体"/>
                <a:cs typeface="黑体"/>
                <a:sym typeface="黑体"/>
              </a:rPr>
              <a:t>站内优化</a:t>
            </a:r>
          </a:p>
        </p:txBody>
      </p:sp>
      <p:sp>
        <p:nvSpPr>
          <p:cNvPr id="93" name="Shape 93" descr="#wm#_68_08_110_11001_e_1_3#clear#"/>
          <p:cNvSpPr/>
          <p:nvPr/>
        </p:nvSpPr>
        <p:spPr>
          <a:xfrm>
            <a:off x="2411591" y="2862773"/>
            <a:ext cx="1123772" cy="1105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990" tIns="46990" rIns="46990" bIns="46990" anchor="ctr">
            <a:spAutoFit/>
          </a:bodyPr>
          <a:lstStyle>
            <a:lvl1pPr algn="r">
              <a:defRPr sz="7200">
                <a:solidFill>
                  <a:srgbClr val="FFFFFF"/>
                </a:solidFill>
              </a:defRPr>
            </a:lvl1pPr>
          </a:lstStyle>
          <a:p>
            <a:r>
              <a:t>01</a:t>
            </a:r>
          </a:p>
        </p:txBody>
      </p:sp>
    </p:spTree>
  </p:cSld>
  <p:clrMapOvr>
    <a:masterClrMapping/>
  </p:clrMapOvr>
  <p:transition spd="slow"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5" name="Shape 95" descr="#wm#_68_10_222_24040_a_1_21#"/>
          <p:cNvSpPr>
            <a:spLocks noGrp="1"/>
          </p:cNvSpPr>
          <p:nvPr>
            <p:ph type="title" idx="4294967295"/>
          </p:nvPr>
        </p:nvSpPr>
        <p:spPr>
          <a:xfrm>
            <a:off x="1955800" y="271462"/>
            <a:ext cx="6731000" cy="587376"/>
          </a:xfrm>
          <a:prstGeom prst="rect">
            <a:avLst/>
          </a:prstGeom>
        </p:spPr>
        <p:txBody>
          <a:bodyPr>
            <a:normAutofit/>
          </a:bodyPr>
          <a:lstStyle>
            <a:lvl1pPr defTabSz="905255">
              <a:defRPr sz="2772">
                <a:latin typeface="黑体"/>
                <a:ea typeface="黑体"/>
                <a:cs typeface="黑体"/>
                <a:sym typeface="黑体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黑体"/>
                <a:ea typeface="黑体"/>
                <a:cs typeface="黑体"/>
                <a:sym typeface="黑体"/>
              </a:rPr>
              <a:t>站内优化</a:t>
            </a:r>
          </a:p>
        </p:txBody>
      </p:sp>
      <p:sp>
        <p:nvSpPr>
          <p:cNvPr id="96" name="Shape 96" descr="#wm#_68_10_222_24040_a_2_28#"/>
          <p:cNvSpPr>
            <a:spLocks noGrp="1"/>
          </p:cNvSpPr>
          <p:nvPr>
            <p:ph type="body" sz="quarter" idx="4294967295"/>
          </p:nvPr>
        </p:nvSpPr>
        <p:spPr>
          <a:xfrm>
            <a:off x="1965325" y="833437"/>
            <a:ext cx="6721475" cy="3651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defTabSz="813816">
              <a:spcBef>
                <a:spcPct val="0"/>
              </a:spcBef>
              <a:buSzTx/>
              <a:buNone/>
              <a:defRPr sz="1602">
                <a:latin typeface="黑体"/>
                <a:ea typeface="黑体"/>
                <a:cs typeface="黑体"/>
                <a:sym typeface="黑体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黑体"/>
                <a:ea typeface="黑体"/>
                <a:cs typeface="黑体"/>
                <a:sym typeface="黑体"/>
              </a:rPr>
              <a:t>四大主体</a:t>
            </a:r>
          </a:p>
        </p:txBody>
      </p:sp>
      <p:sp>
        <p:nvSpPr>
          <p:cNvPr id="97" name="Shape 97" descr="#wm#_68_10_*Z"/>
          <p:cNvSpPr/>
          <p:nvPr/>
        </p:nvSpPr>
        <p:spPr>
          <a:xfrm>
            <a:off x="723900" y="1717675"/>
            <a:ext cx="1873250" cy="1074738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0"/>
                </a:moveTo>
                <a:lnTo>
                  <a:pt x="0" y="0"/>
                </a:lnTo>
                <a:lnTo>
                  <a:pt x="0" y="216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009999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98" name="Shape 98" descr="#wm#_68_10_*Z"/>
          <p:cNvSpPr/>
          <p:nvPr/>
        </p:nvSpPr>
        <p:spPr>
          <a:xfrm>
            <a:off x="2732087" y="1717675"/>
            <a:ext cx="1925638" cy="1074738"/>
          </a:xfrm>
          <a:prstGeom prst="chevron">
            <a:avLst>
              <a:gd name="adj" fmla="val 44793"/>
            </a:avLst>
          </a:prstGeom>
          <a:solidFill>
            <a:srgbClr val="66C2C2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99" name="Shape 99" descr="#wm#_68_10_*Z"/>
          <p:cNvSpPr/>
          <p:nvPr/>
        </p:nvSpPr>
        <p:spPr>
          <a:xfrm>
            <a:off x="4657725" y="1719262"/>
            <a:ext cx="1925638" cy="1074738"/>
          </a:xfrm>
          <a:prstGeom prst="chevron">
            <a:avLst>
              <a:gd name="adj" fmla="val 44793"/>
            </a:avLst>
          </a:prstGeom>
          <a:solidFill>
            <a:srgbClr val="FF7C80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00" name="Shape 100" descr="#wm#_68_10_*Z"/>
          <p:cNvSpPr/>
          <p:nvPr/>
        </p:nvSpPr>
        <p:spPr>
          <a:xfrm>
            <a:off x="6583362" y="1717675"/>
            <a:ext cx="1925638" cy="1074738"/>
          </a:xfrm>
          <a:prstGeom prst="chevron">
            <a:avLst>
              <a:gd name="adj" fmla="val 44793"/>
            </a:avLst>
          </a:prstGeom>
          <a:solidFill>
            <a:srgbClr val="00FFCC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01" name="Shape 101" descr="#wm#_68_10_*Z"/>
          <p:cNvSpPr/>
          <p:nvPr/>
        </p:nvSpPr>
        <p:spPr>
          <a:xfrm>
            <a:off x="1435100" y="2794000"/>
            <a:ext cx="1588" cy="1444625"/>
          </a:xfrm>
          <a:prstGeom prst="line">
            <a:avLst/>
          </a:prstGeom>
          <a:ln>
            <a:solidFill>
              <a:srgbClr val="009999"/>
            </a:solidFill>
            <a:prstDash val="dash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2" name="Shape 102" descr="#wm#_68_10_*Z"/>
          <p:cNvSpPr/>
          <p:nvPr/>
        </p:nvSpPr>
        <p:spPr>
          <a:xfrm>
            <a:off x="5621337" y="2794000"/>
            <a:ext cx="1" cy="1444625"/>
          </a:xfrm>
          <a:prstGeom prst="line">
            <a:avLst/>
          </a:prstGeom>
          <a:ln>
            <a:solidFill>
              <a:srgbClr val="FF7C80"/>
            </a:solidFill>
            <a:prstDash val="dash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3" name="Shape 103" descr="#wm#_68_10_*Z"/>
          <p:cNvSpPr/>
          <p:nvPr/>
        </p:nvSpPr>
        <p:spPr>
          <a:xfrm>
            <a:off x="1397000" y="4238625"/>
            <a:ext cx="77788" cy="79375"/>
          </a:xfrm>
          <a:prstGeom prst="ellipse">
            <a:avLst/>
          </a:prstGeom>
          <a:solidFill>
            <a:srgbClr val="009999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04" name="Shape 104" descr="#wm#_68_10_*Z"/>
          <p:cNvSpPr/>
          <p:nvPr/>
        </p:nvSpPr>
        <p:spPr>
          <a:xfrm>
            <a:off x="5581650" y="4238625"/>
            <a:ext cx="79375" cy="79375"/>
          </a:xfrm>
          <a:prstGeom prst="ellipse">
            <a:avLst/>
          </a:prstGeom>
          <a:solidFill>
            <a:srgbClr val="FF7C80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05" name="Shape 105" descr="#wm#_68_10_222_24040_d_1_11#"/>
          <p:cNvSpPr/>
          <p:nvPr/>
        </p:nvSpPr>
        <p:spPr>
          <a:xfrm>
            <a:off x="723900" y="4318000"/>
            <a:ext cx="3035300" cy="3752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solidFill>
                  <a:srgbClr val="009999"/>
                </a:solidFill>
              </a:defRPr>
            </a:lvl1pPr>
          </a:lstStyle>
          <a:p>
            <a:r>
              <a:t>NO.1</a:t>
            </a:r>
          </a:p>
        </p:txBody>
      </p:sp>
      <p:sp>
        <p:nvSpPr>
          <p:cNvPr id="106" name="Shape 106" descr="#wm#_68_10_222_24040_b_1_24#"/>
          <p:cNvSpPr/>
          <p:nvPr/>
        </p:nvSpPr>
        <p:spPr>
          <a:xfrm>
            <a:off x="723900" y="4714875"/>
            <a:ext cx="3035300" cy="328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>
              <a:defRPr>
                <a:solidFill>
                  <a:srgbClr val="808080"/>
                </a:solidFill>
                <a:latin typeface="宋体" charset="-122"/>
                <a:ea typeface="宋体" charset="-122"/>
                <a:cs typeface="宋体"/>
                <a:sym typeface="宋体" charset="-122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高质量内容</a:t>
            </a:r>
          </a:p>
        </p:txBody>
      </p:sp>
      <p:sp>
        <p:nvSpPr>
          <p:cNvPr id="107" name="Shape 107" descr="#wm#_68_10_*Z"/>
          <p:cNvSpPr/>
          <p:nvPr/>
        </p:nvSpPr>
        <p:spPr>
          <a:xfrm>
            <a:off x="1171241" y="2046466"/>
            <a:ext cx="530893" cy="520522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0657" h="15999" extrusionOk="0">
                <a:moveTo>
                  <a:pt x="5328" y="3849"/>
                </a:moveTo>
                <a:cubicBezTo>
                  <a:pt x="7532" y="-5601"/>
                  <a:pt x="16128" y="3849"/>
                  <a:pt x="5328" y="15999"/>
                </a:cubicBezTo>
                <a:cubicBezTo>
                  <a:pt x="-5472" y="3849"/>
                  <a:pt x="3124" y="-5601"/>
                  <a:pt x="5328" y="384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08" name="Shape 108" descr="#wm#_68_10_*Z"/>
          <p:cNvSpPr/>
          <p:nvPr/>
        </p:nvSpPr>
        <p:spPr>
          <a:xfrm rot="1800000">
            <a:off x="3460750" y="1879600"/>
            <a:ext cx="466725" cy="758826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52" y="16819"/>
                </a:moveTo>
                <a:lnTo>
                  <a:pt x="6299" y="18961"/>
                </a:lnTo>
                <a:lnTo>
                  <a:pt x="0" y="21600"/>
                </a:lnTo>
                <a:lnTo>
                  <a:pt x="452" y="16819"/>
                </a:lnTo>
                <a:close/>
                <a:moveTo>
                  <a:pt x="17481" y="4125"/>
                </a:moveTo>
                <a:lnTo>
                  <a:pt x="6090" y="16646"/>
                </a:lnTo>
                <a:lnTo>
                  <a:pt x="6820" y="16914"/>
                </a:lnTo>
                <a:lnTo>
                  <a:pt x="18212" y="4393"/>
                </a:lnTo>
                <a:lnTo>
                  <a:pt x="17481" y="4125"/>
                </a:lnTo>
                <a:close/>
                <a:moveTo>
                  <a:pt x="15929" y="3556"/>
                </a:moveTo>
                <a:lnTo>
                  <a:pt x="4537" y="16077"/>
                </a:lnTo>
                <a:lnTo>
                  <a:pt x="5268" y="16345"/>
                </a:lnTo>
                <a:lnTo>
                  <a:pt x="16659" y="3824"/>
                </a:lnTo>
                <a:lnTo>
                  <a:pt x="15929" y="3556"/>
                </a:lnTo>
                <a:close/>
                <a:moveTo>
                  <a:pt x="14376" y="2987"/>
                </a:moveTo>
                <a:lnTo>
                  <a:pt x="2985" y="15509"/>
                </a:lnTo>
                <a:lnTo>
                  <a:pt x="3715" y="15776"/>
                </a:lnTo>
                <a:lnTo>
                  <a:pt x="15107" y="3255"/>
                </a:lnTo>
                <a:lnTo>
                  <a:pt x="14376" y="2987"/>
                </a:lnTo>
                <a:close/>
                <a:moveTo>
                  <a:pt x="14528" y="1347"/>
                </a:moveTo>
                <a:lnTo>
                  <a:pt x="20375" y="3489"/>
                </a:lnTo>
                <a:lnTo>
                  <a:pt x="6668" y="18555"/>
                </a:lnTo>
                <a:lnTo>
                  <a:pt x="822" y="16412"/>
                </a:lnTo>
                <a:lnTo>
                  <a:pt x="14528" y="1347"/>
                </a:lnTo>
                <a:close/>
                <a:moveTo>
                  <a:pt x="15753" y="0"/>
                </a:moveTo>
                <a:lnTo>
                  <a:pt x="21600" y="2142"/>
                </a:lnTo>
                <a:lnTo>
                  <a:pt x="20756" y="3070"/>
                </a:lnTo>
                <a:lnTo>
                  <a:pt x="14909" y="927"/>
                </a:lnTo>
                <a:lnTo>
                  <a:pt x="15753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09" name="Shape 109" descr="#wm#_68_10_*Z"/>
          <p:cNvSpPr/>
          <p:nvPr/>
        </p:nvSpPr>
        <p:spPr>
          <a:xfrm>
            <a:off x="5353050" y="2030412"/>
            <a:ext cx="536575" cy="536576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03" y="0"/>
                </a:moveTo>
                <a:lnTo>
                  <a:pt x="21600" y="2175"/>
                </a:lnTo>
                <a:lnTo>
                  <a:pt x="8408" y="21600"/>
                </a:lnTo>
                <a:lnTo>
                  <a:pt x="0" y="11420"/>
                </a:lnTo>
                <a:lnTo>
                  <a:pt x="1501" y="9210"/>
                </a:lnTo>
                <a:lnTo>
                  <a:pt x="8112" y="17215"/>
                </a:lnTo>
                <a:lnTo>
                  <a:pt x="19803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10" name="Shape 110" descr="#wm#_68_10_*Z"/>
          <p:cNvSpPr/>
          <p:nvPr/>
        </p:nvSpPr>
        <p:spPr>
          <a:xfrm>
            <a:off x="7318375" y="2030412"/>
            <a:ext cx="434976" cy="465139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1" h="21415" extrusionOk="0">
                <a:moveTo>
                  <a:pt x="7958" y="2716"/>
                </a:moveTo>
                <a:cubicBezTo>
                  <a:pt x="5092" y="2716"/>
                  <a:pt x="2768" y="4996"/>
                  <a:pt x="2768" y="7808"/>
                </a:cubicBezTo>
                <a:cubicBezTo>
                  <a:pt x="2768" y="10620"/>
                  <a:pt x="5092" y="12900"/>
                  <a:pt x="7958" y="12900"/>
                </a:cubicBezTo>
                <a:cubicBezTo>
                  <a:pt x="10825" y="12900"/>
                  <a:pt x="13149" y="10620"/>
                  <a:pt x="13149" y="7808"/>
                </a:cubicBezTo>
                <a:cubicBezTo>
                  <a:pt x="13149" y="4996"/>
                  <a:pt x="10825" y="2716"/>
                  <a:pt x="7958" y="2716"/>
                </a:cubicBezTo>
                <a:close/>
                <a:moveTo>
                  <a:pt x="7958" y="0"/>
                </a:moveTo>
                <a:cubicBezTo>
                  <a:pt x="12354" y="0"/>
                  <a:pt x="15917" y="3496"/>
                  <a:pt x="15917" y="7808"/>
                </a:cubicBezTo>
                <a:cubicBezTo>
                  <a:pt x="15917" y="9375"/>
                  <a:pt x="15446" y="10835"/>
                  <a:pt x="14626" y="12051"/>
                </a:cubicBezTo>
                <a:cubicBezTo>
                  <a:pt x="14686" y="12068"/>
                  <a:pt x="14728" y="12106"/>
                  <a:pt x="14768" y="12147"/>
                </a:cubicBezTo>
                <a:lnTo>
                  <a:pt x="20894" y="18356"/>
                </a:lnTo>
                <a:cubicBezTo>
                  <a:pt x="21600" y="19072"/>
                  <a:pt x="21581" y="20214"/>
                  <a:pt x="20851" y="20907"/>
                </a:cubicBezTo>
                <a:cubicBezTo>
                  <a:pt x="20121" y="21600"/>
                  <a:pt x="18957" y="21581"/>
                  <a:pt x="18251" y="20865"/>
                </a:cubicBezTo>
                <a:lnTo>
                  <a:pt x="12125" y="14657"/>
                </a:lnTo>
                <a:lnTo>
                  <a:pt x="12017" y="14491"/>
                </a:lnTo>
                <a:cubicBezTo>
                  <a:pt x="10841" y="15215"/>
                  <a:pt x="9448" y="15616"/>
                  <a:pt x="7958" y="15616"/>
                </a:cubicBezTo>
                <a:cubicBezTo>
                  <a:pt x="3563" y="15616"/>
                  <a:pt x="0" y="12120"/>
                  <a:pt x="0" y="7808"/>
                </a:cubicBezTo>
                <a:cubicBezTo>
                  <a:pt x="0" y="3496"/>
                  <a:pt x="3563" y="0"/>
                  <a:pt x="7958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11" name="Shape 111" descr="#wm#_68_10_222_24040_d_2_11#"/>
          <p:cNvSpPr/>
          <p:nvPr/>
        </p:nvSpPr>
        <p:spPr>
          <a:xfrm>
            <a:off x="2346325" y="2955925"/>
            <a:ext cx="3035300" cy="3752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solidFill>
                  <a:srgbClr val="66C2C2"/>
                </a:solidFill>
              </a:defRPr>
            </a:lvl1pPr>
          </a:lstStyle>
          <a:p>
            <a:r>
              <a:t>NO.2</a:t>
            </a:r>
          </a:p>
        </p:txBody>
      </p:sp>
      <p:sp>
        <p:nvSpPr>
          <p:cNvPr id="112" name="Shape 112" descr="#wm#_68_10_222_24040_b_2_24#"/>
          <p:cNvSpPr/>
          <p:nvPr/>
        </p:nvSpPr>
        <p:spPr>
          <a:xfrm>
            <a:off x="2346325" y="3352800"/>
            <a:ext cx="3035300" cy="328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>
              <a:defRPr>
                <a:solidFill>
                  <a:srgbClr val="808080"/>
                </a:solidFill>
                <a:latin typeface="宋体" charset="-122"/>
                <a:ea typeface="宋体" charset="-122"/>
                <a:cs typeface="宋体"/>
                <a:sym typeface="宋体" charset="-122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合理的网站架构</a:t>
            </a:r>
          </a:p>
        </p:txBody>
      </p:sp>
      <p:sp>
        <p:nvSpPr>
          <p:cNvPr id="113" name="Shape 113" descr="#wm#_68_10_222_24040_d_3_11#"/>
          <p:cNvSpPr/>
          <p:nvPr/>
        </p:nvSpPr>
        <p:spPr>
          <a:xfrm>
            <a:off x="4930775" y="4318000"/>
            <a:ext cx="3035300" cy="3752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solidFill>
                  <a:srgbClr val="FF7C80"/>
                </a:solidFill>
              </a:defRPr>
            </a:lvl1pPr>
          </a:lstStyle>
          <a:p>
            <a:r>
              <a:t>NO.3</a:t>
            </a:r>
          </a:p>
        </p:txBody>
      </p:sp>
      <p:sp>
        <p:nvSpPr>
          <p:cNvPr id="114" name="Shape 114" descr="#wm#_68_10_222_24040_b_3_24#"/>
          <p:cNvSpPr/>
          <p:nvPr/>
        </p:nvSpPr>
        <p:spPr>
          <a:xfrm>
            <a:off x="4930775" y="4714875"/>
            <a:ext cx="3035300" cy="328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>
              <a:defRPr>
                <a:solidFill>
                  <a:srgbClr val="808080"/>
                </a:solidFill>
                <a:latin typeface="宋体" charset="-122"/>
                <a:ea typeface="宋体" charset="-122"/>
                <a:cs typeface="宋体"/>
                <a:sym typeface="宋体" charset="-122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搜索引擎优化</a:t>
            </a:r>
          </a:p>
        </p:txBody>
      </p:sp>
      <p:sp>
        <p:nvSpPr>
          <p:cNvPr id="115" name="Shape 115" descr="#wm#_68_10_222_24040_d_4_11#"/>
          <p:cNvSpPr/>
          <p:nvPr/>
        </p:nvSpPr>
        <p:spPr>
          <a:xfrm>
            <a:off x="6070600" y="2955925"/>
            <a:ext cx="3035300" cy="3752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solidFill>
                  <a:srgbClr val="00FFCC"/>
                </a:solidFill>
              </a:defRPr>
            </a:lvl1pPr>
          </a:lstStyle>
          <a:p>
            <a:r>
              <a:t>NO.4</a:t>
            </a:r>
          </a:p>
        </p:txBody>
      </p:sp>
      <p:sp>
        <p:nvSpPr>
          <p:cNvPr id="116" name="Shape 116" descr="#wm#_68_10_222_24040_b_4_24#"/>
          <p:cNvSpPr/>
          <p:nvPr/>
        </p:nvSpPr>
        <p:spPr>
          <a:xfrm>
            <a:off x="6070600" y="3352800"/>
            <a:ext cx="3035300" cy="328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>
              <a:defRPr>
                <a:solidFill>
                  <a:srgbClr val="808080"/>
                </a:solidFill>
                <a:latin typeface="宋体" charset="-122"/>
                <a:ea typeface="宋体" charset="-122"/>
                <a:cs typeface="宋体"/>
                <a:sym typeface="宋体" charset="-122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关键词选择与布局</a:t>
            </a:r>
          </a:p>
        </p:txBody>
      </p:sp>
    </p:spTree>
  </p:cSld>
  <p:clrMapOvr>
    <a:masterClrMapping/>
  </p:clrMapOvr>
  <p:transition spd="slow"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8" name="Shape 118" descr="#wm#_68_15_210_233_a_1_21#"/>
          <p:cNvSpPr>
            <a:spLocks noGrp="1"/>
          </p:cNvSpPr>
          <p:nvPr>
            <p:ph type="title" idx="4294967295"/>
          </p:nvPr>
        </p:nvSpPr>
        <p:spPr>
          <a:xfrm>
            <a:off x="1955800" y="271462"/>
            <a:ext cx="6731000" cy="587376"/>
          </a:xfrm>
          <a:prstGeom prst="rect">
            <a:avLst/>
          </a:prstGeom>
        </p:spPr>
        <p:txBody>
          <a:bodyPr>
            <a:normAutofit/>
          </a:bodyPr>
          <a:lstStyle>
            <a:lvl1pPr defTabSz="905255">
              <a:defRPr sz="2772">
                <a:latin typeface="黑体"/>
                <a:ea typeface="黑体"/>
                <a:cs typeface="黑体"/>
                <a:sym typeface="黑体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黑体"/>
                <a:ea typeface="黑体"/>
                <a:cs typeface="黑体"/>
                <a:sym typeface="黑体"/>
              </a:rPr>
              <a:t>关键词选择与布局</a:t>
            </a:r>
          </a:p>
        </p:txBody>
      </p:sp>
      <p:sp>
        <p:nvSpPr>
          <p:cNvPr id="119" name="Shape 119" descr="#wm#_68_15_210_233_a_2_28#"/>
          <p:cNvSpPr>
            <a:spLocks noGrp="1"/>
          </p:cNvSpPr>
          <p:nvPr>
            <p:ph type="body" sz="quarter" idx="4294967295"/>
          </p:nvPr>
        </p:nvSpPr>
        <p:spPr>
          <a:xfrm>
            <a:off x="1965325" y="833437"/>
            <a:ext cx="6721475" cy="3651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defTabSz="813816">
              <a:spcBef>
                <a:spcPct val="0"/>
              </a:spcBef>
              <a:buSzTx/>
              <a:buNone/>
              <a:defRPr sz="1602">
                <a:latin typeface="黑体"/>
                <a:ea typeface="黑体"/>
                <a:cs typeface="黑体"/>
                <a:sym typeface="黑体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黑体"/>
                <a:ea typeface="黑体"/>
                <a:cs typeface="黑体"/>
                <a:sym typeface="黑体"/>
              </a:rPr>
              <a:t>内容性优化</a:t>
            </a:r>
          </a:p>
        </p:txBody>
      </p:sp>
      <p:grpSp>
        <p:nvGrpSpPr>
          <p:cNvPr id="122" name="Group 122" descr="#wm#_68_15_210_233_b_2_28#"/>
          <p:cNvGrpSpPr/>
          <p:nvPr/>
        </p:nvGrpSpPr>
        <p:grpSpPr>
          <a:xfrm>
            <a:off x="6836568" y="4028281"/>
            <a:ext cx="2119314" cy="1368426"/>
            <a:chExt cx="2119312" cy="1368425"/>
          </a:xfrm>
        </p:grpSpPr>
        <p:sp>
          <p:nvSpPr>
            <p:cNvPr id="120" name="Shape 120"/>
            <p:cNvSpPr/>
            <p:nvPr/>
          </p:nvSpPr>
          <p:spPr>
            <a:xfrm>
              <a:off x="0" y="0"/>
              <a:ext cx="2119313" cy="1368425"/>
            </a:xfrm>
            <a:prstGeom prst="rect">
              <a:avLst/>
            </a:pr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>
              <a:off x="0" y="495327"/>
              <a:ext cx="2119313" cy="377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r>
                <a:t>8.</a:t>
              </a: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排名数据监控</a:t>
              </a:r>
            </a:p>
          </p:txBody>
        </p:sp>
      </p:grpSp>
      <p:grpSp>
        <p:nvGrpSpPr>
          <p:cNvPr id="125" name="Group 125" descr="#wm#_68_15_210_233_b_1_28#"/>
          <p:cNvGrpSpPr/>
          <p:nvPr/>
        </p:nvGrpSpPr>
        <p:grpSpPr>
          <a:xfrm>
            <a:off x="158750" y="2015331"/>
            <a:ext cx="2119313" cy="1370013"/>
            <a:chExt cx="2119312" cy="1370012"/>
          </a:xfrm>
        </p:grpSpPr>
        <p:sp>
          <p:nvSpPr>
            <p:cNvPr id="123" name="Shape 123"/>
            <p:cNvSpPr/>
            <p:nvPr/>
          </p:nvSpPr>
          <p:spPr>
            <a:xfrm>
              <a:off x="0" y="0"/>
              <a:ext cx="2119313" cy="1370013"/>
            </a:xfrm>
            <a:prstGeom prst="rect">
              <a:avLst/>
            </a:pr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>
              <a:off x="0" y="496121"/>
              <a:ext cx="2119313" cy="377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r>
                <a:t>1.</a:t>
              </a: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标题设置</a:t>
              </a:r>
            </a:p>
          </p:txBody>
        </p:sp>
      </p:grpSp>
      <p:grpSp>
        <p:nvGrpSpPr>
          <p:cNvPr id="128" name="Group 128" descr="#wm#_68_15_210_233_b_3_28#"/>
          <p:cNvGrpSpPr/>
          <p:nvPr/>
        </p:nvGrpSpPr>
        <p:grpSpPr>
          <a:xfrm>
            <a:off x="6836568" y="2016125"/>
            <a:ext cx="2117726" cy="1368425"/>
            <a:chExt cx="2117725" cy="1368425"/>
          </a:xfrm>
        </p:grpSpPr>
        <p:sp>
          <p:nvSpPr>
            <p:cNvPr id="126" name="Shape 126"/>
            <p:cNvSpPr/>
            <p:nvPr/>
          </p:nvSpPr>
          <p:spPr>
            <a:xfrm>
              <a:off x="0" y="0"/>
              <a:ext cx="2117725" cy="1368425"/>
            </a:xfrm>
            <a:prstGeom prst="rect">
              <a:avLst/>
            </a:pr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7" name="Shape 127"/>
            <p:cNvSpPr/>
            <p:nvPr/>
          </p:nvSpPr>
          <p:spPr>
            <a:xfrm>
              <a:off x="0" y="495327"/>
              <a:ext cx="2117725" cy="377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r>
                <a:t>4.</a:t>
              </a: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图片优化</a:t>
              </a:r>
            </a:p>
          </p:txBody>
        </p:sp>
      </p:grpSp>
      <p:grpSp>
        <p:nvGrpSpPr>
          <p:cNvPr id="131" name="Group 131" descr="#wm#_68_15_210_233_b_1_28#"/>
          <p:cNvGrpSpPr/>
          <p:nvPr/>
        </p:nvGrpSpPr>
        <p:grpSpPr>
          <a:xfrm>
            <a:off x="158750" y="4027487"/>
            <a:ext cx="2119313" cy="1370013"/>
            <a:chExt cx="2119312" cy="1370012"/>
          </a:xfrm>
        </p:grpSpPr>
        <p:sp>
          <p:nvSpPr>
            <p:cNvPr id="129" name="Shape 129"/>
            <p:cNvSpPr/>
            <p:nvPr/>
          </p:nvSpPr>
          <p:spPr>
            <a:xfrm>
              <a:off x="0" y="0"/>
              <a:ext cx="2119313" cy="1370013"/>
            </a:xfrm>
            <a:prstGeom prst="rect">
              <a:avLst/>
            </a:pr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0" name="Shape 130"/>
            <p:cNvSpPr/>
            <p:nvPr/>
          </p:nvSpPr>
          <p:spPr>
            <a:xfrm>
              <a:off x="0" y="496121"/>
              <a:ext cx="2119313" cy="377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r>
                <a:t>5.</a:t>
              </a: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视频优化</a:t>
              </a:r>
            </a:p>
          </p:txBody>
        </p:sp>
      </p:grpSp>
      <p:grpSp>
        <p:nvGrpSpPr>
          <p:cNvPr id="134" name="Group 134" descr="#wm#_68_15_210_233_b_1_28#"/>
          <p:cNvGrpSpPr/>
          <p:nvPr/>
        </p:nvGrpSpPr>
        <p:grpSpPr>
          <a:xfrm>
            <a:off x="2384425" y="4027487"/>
            <a:ext cx="2119313" cy="1370013"/>
            <a:chExt cx="2119312" cy="1370012"/>
          </a:xfrm>
        </p:grpSpPr>
        <p:sp>
          <p:nvSpPr>
            <p:cNvPr id="132" name="Shape 132"/>
            <p:cNvSpPr/>
            <p:nvPr/>
          </p:nvSpPr>
          <p:spPr>
            <a:xfrm>
              <a:off x="0" y="0"/>
              <a:ext cx="2119313" cy="1370013"/>
            </a:xfrm>
            <a:prstGeom prst="rect">
              <a:avLst/>
            </a:pr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>
              <a:off x="0" y="496121"/>
              <a:ext cx="2119313" cy="377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r>
                <a:t>6.</a:t>
              </a: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代码优化</a:t>
              </a:r>
            </a:p>
          </p:txBody>
        </p:sp>
      </p:grpSp>
      <p:grpSp>
        <p:nvGrpSpPr>
          <p:cNvPr id="137" name="Group 137" descr="#wm#_68_15_210_233_b_1_28#"/>
          <p:cNvGrpSpPr/>
          <p:nvPr/>
        </p:nvGrpSpPr>
        <p:grpSpPr>
          <a:xfrm>
            <a:off x="2384425" y="2016125"/>
            <a:ext cx="2119313" cy="1368425"/>
            <a:chExt cx="2119312" cy="1368425"/>
          </a:xfrm>
        </p:grpSpPr>
        <p:sp>
          <p:nvSpPr>
            <p:cNvPr id="135" name="Shape 135"/>
            <p:cNvSpPr/>
            <p:nvPr/>
          </p:nvSpPr>
          <p:spPr>
            <a:xfrm>
              <a:off x="0" y="0"/>
              <a:ext cx="2119313" cy="1368425"/>
            </a:xfrm>
            <a:prstGeom prst="rect">
              <a:avLst/>
            </a:pr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>
              <a:off x="0" y="495327"/>
              <a:ext cx="2119313" cy="377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r>
                <a:t>2.</a:t>
              </a: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内部链接设置</a:t>
              </a:r>
            </a:p>
          </p:txBody>
        </p:sp>
      </p:grpSp>
      <p:grpSp>
        <p:nvGrpSpPr>
          <p:cNvPr id="140" name="Group 140" descr="#wm#_68_15_210_233_b_1_28#"/>
          <p:cNvGrpSpPr/>
          <p:nvPr/>
        </p:nvGrpSpPr>
        <p:grpSpPr>
          <a:xfrm>
            <a:off x="4609306" y="4027487"/>
            <a:ext cx="2120901" cy="1370013"/>
            <a:chExt cx="2120900" cy="1370012"/>
          </a:xfrm>
        </p:grpSpPr>
        <p:sp>
          <p:nvSpPr>
            <p:cNvPr id="138" name="Shape 138"/>
            <p:cNvSpPr/>
            <p:nvPr/>
          </p:nvSpPr>
          <p:spPr>
            <a:xfrm>
              <a:off x="0" y="0"/>
              <a:ext cx="2120900" cy="1370013"/>
            </a:xfrm>
            <a:prstGeom prst="rect">
              <a:avLst/>
            </a:pr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9" name="Shape 139"/>
            <p:cNvSpPr/>
            <p:nvPr/>
          </p:nvSpPr>
          <p:spPr>
            <a:xfrm>
              <a:off x="0" y="496121"/>
              <a:ext cx="2120900" cy="377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r>
                <a:t>7.</a:t>
              </a: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网站诊断分析</a:t>
              </a:r>
            </a:p>
          </p:txBody>
        </p:sp>
      </p:grpSp>
      <p:grpSp>
        <p:nvGrpSpPr>
          <p:cNvPr id="143" name="Group 143" descr="#wm#_68_15_210_233_b_1_28#"/>
          <p:cNvGrpSpPr/>
          <p:nvPr/>
        </p:nvGrpSpPr>
        <p:grpSpPr>
          <a:xfrm>
            <a:off x="4610100" y="2015331"/>
            <a:ext cx="2119313" cy="1370013"/>
            <a:chExt cx="2119312" cy="1370012"/>
          </a:xfrm>
        </p:grpSpPr>
        <p:sp>
          <p:nvSpPr>
            <p:cNvPr id="141" name="Shape 141"/>
            <p:cNvSpPr/>
            <p:nvPr/>
          </p:nvSpPr>
          <p:spPr>
            <a:xfrm>
              <a:off x="0" y="0"/>
              <a:ext cx="2119313" cy="1370013"/>
            </a:xfrm>
            <a:prstGeom prst="rect">
              <a:avLst/>
            </a:pr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2" name="Shape 142"/>
            <p:cNvSpPr/>
            <p:nvPr/>
          </p:nvSpPr>
          <p:spPr>
            <a:xfrm>
              <a:off x="0" y="496121"/>
              <a:ext cx="2119313" cy="377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sp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r>
                <a:t>3.URL</a:t>
              </a: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路径设置</a:t>
              </a:r>
            </a:p>
          </p:txBody>
        </p:sp>
      </p:grpSp>
    </p:spTree>
  </p:cSld>
  <p:clrMapOvr>
    <a:masterClrMapping/>
  </p:clrMapOvr>
  <p:transition spd="slow"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5" name="Shape 145" descr="#wm#_68_26_*Z"/>
          <p:cNvSpPr/>
          <p:nvPr/>
        </p:nvSpPr>
        <p:spPr>
          <a:xfrm flipV="1">
            <a:off x="780602" y="3201591"/>
            <a:ext cx="1785938" cy="725488"/>
          </a:xfrm>
          <a:prstGeom prst="line">
            <a:avLst/>
          </a:prstGeom>
          <a:ln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6" name="Shape 146" descr="#wm#_68_26_*Z"/>
          <p:cNvSpPr/>
          <p:nvPr/>
        </p:nvSpPr>
        <p:spPr>
          <a:xfrm>
            <a:off x="2873856" y="3227917"/>
            <a:ext cx="1784351" cy="1223964"/>
          </a:xfrm>
          <a:prstGeom prst="line">
            <a:avLst/>
          </a:prstGeom>
          <a:ln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7" name="Shape 147" descr="#wm#_68_26_*Z"/>
          <p:cNvSpPr/>
          <p:nvPr/>
        </p:nvSpPr>
        <p:spPr>
          <a:xfrm flipV="1">
            <a:off x="4994859" y="3007328"/>
            <a:ext cx="830682" cy="1432885"/>
          </a:xfrm>
          <a:prstGeom prst="line">
            <a:avLst/>
          </a:prstGeom>
          <a:ln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0" name="Group 150"/>
          <p:cNvGrpSpPr/>
          <p:nvPr/>
        </p:nvGrpSpPr>
        <p:grpSpPr>
          <a:xfrm>
            <a:off x="338615" y="3810045"/>
            <a:ext cx="468314" cy="469901"/>
            <a:chExt cx="468312" cy="469900"/>
          </a:xfrm>
        </p:grpSpPr>
        <p:sp>
          <p:nvSpPr>
            <p:cNvPr id="148" name="Shape 148" descr="#wm#_68_26_*Z"/>
            <p:cNvSpPr/>
            <p:nvPr/>
          </p:nvSpPr>
          <p:spPr>
            <a:xfrm>
              <a:off x="53938" y="53975"/>
              <a:ext cx="360437" cy="360046"/>
            </a:xfrm>
            <a:prstGeom prst="ellipse">
              <a:avLst/>
            </a:pr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9" name="Shape 149" descr="#wm#_68_26_*Z"/>
            <p:cNvSpPr/>
            <p:nvPr/>
          </p:nvSpPr>
          <p:spPr>
            <a:xfrm>
              <a:off x="0" y="0"/>
              <a:ext cx="468313" cy="469900"/>
            </a:xfrm>
            <a:prstGeom prst="ellipse">
              <a:avLst/>
            </a:prstGeom>
            <a:noFill/>
            <a:ln w="19050" cap="flat">
              <a:solidFill>
                <a:srgbClr val="00999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153" name="Group 153"/>
          <p:cNvGrpSpPr/>
          <p:nvPr/>
        </p:nvGrpSpPr>
        <p:grpSpPr>
          <a:xfrm>
            <a:off x="2505111" y="2818958"/>
            <a:ext cx="468314" cy="468313"/>
            <a:chExt cx="468312" cy="468312"/>
          </a:xfrm>
        </p:grpSpPr>
        <p:sp>
          <p:nvSpPr>
            <p:cNvPr id="151" name="Shape 151" descr="#wm#_68_26_*Z"/>
            <p:cNvSpPr/>
            <p:nvPr/>
          </p:nvSpPr>
          <p:spPr>
            <a:xfrm>
              <a:off x="53938" y="53938"/>
              <a:ext cx="358533" cy="358533"/>
            </a:xfrm>
            <a:prstGeom prst="ellipse">
              <a:avLst/>
            </a:pr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52" name="Shape 152" descr="#wm#_68_26_*Z"/>
            <p:cNvSpPr/>
            <p:nvPr/>
          </p:nvSpPr>
          <p:spPr>
            <a:xfrm>
              <a:off x="0" y="0"/>
              <a:ext cx="468313" cy="468313"/>
            </a:xfrm>
            <a:prstGeom prst="ellipse">
              <a:avLst/>
            </a:prstGeom>
            <a:noFill/>
            <a:ln w="19050" cap="flat">
              <a:solidFill>
                <a:srgbClr val="00999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156" name="Group 156"/>
          <p:cNvGrpSpPr/>
          <p:nvPr/>
        </p:nvGrpSpPr>
        <p:grpSpPr>
          <a:xfrm>
            <a:off x="4608591" y="4358924"/>
            <a:ext cx="468314" cy="468314"/>
            <a:chExt cx="468312" cy="468312"/>
          </a:xfrm>
        </p:grpSpPr>
        <p:sp>
          <p:nvSpPr>
            <p:cNvPr id="154" name="Shape 154" descr="#wm#_68_26_*Z"/>
            <p:cNvSpPr/>
            <p:nvPr/>
          </p:nvSpPr>
          <p:spPr>
            <a:xfrm>
              <a:off x="53938" y="53938"/>
              <a:ext cx="359802" cy="358533"/>
            </a:xfrm>
            <a:prstGeom prst="ellipse">
              <a:avLst/>
            </a:pr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55" name="Shape 155" descr="#wm#_68_26_*Z"/>
            <p:cNvSpPr/>
            <p:nvPr/>
          </p:nvSpPr>
          <p:spPr>
            <a:xfrm>
              <a:off x="0" y="0"/>
              <a:ext cx="468313" cy="468313"/>
            </a:xfrm>
            <a:prstGeom prst="ellipse">
              <a:avLst/>
            </a:prstGeom>
            <a:noFill/>
            <a:ln w="19050" cap="flat">
              <a:solidFill>
                <a:srgbClr val="00999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159" name="Group 159"/>
          <p:cNvGrpSpPr/>
          <p:nvPr/>
        </p:nvGrpSpPr>
        <p:grpSpPr>
          <a:xfrm>
            <a:off x="5765912" y="2615794"/>
            <a:ext cx="468314" cy="468313"/>
            <a:chExt cx="468312" cy="468312"/>
          </a:xfrm>
        </p:grpSpPr>
        <p:sp>
          <p:nvSpPr>
            <p:cNvPr id="157" name="Shape 157" descr="#wm#_68_26_*Z"/>
            <p:cNvSpPr/>
            <p:nvPr/>
          </p:nvSpPr>
          <p:spPr>
            <a:xfrm>
              <a:off x="53938" y="53938"/>
              <a:ext cx="359802" cy="360437"/>
            </a:xfrm>
            <a:prstGeom prst="ellipse">
              <a:avLst/>
            </a:pr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58" name="Shape 158" descr="#wm#_68_26_*Z"/>
            <p:cNvSpPr/>
            <p:nvPr/>
          </p:nvSpPr>
          <p:spPr>
            <a:xfrm>
              <a:off x="0" y="0"/>
              <a:ext cx="468313" cy="468313"/>
            </a:xfrm>
            <a:prstGeom prst="ellipse">
              <a:avLst/>
            </a:prstGeom>
            <a:noFill/>
            <a:ln w="19050" cap="flat">
              <a:solidFill>
                <a:srgbClr val="00999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162" name="Group 162"/>
          <p:cNvGrpSpPr/>
          <p:nvPr/>
        </p:nvGrpSpPr>
        <p:grpSpPr>
          <a:xfrm>
            <a:off x="7846976" y="3488820"/>
            <a:ext cx="468313" cy="469901"/>
            <a:chExt cx="468312" cy="469900"/>
          </a:xfrm>
        </p:grpSpPr>
        <p:sp>
          <p:nvSpPr>
            <p:cNvPr id="160" name="Shape 160" descr="#wm#_68_26_*Z"/>
            <p:cNvSpPr/>
            <p:nvPr/>
          </p:nvSpPr>
          <p:spPr>
            <a:xfrm>
              <a:off x="53938" y="53975"/>
              <a:ext cx="360437" cy="360046"/>
            </a:xfrm>
            <a:prstGeom prst="ellipse">
              <a:avLst/>
            </a:pr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1" name="Shape 161" descr="#wm#_68_26_*Z"/>
            <p:cNvSpPr/>
            <p:nvPr/>
          </p:nvSpPr>
          <p:spPr>
            <a:xfrm>
              <a:off x="0" y="0"/>
              <a:ext cx="468313" cy="469900"/>
            </a:xfrm>
            <a:prstGeom prst="ellipse">
              <a:avLst/>
            </a:prstGeom>
            <a:noFill/>
            <a:ln w="19050" cap="flat">
              <a:solidFill>
                <a:srgbClr val="00999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163" name="Shape 163" descr="#wm#_68_26_*Z"/>
          <p:cNvSpPr/>
          <p:nvPr/>
        </p:nvSpPr>
        <p:spPr>
          <a:xfrm>
            <a:off x="6236339" y="2955394"/>
            <a:ext cx="1608540" cy="669390"/>
          </a:xfrm>
          <a:prstGeom prst="line">
            <a:avLst/>
          </a:prstGeom>
          <a:ln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4" name="Shape 164"/>
          <p:cNvSpPr/>
          <p:nvPr/>
        </p:nvSpPr>
        <p:spPr>
          <a:xfrm>
            <a:off x="435697" y="4381684"/>
            <a:ext cx="2339614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r>
              <a:t>1.内部链接：网站地图（sitemap)</a:t>
            </a:r>
          </a:p>
        </p:txBody>
      </p:sp>
      <p:sp>
        <p:nvSpPr>
          <p:cNvPr id="165" name="Shape 165"/>
          <p:cNvSpPr/>
          <p:nvPr/>
        </p:nvSpPr>
        <p:spPr>
          <a:xfrm>
            <a:off x="2524250" y="2258029"/>
            <a:ext cx="1959054" cy="5024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100"/>
            </a:pPr>
            <a:r>
              <a:t>2.URL目录层级较短 </a:t>
            </a:r>
          </a:p>
          <a:p>
            <a:pPr>
              <a:defRPr sz="1100"/>
            </a:pPr>
            <a:r>
              <a:t>字母全部小写 静态或者伪静态</a:t>
            </a:r>
          </a:p>
        </p:txBody>
      </p:sp>
      <p:sp>
        <p:nvSpPr>
          <p:cNvPr id="166" name="Shape 166"/>
          <p:cNvSpPr/>
          <p:nvPr/>
        </p:nvSpPr>
        <p:spPr>
          <a:xfrm>
            <a:off x="4680701" y="4952087"/>
            <a:ext cx="1458998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r>
              <a:t>3.图片优化：alt属性</a:t>
            </a:r>
          </a:p>
        </p:txBody>
      </p:sp>
      <p:sp>
        <p:nvSpPr>
          <p:cNvPr id="167" name="Shape 167"/>
          <p:cNvSpPr/>
          <p:nvPr/>
        </p:nvSpPr>
        <p:spPr>
          <a:xfrm>
            <a:off x="6129478" y="2111979"/>
            <a:ext cx="2161579" cy="858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100"/>
            </a:pPr>
            <a:r>
              <a:t>4.网站怎段分析：</a:t>
            </a:r>
          </a:p>
          <a:p>
            <a:pPr>
              <a:defRPr sz="1100"/>
            </a:pPr>
            <a:r>
              <a:t>网站地图、网站静态化、</a:t>
            </a:r>
          </a:p>
          <a:p>
            <a:pPr>
              <a:defRPr sz="1100"/>
            </a:pPr>
            <a:r>
              <a:t>robots.tst、404页面、301重定向</a:t>
            </a:r>
          </a:p>
        </p:txBody>
      </p:sp>
      <p:sp>
        <p:nvSpPr>
          <p:cNvPr id="168" name="Shape 168"/>
          <p:cNvSpPr/>
          <p:nvPr/>
        </p:nvSpPr>
        <p:spPr>
          <a:xfrm>
            <a:off x="7096250" y="4152877"/>
            <a:ext cx="1822883" cy="960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200"/>
            </a:pPr>
            <a:r>
              <a:t>5.排名监控：</a:t>
            </a:r>
          </a:p>
          <a:p>
            <a:pPr>
              <a:defRPr sz="1200"/>
            </a:pPr>
            <a:r>
              <a:t>监控流量、数据、</a:t>
            </a:r>
          </a:p>
          <a:p>
            <a:pPr>
              <a:defRPr sz="1200"/>
            </a:pPr>
            <a:r>
              <a:t>内容、外链、网站架构、</a:t>
            </a:r>
          </a:p>
          <a:p>
            <a:pPr>
              <a:defRPr sz="1200"/>
            </a:pPr>
            <a:r>
              <a:t>网站受众、时效性、</a:t>
            </a:r>
          </a:p>
        </p:txBody>
      </p:sp>
    </p:spTree>
  </p:cSld>
  <p:clrMapOvr>
    <a:masterClrMapping/>
  </p:clrMapOvr>
  <p:transition spd="slow"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0" name="Shape 170" descr="#wm#_68_08_*Z"/>
          <p:cNvSpPr/>
          <p:nvPr/>
        </p:nvSpPr>
        <p:spPr>
          <a:xfrm>
            <a:off x="14287" y="2547937"/>
            <a:ext cx="9142413" cy="1731963"/>
          </a:xfrm>
          <a:prstGeom prst="rect">
            <a:avLst/>
          </a:prstGeom>
          <a:solidFill>
            <a:srgbClr val="00999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1" name="Shape 171" descr="#wm#_68_08_110_11001_a_1_19#"/>
          <p:cNvSpPr>
            <a:spLocks noGrp="1"/>
          </p:cNvSpPr>
          <p:nvPr>
            <p:ph type="title" idx="4294967295"/>
          </p:nvPr>
        </p:nvSpPr>
        <p:spPr>
          <a:xfrm>
            <a:off x="3533775" y="2981325"/>
            <a:ext cx="5008563" cy="457200"/>
          </a:xfrm>
          <a:prstGeom prst="rect">
            <a:avLst/>
          </a:prstGeom>
        </p:spPr>
        <p:txBody>
          <a:bodyPr lIns="45719" tIns="45719" rIns="45719" bIns="45719" anchor="t">
            <a:normAutofit/>
          </a:bodyPr>
          <a:lstStyle/>
          <a:p>
            <a:pPr defTabSz="804672">
              <a:defRPr sz="2112">
                <a:solidFill>
                  <a:srgbClr val="FFFFFF"/>
                </a:solidFill>
              </a:defRPr>
            </a:pPr>
            <a:r>
              <a:t>SEO</a:t>
            </a:r>
            <a:r>
              <a:rPr>
                <a:latin typeface="黑体"/>
                <a:ea typeface="黑体"/>
                <a:cs typeface="黑体"/>
                <a:sym typeface="黑体"/>
              </a:rPr>
              <a:t>框架 </a:t>
            </a:r>
            <a:r>
              <a:t>NO2.</a:t>
            </a:r>
          </a:p>
        </p:txBody>
      </p:sp>
      <p:sp>
        <p:nvSpPr>
          <p:cNvPr id="172" name="Shape 172" descr="#wm#_68_08_110_11001_b_1_42#"/>
          <p:cNvSpPr>
            <a:spLocks noGrp="1"/>
          </p:cNvSpPr>
          <p:nvPr>
            <p:ph type="body" sz="quarter" idx="4294967295"/>
          </p:nvPr>
        </p:nvSpPr>
        <p:spPr>
          <a:xfrm>
            <a:off x="3533775" y="3438525"/>
            <a:ext cx="5008563" cy="682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ct val="0"/>
              </a:spcBef>
              <a:buSzTx/>
              <a:buNone/>
              <a:defRPr sz="2000">
                <a:solidFill>
                  <a:srgbClr val="FFFFFF"/>
                </a:solidFill>
                <a:latin typeface="黑体"/>
                <a:ea typeface="黑体"/>
                <a:cs typeface="黑体"/>
                <a:sym typeface="黑体"/>
              </a:defRPr>
            </a:lvl1pPr>
          </a:lstStyle>
          <a:p>
            <a:pPr>
              <a:defRPr b="1">
                <a:latin typeface="Arial"/>
                <a:ea typeface="Arial"/>
                <a:cs typeface="Arial"/>
                <a:sym typeface="Arial"/>
              </a:defRPr>
            </a:pPr>
            <a:r>
              <a:rPr b="0">
                <a:latin typeface="黑体"/>
                <a:ea typeface="黑体"/>
                <a:cs typeface="黑体"/>
                <a:sym typeface="黑体"/>
              </a:rPr>
              <a:t>站外优化</a:t>
            </a:r>
          </a:p>
        </p:txBody>
      </p:sp>
      <p:sp>
        <p:nvSpPr>
          <p:cNvPr id="173" name="Shape 173" descr="#wm#_68_08_110_11001_e_1_3#"/>
          <p:cNvSpPr/>
          <p:nvPr/>
        </p:nvSpPr>
        <p:spPr>
          <a:xfrm>
            <a:off x="2411591" y="2862773"/>
            <a:ext cx="1123772" cy="1105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990" tIns="46990" rIns="46990" bIns="46990" anchor="ctr">
            <a:spAutoFit/>
          </a:bodyPr>
          <a:lstStyle>
            <a:lvl1pPr algn="r">
              <a:defRPr sz="7200">
                <a:solidFill>
                  <a:srgbClr val="FFFFFF"/>
                </a:solidFill>
              </a:defRPr>
            </a:lvl1pPr>
          </a:lstStyle>
          <a:p>
            <a:r>
              <a:t>02</a:t>
            </a:r>
          </a:p>
        </p:txBody>
      </p:sp>
    </p:spTree>
  </p:cSld>
  <p:clrMapOvr>
    <a:masterClrMapping/>
  </p:clrMapOvr>
  <p:transition spd="slow"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5" name="#wm#_68_13_222_13130_c_1_952*2538.jpeg" descr="#wm#_68_13_222_13130_c_1_952*253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3429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Shape 176" descr="#wm#_68_13_222_13130_b_3_26#"/>
          <p:cNvSpPr/>
          <p:nvPr/>
        </p:nvSpPr>
        <p:spPr>
          <a:xfrm>
            <a:off x="5311775" y="4465637"/>
            <a:ext cx="3171825" cy="5952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>
            <a:lvl1pPr algn="ctr">
              <a:defRPr>
                <a:solidFill>
                  <a:srgbClr val="808080"/>
                </a:solidFill>
                <a:latin typeface="宋体" charset="-122"/>
                <a:ea typeface="宋体" charset="-122"/>
                <a:cs typeface="宋体"/>
                <a:sym typeface="宋体" charset="-122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搜狐 百度百家                     一点咨询 今日头条</a:t>
            </a:r>
          </a:p>
        </p:txBody>
      </p:sp>
      <p:sp>
        <p:nvSpPr>
          <p:cNvPr id="177" name="Shape 177" descr="#wm#_68_13_222_13130_d_3_11#"/>
          <p:cNvSpPr/>
          <p:nvPr/>
        </p:nvSpPr>
        <p:spPr>
          <a:xfrm>
            <a:off x="6357431" y="4067175"/>
            <a:ext cx="1080513" cy="377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990" tIns="46990" rIns="46990" bIns="46990">
            <a:spAutoFit/>
          </a:bodyPr>
          <a:lstStyle/>
          <a:p>
            <a:pPr algn="ctr">
              <a:defRPr sz="2000">
                <a:solidFill>
                  <a:srgbClr val="009999"/>
                </a:solidFill>
              </a:defRPr>
            </a:pPr>
            <a:r>
              <a:t>2.</a:t>
            </a: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自媒体</a:t>
            </a:r>
          </a:p>
        </p:txBody>
      </p:sp>
      <p:grpSp>
        <p:nvGrpSpPr>
          <p:cNvPr id="180" name="Group 180" descr="#wm#_68_13_222_13130_a_1_20#"/>
          <p:cNvGrpSpPr/>
          <p:nvPr/>
        </p:nvGrpSpPr>
        <p:grpSpPr>
          <a:xfrm>
            <a:off x="3287260" y="2145215"/>
            <a:ext cx="2569480" cy="2567570"/>
            <a:chExt cx="2569478" cy="2567569"/>
          </a:xfrm>
        </p:grpSpPr>
        <p:sp>
          <p:nvSpPr>
            <p:cNvPr id="178" name="Shape 178"/>
            <p:cNvSpPr/>
            <p:nvPr/>
          </p:nvSpPr>
          <p:spPr>
            <a:xfrm>
              <a:off x="0" y="0"/>
              <a:ext cx="2569479" cy="2567570"/>
            </a:xfrm>
            <a:prstGeom prst="ellipse">
              <a:avLst/>
            </a:prstGeom>
            <a:solidFill>
              <a:srgbClr val="009999">
                <a:alpha val="79998"/>
              </a:srgbClr>
            </a:solidFill>
            <a:ln w="5715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9" name="Shape 179"/>
            <p:cNvSpPr/>
            <p:nvPr/>
          </p:nvSpPr>
          <p:spPr>
            <a:xfrm>
              <a:off x="376262" y="813300"/>
              <a:ext cx="1816955" cy="9409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990" tIns="46990" rIns="46990" bIns="46990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  <a:r>
                <a:rPr>
                  <a:latin typeface="宋体" charset="-122"/>
                  <a:ea typeface="宋体" charset="-122"/>
                  <a:cs typeface="宋体"/>
                  <a:sym typeface="宋体" charset="-122"/>
                </a:rPr>
                <a:t>站外-主导</a:t>
              </a: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r>
                <a:t>链接优化</a:t>
              </a:r>
            </a:p>
          </p:txBody>
        </p:sp>
      </p:grpSp>
      <p:sp>
        <p:nvSpPr>
          <p:cNvPr id="181" name="Shape 181" descr="#wm#_68_13_222_13130_b_1_26#"/>
          <p:cNvSpPr/>
          <p:nvPr/>
        </p:nvSpPr>
        <p:spPr>
          <a:xfrm>
            <a:off x="703262" y="4465637"/>
            <a:ext cx="3171826" cy="5952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990" tIns="46990" rIns="46990" bIns="46990">
            <a:spAutoFit/>
          </a:bodyPr>
          <a:lstStyle/>
          <a:p>
            <a:pPr algn="ctr">
              <a:defRPr>
                <a:solidFill>
                  <a:srgbClr val="808080"/>
                </a:solidFill>
              </a:defRPr>
            </a:pP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贴吧 论坛 博客</a:t>
            </a:r>
          </a:p>
          <a:p>
            <a:pPr algn="ctr">
              <a:defRPr>
                <a:solidFill>
                  <a:srgbClr val="808080"/>
                </a:solidFill>
              </a:defRPr>
            </a:pP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天涯 网易 搜狐</a:t>
            </a:r>
          </a:p>
        </p:txBody>
      </p:sp>
      <p:sp>
        <p:nvSpPr>
          <p:cNvPr id="182" name="Shape 182" descr="#wm#_68_13_222_13130_d_1_11#"/>
          <p:cNvSpPr/>
          <p:nvPr/>
        </p:nvSpPr>
        <p:spPr>
          <a:xfrm>
            <a:off x="1621918" y="4067175"/>
            <a:ext cx="1334513" cy="377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990" tIns="46990" rIns="46990" bIns="46990">
            <a:spAutoFit/>
          </a:bodyPr>
          <a:lstStyle/>
          <a:p>
            <a:pPr algn="ctr">
              <a:defRPr sz="2000">
                <a:solidFill>
                  <a:srgbClr val="009999"/>
                </a:solidFill>
              </a:defRPr>
            </a:pPr>
            <a:r>
              <a:t>1.</a:t>
            </a:r>
            <a:r>
              <a:rPr>
                <a:latin typeface="宋体" charset="-122"/>
                <a:ea typeface="宋体" charset="-122"/>
                <a:cs typeface="宋体"/>
                <a:sym typeface="宋体" charset="-122"/>
              </a:rPr>
              <a:t>外部链接</a:t>
            </a:r>
          </a:p>
        </p:txBody>
      </p:sp>
    </p:spTree>
  </p:cSld>
  <p:clrMapOvr>
    <a:masterClrMapping/>
  </p:clrMapOvr>
  <p:transition spd="slow"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6.11.28"/>
  <p:tag name="AS_TITLE" val="Aspose.Slides for .NET 4.0"/>
  <p:tag name="AS_VERSION" val="16.11.0.0"/>
</p:tagLst>
</file>

<file path=ppt/theme/theme1.xml><?xml version="1.0" encoding="utf-8"?>
<a:theme xmlns:r="http://schemas.openxmlformats.org/officeDocument/2006/relationships" xmlns:a="http://schemas.openxmlformats.org/drawingml/2006/main" name="默认设计模板">
  <a:themeElements>
    <a:clrScheme name="默认设计模板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CFDEF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默认设计模板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默认设计模板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</a:theme>
</file>

<file path=ppt/theme/theme2.xml><?xml version="1.0" encoding="utf-8"?>
<a:theme xmlns:r="http://schemas.openxmlformats.org/officeDocument/2006/relationships" xmlns:a="http://schemas.openxmlformats.org/drawingml/2006/main" name="默认设计模板">
  <a:themeElements>
    <a:clrScheme name="默认设计模板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CFDEF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默认设计模板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默认设计模板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</a:theme>
</file>

<file path=docProps/app.xml><?xml version="1.0" encoding="utf-8"?>
<Properties xmlns:vt="http://schemas.openxmlformats.org/officeDocument/2006/docPropsVTypes" xmlns="http://schemas.openxmlformats.org/officeDocument/2006/extended-properties">
  <Manager>COO集团</Manager>
  <Company>COO集团</Company>
  <PresentationFormat>On-screen Show (4:3)</PresentationFormat>
  <Paragraphs>137</Paragraphs>
  <Slides>19</Slides>
  <Notes>0</Notes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baseType="lpstr" size="20">
      <vt:lpstr>默认设计模板</vt:lpstr>
      <vt:lpstr>SEO</vt:lpstr>
      <vt:lpstr>目录</vt:lpstr>
      <vt:lpstr>SEO优化核心</vt:lpstr>
      <vt:lpstr>SEO框架 NO1.</vt:lpstr>
      <vt:lpstr>站内优化</vt:lpstr>
      <vt:lpstr>关键词选择与布局</vt:lpstr>
      <vt:lpstr>Slide 7</vt:lpstr>
      <vt:lpstr>SEO框架 NO2.</vt:lpstr>
      <vt:lpstr>Slide 9</vt:lpstr>
      <vt:lpstr>关键词选择与布局 
内容性优化</vt:lpstr>
      <vt:lpstr>SEO框架 NO3.</vt:lpstr>
      <vt:lpstr>黑帽SEO借鉴</vt:lpstr>
      <vt:lpstr>黑帽SEO借鉴</vt:lpstr>
      <vt:lpstr>黑帽</vt:lpstr>
      <vt:lpstr>黑帽</vt:lpstr>
      <vt:lpstr>总结</vt:lpstr>
      <vt:lpstr>总结</vt:lpstr>
      <vt:lpstr>总结</vt:lpstr>
      <vt:lpstr>Slide 19</vt:lpstr>
    </vt:vector>
  </TitlesOfParts>
  <LinksUpToDate>0</LinksUpToDate>
  <SharedDoc>0</SharedDoc>
  <HyperlinksChanged>0</HyperlinksChanged>
  <Application>Aspose.Slides for .NET</Application>
  <AppVersion>16.1100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COO集团</dc:title>
  <cp:category>COO集团</cp:category>
  <cp:contentStatus>COO集团</cp:contentStatus>
  <cp:contentType>COO集团</cp:contentType>
  <dc:creator>COO集团</dc:creator>
  <dc:description>COO集团</dc:description>
  <cp:keywords>COO集团</cp:keywords>
  <cp:lastModifiedBy>COO集团</cp:lastModifiedBy>
  <cp:revision>1</cp:revision>
  <dcterms:modified xsi:type="dcterms:W3CDTF">2020-04-27T18:44:43Z</dcterms:modified>
  <dc:subject>COO集团</dc:subject>
</cp:coreProperties>
</file>