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9"/>
  </p:notesMasterIdLst>
  <p:sldIdLst>
    <p:sldId id="382" r:id="rId3"/>
    <p:sldId id="383" r:id="rId4"/>
    <p:sldId id="384" r:id="rId5"/>
    <p:sldId id="385" r:id="rId6"/>
    <p:sldId id="386" r:id="rId7"/>
    <p:sldId id="387" r:id="rId8"/>
    <p:sldId id="390" r:id="rId9"/>
    <p:sldId id="388" r:id="rId10"/>
    <p:sldId id="389" r:id="rId11"/>
    <p:sldId id="394" r:id="rId12"/>
    <p:sldId id="391" r:id="rId13"/>
    <p:sldId id="395" r:id="rId14"/>
    <p:sldId id="399" r:id="rId15"/>
    <p:sldId id="400" r:id="rId16"/>
    <p:sldId id="392" r:id="rId17"/>
    <p:sldId id="396" r:id="rId18"/>
    <p:sldId id="397" r:id="rId19"/>
    <p:sldId id="401" r:id="rId20"/>
    <p:sldId id="402" r:id="rId21"/>
    <p:sldId id="403" r:id="rId22"/>
    <p:sldId id="393" r:id="rId23"/>
    <p:sldId id="404" r:id="rId24"/>
    <p:sldId id="406" r:id="rId25"/>
    <p:sldId id="407" r:id="rId26"/>
    <p:sldId id="408" r:id="rId27"/>
    <p:sldId id="410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20" d="100"/>
          <a:sy n="120" d="100"/>
        </p:scale>
        <p:origin x="-1374" y="-5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1F68B-A5E0-4966-A091-486C3D364F6A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F018B-A66C-4925-BA58-8B0A2DA870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25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F018B-A66C-4925-BA58-8B0A2DA8705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02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37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994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09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9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96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42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6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438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854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998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85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05015395-4AA5-4922-9ABC-AE1327AF169D}" type="datetimeFigureOut">
              <a:rPr lang="zh-CN" altLang="en-US" smtClean="0"/>
              <a:t>2021/1/7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1338F83B-F7C9-45FE-934C-74C0BB348B0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8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-9798" y="548641"/>
            <a:ext cx="9140735" cy="0"/>
          </a:xfrm>
          <a:custGeom>
            <a:avLst/>
            <a:gdLst>
              <a:gd name="connsiteX0" fmla="*/ 0 w 12187646"/>
              <a:gd name="connsiteY0" fmla="*/ 0 h 0"/>
              <a:gd name="connsiteX1" fmla="*/ 12187646 w 1218764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87646">
                <a:moveTo>
                  <a:pt x="0" y="0"/>
                </a:moveTo>
                <a:lnTo>
                  <a:pt x="12187646" y="0"/>
                </a:ln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8" y="558641"/>
            <a:ext cx="9163595" cy="42862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65" y="950484"/>
            <a:ext cx="3250974" cy="19249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839" y="1087983"/>
            <a:ext cx="3063506" cy="179237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5653088" y="284321"/>
            <a:ext cx="2642711" cy="548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55419" y="361474"/>
            <a:ext cx="341566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spc="225">
                <a:latin typeface="微软雅黑"/>
                <a:ea typeface="微软雅黑"/>
                <a:sym typeface="微软雅黑"/>
              </a:rPr>
              <a:t>消防安全示范课</a:t>
            </a:r>
          </a:p>
        </p:txBody>
      </p:sp>
      <p:sp>
        <p:nvSpPr>
          <p:cNvPr id="8" name="矩形 7"/>
          <p:cNvSpPr/>
          <p:nvPr/>
        </p:nvSpPr>
        <p:spPr>
          <a:xfrm>
            <a:off x="551762" y="4641245"/>
            <a:ext cx="4354077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39336" y="84772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消防标志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0051" y="1738659"/>
            <a:ext cx="2498942" cy="1229272"/>
          </a:xfrm>
          <a:custGeom>
            <a:avLst/>
            <a:gdLst>
              <a:gd name="connsiteX0" fmla="*/ 0 w 3615846"/>
              <a:gd name="connsiteY0" fmla="*/ 0 h 1778696"/>
              <a:gd name="connsiteX1" fmla="*/ 3570215 w 3615846"/>
              <a:gd name="connsiteY1" fmla="*/ 0 h 1778696"/>
              <a:gd name="connsiteX2" fmla="*/ 3587233 w 3615846"/>
              <a:gd name="connsiteY2" fmla="*/ 31354 h 1778696"/>
              <a:gd name="connsiteX3" fmla="*/ 3615846 w 3615846"/>
              <a:gd name="connsiteY3" fmla="*/ 173078 h 1778696"/>
              <a:gd name="connsiteX4" fmla="*/ 3615846 w 3615846"/>
              <a:gd name="connsiteY4" fmla="*/ 1629428 h 1778696"/>
              <a:gd name="connsiteX5" fmla="*/ 3587233 w 3615846"/>
              <a:gd name="connsiteY5" fmla="*/ 1771152 h 1778696"/>
              <a:gd name="connsiteX6" fmla="*/ 3583139 w 3615846"/>
              <a:gd name="connsiteY6" fmla="*/ 1778696 h 1778696"/>
              <a:gd name="connsiteX7" fmla="*/ 0 w 3615846"/>
              <a:gd name="connsiteY7" fmla="*/ 1778696 h 1778696"/>
              <a:gd name="connsiteX8" fmla="*/ 0 w 3615846"/>
              <a:gd name="connsiteY8" fmla="*/ 0 h 17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15846" h="1778696">
                <a:moveTo>
                  <a:pt x="0" y="0"/>
                </a:moveTo>
                <a:lnTo>
                  <a:pt x="3570215" y="0"/>
                </a:lnTo>
                <a:lnTo>
                  <a:pt x="3587233" y="31354"/>
                </a:lnTo>
                <a:cubicBezTo>
                  <a:pt x="3605658" y="74915"/>
                  <a:pt x="3615846" y="122807"/>
                  <a:pt x="3615846" y="173078"/>
                </a:cubicBezTo>
                <a:lnTo>
                  <a:pt x="3615846" y="1629428"/>
                </a:lnTo>
                <a:cubicBezTo>
                  <a:pt x="3615846" y="1679700"/>
                  <a:pt x="3605658" y="1727591"/>
                  <a:pt x="3587233" y="1771152"/>
                </a:cubicBezTo>
                <a:lnTo>
                  <a:pt x="3583139" y="1778696"/>
                </a:lnTo>
                <a:lnTo>
                  <a:pt x="0" y="1778696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87146" y="3057073"/>
            <a:ext cx="2507395" cy="955865"/>
          </a:xfrm>
          <a:custGeom>
            <a:avLst/>
            <a:gdLst>
              <a:gd name="connsiteX0" fmla="*/ 0 w 3628076"/>
              <a:gd name="connsiteY0" fmla="*/ 0 h 1778696"/>
              <a:gd name="connsiteX1" fmla="*/ 3628076 w 3628076"/>
              <a:gd name="connsiteY1" fmla="*/ 0 h 1778696"/>
              <a:gd name="connsiteX2" fmla="*/ 3628076 w 3628076"/>
              <a:gd name="connsiteY2" fmla="*/ 1778696 h 1778696"/>
              <a:gd name="connsiteX3" fmla="*/ 12924 w 3628076"/>
              <a:gd name="connsiteY3" fmla="*/ 1778696 h 1778696"/>
              <a:gd name="connsiteX4" fmla="*/ 17018 w 3628076"/>
              <a:gd name="connsiteY4" fmla="*/ 1771152 h 1778696"/>
              <a:gd name="connsiteX5" fmla="*/ 45631 w 3628076"/>
              <a:gd name="connsiteY5" fmla="*/ 1629428 h 1778696"/>
              <a:gd name="connsiteX6" fmla="*/ 45631 w 3628076"/>
              <a:gd name="connsiteY6" fmla="*/ 173078 h 1778696"/>
              <a:gd name="connsiteX7" fmla="*/ 17018 w 3628076"/>
              <a:gd name="connsiteY7" fmla="*/ 31354 h 1778696"/>
              <a:gd name="connsiteX8" fmla="*/ 0 w 3628076"/>
              <a:gd name="connsiteY8" fmla="*/ 0 h 17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28076" h="1778696">
                <a:moveTo>
                  <a:pt x="0" y="0"/>
                </a:moveTo>
                <a:lnTo>
                  <a:pt x="3628076" y="0"/>
                </a:lnTo>
                <a:lnTo>
                  <a:pt x="3628076" y="1778696"/>
                </a:lnTo>
                <a:lnTo>
                  <a:pt x="12924" y="1778696"/>
                </a:lnTo>
                <a:lnTo>
                  <a:pt x="17018" y="1771152"/>
                </a:lnTo>
                <a:cubicBezTo>
                  <a:pt x="35443" y="1727591"/>
                  <a:pt x="45631" y="1679700"/>
                  <a:pt x="45631" y="1629428"/>
                </a:cubicBezTo>
                <a:lnTo>
                  <a:pt x="45631" y="173078"/>
                </a:lnTo>
                <a:cubicBezTo>
                  <a:pt x="45631" y="122807"/>
                  <a:pt x="35443" y="74915"/>
                  <a:pt x="17018" y="31354"/>
                </a:cubicBez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796" y="1854244"/>
            <a:ext cx="4843371" cy="2385164"/>
          </a:xfrm>
          <a:custGeom>
            <a:avLst/>
            <a:gdLst>
              <a:gd name="connsiteX0" fmla="*/ 0 w 7198291"/>
              <a:gd name="connsiteY0" fmla="*/ 0 h 3544866"/>
              <a:gd name="connsiteX1" fmla="*/ 7198291 w 7198291"/>
              <a:gd name="connsiteY1" fmla="*/ 0 h 3544866"/>
              <a:gd name="connsiteX2" fmla="*/ 7198291 w 7198291"/>
              <a:gd name="connsiteY2" fmla="*/ 3544866 h 3544866"/>
              <a:gd name="connsiteX3" fmla="*/ 0 w 7198291"/>
              <a:gd name="connsiteY3" fmla="*/ 3544866 h 354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8291" h="3544865">
                <a:moveTo>
                  <a:pt x="0" y="0"/>
                </a:moveTo>
                <a:lnTo>
                  <a:pt x="7198291" y="0"/>
                </a:lnTo>
                <a:lnTo>
                  <a:pt x="7198291" y="3544866"/>
                </a:lnTo>
                <a:lnTo>
                  <a:pt x="0" y="3544866"/>
                </a:lnTo>
                <a:close/>
              </a:path>
            </a:pathLst>
          </a:cu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47" y="1559491"/>
            <a:ext cx="7245053" cy="339611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2166" y="1503124"/>
            <a:ext cx="549519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如何预防火灾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4900" y="2806617"/>
            <a:ext cx="3071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第               部分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6505" y="2712668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3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35488" y="584810"/>
            <a:ext cx="0" cy="3973882"/>
          </a:xfrm>
          <a:custGeom>
            <a:avLst/>
            <a:gdLst>
              <a:gd name="connsiteX0" fmla="*/ 0 w 0"/>
              <a:gd name="connsiteY0" fmla="*/ 0 h 5298509"/>
              <a:gd name="connsiteX1" fmla="*/ 0 w 0"/>
              <a:gd name="connsiteY1" fmla="*/ 5298509 h 52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298509">
                <a:moveTo>
                  <a:pt x="0" y="0"/>
                </a:moveTo>
                <a:lnTo>
                  <a:pt x="0" y="5298509"/>
                </a:lnTo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324" y="1004341"/>
            <a:ext cx="4715043" cy="3932480"/>
          </a:xfrm>
          <a:prstGeom prst="rect">
            <a:avLst/>
          </a:prstGeom>
          <a:effectLst>
            <a:outerShdw blurRad="25400" dist="254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495300" y="1161789"/>
            <a:ext cx="2755204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  如何预防火灾？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92065" y="2088949"/>
            <a:ext cx="2755203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不要玩火。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92065" y="2647256"/>
            <a:ext cx="2755203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不要乱拉电线。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92064" y="3252535"/>
            <a:ext cx="2755203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不要占用消防通道。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659728" y="2088949"/>
            <a:ext cx="3028166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不要在床上吸烟。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659728" y="2647256"/>
            <a:ext cx="3028166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不超负荷用电。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659727" y="3252535"/>
            <a:ext cx="3028166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57175" indent="-257175"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油锅着火不能用水。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277" y="743357"/>
            <a:ext cx="1590860" cy="15908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239" y="825927"/>
            <a:ext cx="1403645" cy="134426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5924" y="2259689"/>
            <a:ext cx="1757913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防毒面具</a:t>
            </a:r>
          </a:p>
        </p:txBody>
      </p:sp>
      <p:sp>
        <p:nvSpPr>
          <p:cNvPr id="16" name="矩形 15"/>
          <p:cNvSpPr/>
          <p:nvPr/>
        </p:nvSpPr>
        <p:spPr>
          <a:xfrm>
            <a:off x="5825293" y="2259689"/>
            <a:ext cx="1757913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灭火器</a:t>
            </a:r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685261" y="2882863"/>
            <a:ext cx="357923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b="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如果家中备有防烟面具，在危急关头戴上它，就能抵御有毒烟雾的侵袭顺利逃生。如果没有防烟面具，也可用湿毛巾捂住口鼻，阻止有害烟雾的侵袭。 </a:t>
            </a: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4914631" y="2882863"/>
            <a:ext cx="357923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b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绝大多数火灾，开始时都是小火，如果在家中备好灭火器，并能熟练地操作它，那么当“星星之火”燃起时，就可以将火及时扑灭，把火灾扼杀在“萌芽”状态。 </a:t>
            </a:r>
          </a:p>
        </p:txBody>
      </p:sp>
      <p:sp>
        <p:nvSpPr>
          <p:cNvPr id="22" name="任意多边形: 形状 21"/>
          <p:cNvSpPr/>
          <p:nvPr/>
        </p:nvSpPr>
        <p:spPr>
          <a:xfrm>
            <a:off x="3936304" y="535488"/>
            <a:ext cx="1221288" cy="4067827"/>
          </a:xfrm>
          <a:custGeom>
            <a:avLst/>
            <a:gdLst>
              <a:gd name="connsiteX0" fmla="*/ 1615858 w 1628384"/>
              <a:gd name="connsiteY0" fmla="*/ 0 h 5423769"/>
              <a:gd name="connsiteX1" fmla="*/ 288099 w 1628384"/>
              <a:gd name="connsiteY1" fmla="*/ 826717 h 5423769"/>
              <a:gd name="connsiteX2" fmla="*/ 1628384 w 1628384"/>
              <a:gd name="connsiteY2" fmla="*/ 1453019 h 5423769"/>
              <a:gd name="connsiteX3" fmla="*/ 0 w 1628384"/>
              <a:gd name="connsiteY3" fmla="*/ 2041742 h 5423769"/>
              <a:gd name="connsiteX4" fmla="*/ 989557 w 1628384"/>
              <a:gd name="connsiteY4" fmla="*/ 2680569 h 5423769"/>
              <a:gd name="connsiteX5" fmla="*/ 538620 w 1628384"/>
              <a:gd name="connsiteY5" fmla="*/ 3006246 h 5423769"/>
              <a:gd name="connsiteX6" fmla="*/ 1302707 w 1628384"/>
              <a:gd name="connsiteY6" fmla="*/ 4283901 h 5423769"/>
              <a:gd name="connsiteX7" fmla="*/ 100209 w 1628384"/>
              <a:gd name="connsiteY7" fmla="*/ 5035463 h 5423769"/>
              <a:gd name="connsiteX8" fmla="*/ 864296 w 1628384"/>
              <a:gd name="connsiteY8" fmla="*/ 5423769 h 542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384" h="5423769">
                <a:moveTo>
                  <a:pt x="1615858" y="0"/>
                </a:moveTo>
                <a:lnTo>
                  <a:pt x="288099" y="826717"/>
                </a:lnTo>
                <a:lnTo>
                  <a:pt x="1628384" y="1453019"/>
                </a:lnTo>
                <a:lnTo>
                  <a:pt x="0" y="2041742"/>
                </a:lnTo>
                <a:lnTo>
                  <a:pt x="989557" y="2680569"/>
                </a:lnTo>
                <a:lnTo>
                  <a:pt x="538620" y="3006246"/>
                </a:lnTo>
                <a:lnTo>
                  <a:pt x="1302707" y="4283901"/>
                </a:lnTo>
                <a:lnTo>
                  <a:pt x="100209" y="5035463"/>
                </a:lnTo>
                <a:lnTo>
                  <a:pt x="864296" y="542376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/>
      <p:bldP spid="20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5924" y="2372423"/>
            <a:ext cx="1757913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救生绳</a:t>
            </a:r>
          </a:p>
        </p:txBody>
      </p:sp>
      <p:sp>
        <p:nvSpPr>
          <p:cNvPr id="8" name="矩形 7"/>
          <p:cNvSpPr/>
          <p:nvPr/>
        </p:nvSpPr>
        <p:spPr>
          <a:xfrm>
            <a:off x="5825293" y="2372423"/>
            <a:ext cx="1757913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手电筒</a:t>
            </a: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685261" y="2995597"/>
            <a:ext cx="3579239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如果通道被堵塞，救生绳就可以派上 用场。如果没有救生 绳，也可以将床单、桌布等剪开连结起来当绳索用。 </a:t>
            </a:r>
          </a:p>
          <a:p>
            <a:pPr algn="ctr" eaLnBrk="1" hangingPunct="1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4914631" y="2995598"/>
            <a:ext cx="3579239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171450" indent="-1714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失火时火场内一片漆黑。手电筒可照出一条逃生之路。给你逃生助一臂之力。 </a:t>
            </a:r>
          </a:p>
          <a:p>
            <a:pPr algn="ctr" eaLnBrk="1" hangingPunct="1">
              <a:lnSpc>
                <a:spcPct val="150000"/>
              </a:lnSpc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>
            <a:off x="3936304" y="535488"/>
            <a:ext cx="1221288" cy="4067827"/>
          </a:xfrm>
          <a:custGeom>
            <a:avLst/>
            <a:gdLst>
              <a:gd name="connsiteX0" fmla="*/ 1615858 w 1628384"/>
              <a:gd name="connsiteY0" fmla="*/ 0 h 5423769"/>
              <a:gd name="connsiteX1" fmla="*/ 288099 w 1628384"/>
              <a:gd name="connsiteY1" fmla="*/ 826717 h 5423769"/>
              <a:gd name="connsiteX2" fmla="*/ 1628384 w 1628384"/>
              <a:gd name="connsiteY2" fmla="*/ 1453019 h 5423769"/>
              <a:gd name="connsiteX3" fmla="*/ 0 w 1628384"/>
              <a:gd name="connsiteY3" fmla="*/ 2041742 h 5423769"/>
              <a:gd name="connsiteX4" fmla="*/ 989557 w 1628384"/>
              <a:gd name="connsiteY4" fmla="*/ 2680569 h 5423769"/>
              <a:gd name="connsiteX5" fmla="*/ 538620 w 1628384"/>
              <a:gd name="connsiteY5" fmla="*/ 3006246 h 5423769"/>
              <a:gd name="connsiteX6" fmla="*/ 1302707 w 1628384"/>
              <a:gd name="connsiteY6" fmla="*/ 4283901 h 5423769"/>
              <a:gd name="connsiteX7" fmla="*/ 100209 w 1628384"/>
              <a:gd name="connsiteY7" fmla="*/ 5035463 h 5423769"/>
              <a:gd name="connsiteX8" fmla="*/ 864296 w 1628384"/>
              <a:gd name="connsiteY8" fmla="*/ 5423769 h 542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384" h="5423769">
                <a:moveTo>
                  <a:pt x="1615858" y="0"/>
                </a:moveTo>
                <a:lnTo>
                  <a:pt x="288099" y="826717"/>
                </a:lnTo>
                <a:lnTo>
                  <a:pt x="1628384" y="1453019"/>
                </a:lnTo>
                <a:lnTo>
                  <a:pt x="0" y="2041742"/>
                </a:lnTo>
                <a:lnTo>
                  <a:pt x="989557" y="2680569"/>
                </a:lnTo>
                <a:lnTo>
                  <a:pt x="538620" y="3006246"/>
                </a:lnTo>
                <a:lnTo>
                  <a:pt x="1302707" y="4283901"/>
                </a:lnTo>
                <a:lnTo>
                  <a:pt x="100209" y="5035463"/>
                </a:lnTo>
                <a:lnTo>
                  <a:pt x="864296" y="542376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808" y="977967"/>
            <a:ext cx="1339712" cy="1399154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059" y="869007"/>
            <a:ext cx="1498900" cy="149890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4" grpId="0"/>
      <p:bldP spid="16" grpId="0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47" y="1559491"/>
            <a:ext cx="7245053" cy="339611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2166" y="1503124"/>
            <a:ext cx="549519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火场逃生方法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4900" y="2806617"/>
            <a:ext cx="3071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第               部分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6505" y="2712668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4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35488" y="584810"/>
            <a:ext cx="0" cy="3973882"/>
          </a:xfrm>
          <a:custGeom>
            <a:avLst/>
            <a:gdLst>
              <a:gd name="connsiteX0" fmla="*/ 0 w 0"/>
              <a:gd name="connsiteY0" fmla="*/ 0 h 5298509"/>
              <a:gd name="connsiteX1" fmla="*/ 0 w 0"/>
              <a:gd name="connsiteY1" fmla="*/ 5298509 h 52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298509">
                <a:moveTo>
                  <a:pt x="0" y="0"/>
                </a:moveTo>
                <a:lnTo>
                  <a:pt x="0" y="5298509"/>
                </a:lnTo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1024148"/>
            <a:ext cx="3570705" cy="357070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799305" y="1745527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迅速撤离法：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799305" y="2623177"/>
            <a:ext cx="4839870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latin typeface="微软雅黑"/>
                <a:ea typeface="微软雅黑"/>
                <a:sym typeface="微软雅黑"/>
              </a:rPr>
              <a:t>当进入公共场所时，要留意其墙上、顶棚上、门上、转弯处设置的“太平门”、“紧急出口”、“安全通道”等疏散指示标志，一旦发生火灾， 按疏散指示标志方向迅速撤离。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923087"/>
            <a:ext cx="3758526" cy="367176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428736" y="1745527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低身前进法：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28736" y="2623177"/>
            <a:ext cx="4210439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>
                <a:latin typeface="微软雅黑"/>
                <a:ea typeface="微软雅黑"/>
                <a:sym typeface="微软雅黑"/>
              </a:rPr>
              <a:t>由于火灾发生时烟气大多聚集在上部空间，因此在逃生过程中应尽量将身体贴近地面匍匐或弯腰前进。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743477"/>
            <a:ext cx="4076700" cy="407670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28736" y="1745527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毛巾捂鼻法：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28736" y="2623177"/>
            <a:ext cx="4210439" cy="191590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>
                <a:latin typeface="微软雅黑"/>
                <a:ea typeface="微软雅黑"/>
                <a:sym typeface="微软雅黑"/>
              </a:rPr>
              <a:t>火场上的烟气温度高、毒性大，吸入后很容易引起呼吸系统灼伤或人体中毒。疏散中应用浸湿的毛巾、口罩等捂住口鼻，以起到降温及过滤的作用。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847725"/>
            <a:ext cx="3792260" cy="389844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428736" y="1745527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厚物护身法：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28736" y="2623177"/>
            <a:ext cx="4293845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确定逃生路线后，可用浸湿的棉被或毛毯、棉大衣盖在身上，以最快的速度钻过火场并冲到安全区域。不能用塑料或化纤等类物品来保护身体， 否则会适得其反。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743" y="2603587"/>
            <a:ext cx="4833257" cy="226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00388" y="1397962"/>
            <a:ext cx="248504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消防基础知识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30183" y="1397962"/>
            <a:ext cx="248504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认识消防设施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14116" y="2258223"/>
            <a:ext cx="248504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如何预防火灾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30183" y="2258223"/>
            <a:ext cx="248504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火场逃生方法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414116" y="3136759"/>
            <a:ext cx="248504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灭火小妙招</a:t>
            </a:r>
          </a:p>
        </p:txBody>
      </p:sp>
      <p:sp>
        <p:nvSpPr>
          <p:cNvPr id="12" name="矩形: 圆角 11"/>
          <p:cNvSpPr/>
          <p:nvPr/>
        </p:nvSpPr>
        <p:spPr>
          <a:xfrm>
            <a:off x="567028" y="1331059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567028" y="2198114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3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7" name="矩形: 圆角 16"/>
          <p:cNvSpPr/>
          <p:nvPr/>
        </p:nvSpPr>
        <p:spPr>
          <a:xfrm>
            <a:off x="567028" y="3065169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5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4024573" y="1331059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2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024573" y="2198114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4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" grpId="0"/>
      <p:bldP spid="4" grpId="0"/>
      <p:bldP spid="8" grpId="0"/>
      <p:bldP spid="10" grpId="0"/>
      <p:bldP spid="12" grpId="0" animBg="1"/>
      <p:bldP spid="16" grpId="0" animBg="1"/>
      <p:bldP spid="17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685261" y="2281615"/>
            <a:ext cx="3579239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128588" indent="-128588" algn="ctr">
              <a:lnSpc>
                <a:spcPct val="150000"/>
              </a:lnSpc>
            </a:pPr>
            <a:r>
              <a:rPr lang="zh-CN" altLang="en-US" dirty="0"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家中有绳索的（或将床单、被罩、窗帘等撕成条，拧成麻花状），可直接将其一端拴在门、窗或重物上，沿另一端爬下。逃生过程中，脚要成绞状夹紧绳子，双手交替往下爬，并尽量用手套、毛巾将手保护好。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4914631" y="2281615"/>
            <a:ext cx="3579239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128588" indent="-128588" algn="ctr">
              <a:lnSpc>
                <a:spcPct val="150000"/>
              </a:lnSpc>
            </a:pPr>
            <a:r>
              <a:rPr lang="zh-CN" altLang="en-US"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当建筑物外墙或阳台边上有落水管、电线杆、避雷针引线等竖直管线时，可借助其下滑至地面，同时应注意一次下滑时人数不宜过多，以防止逃生途中因管线损坏而致人坠落。</a:t>
            </a:r>
          </a:p>
        </p:txBody>
      </p:sp>
      <p:sp>
        <p:nvSpPr>
          <p:cNvPr id="10" name="矩形 9"/>
          <p:cNvSpPr/>
          <p:nvPr/>
        </p:nvSpPr>
        <p:spPr>
          <a:xfrm>
            <a:off x="1042216" y="1408858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结绳自救法：</a:t>
            </a:r>
          </a:p>
        </p:txBody>
      </p:sp>
      <p:sp>
        <p:nvSpPr>
          <p:cNvPr id="11" name="矩形 10"/>
          <p:cNvSpPr/>
          <p:nvPr/>
        </p:nvSpPr>
        <p:spPr>
          <a:xfrm>
            <a:off x="5271585" y="1408858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管道下滑法：</a:t>
            </a:r>
          </a:p>
        </p:txBody>
      </p:sp>
      <p:sp>
        <p:nvSpPr>
          <p:cNvPr id="13" name="任意多边形: 形状 12"/>
          <p:cNvSpPr/>
          <p:nvPr/>
        </p:nvSpPr>
        <p:spPr>
          <a:xfrm>
            <a:off x="3936304" y="535488"/>
            <a:ext cx="1221288" cy="4067827"/>
          </a:xfrm>
          <a:custGeom>
            <a:avLst/>
            <a:gdLst>
              <a:gd name="connsiteX0" fmla="*/ 1615858 w 1628384"/>
              <a:gd name="connsiteY0" fmla="*/ 0 h 5423769"/>
              <a:gd name="connsiteX1" fmla="*/ 288099 w 1628384"/>
              <a:gd name="connsiteY1" fmla="*/ 826717 h 5423769"/>
              <a:gd name="connsiteX2" fmla="*/ 1628384 w 1628384"/>
              <a:gd name="connsiteY2" fmla="*/ 1453019 h 5423769"/>
              <a:gd name="connsiteX3" fmla="*/ 0 w 1628384"/>
              <a:gd name="connsiteY3" fmla="*/ 2041742 h 5423769"/>
              <a:gd name="connsiteX4" fmla="*/ 989557 w 1628384"/>
              <a:gd name="connsiteY4" fmla="*/ 2680569 h 5423769"/>
              <a:gd name="connsiteX5" fmla="*/ 538620 w 1628384"/>
              <a:gd name="connsiteY5" fmla="*/ 3006246 h 5423769"/>
              <a:gd name="connsiteX6" fmla="*/ 1302707 w 1628384"/>
              <a:gd name="connsiteY6" fmla="*/ 4283901 h 5423769"/>
              <a:gd name="connsiteX7" fmla="*/ 100209 w 1628384"/>
              <a:gd name="connsiteY7" fmla="*/ 5035463 h 5423769"/>
              <a:gd name="connsiteX8" fmla="*/ 864296 w 1628384"/>
              <a:gd name="connsiteY8" fmla="*/ 5423769 h 5423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384" h="5423769">
                <a:moveTo>
                  <a:pt x="1615858" y="0"/>
                </a:moveTo>
                <a:lnTo>
                  <a:pt x="288099" y="826717"/>
                </a:lnTo>
                <a:lnTo>
                  <a:pt x="1628384" y="1453019"/>
                </a:lnTo>
                <a:lnTo>
                  <a:pt x="0" y="2041742"/>
                </a:lnTo>
                <a:lnTo>
                  <a:pt x="989557" y="2680569"/>
                </a:lnTo>
                <a:lnTo>
                  <a:pt x="538620" y="3006246"/>
                </a:lnTo>
                <a:lnTo>
                  <a:pt x="1302707" y="4283901"/>
                </a:lnTo>
                <a:lnTo>
                  <a:pt x="100209" y="5035463"/>
                </a:lnTo>
                <a:lnTo>
                  <a:pt x="864296" y="5423769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 animBg="1"/>
      <p:bldP spid="11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47" y="1559491"/>
            <a:ext cx="7245053" cy="339611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2166" y="1503124"/>
            <a:ext cx="549519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灭火小妙招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4900" y="2806617"/>
            <a:ext cx="3071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第               部分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6505" y="2712668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5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35488" y="584810"/>
            <a:ext cx="0" cy="3973882"/>
          </a:xfrm>
          <a:custGeom>
            <a:avLst/>
            <a:gdLst>
              <a:gd name="connsiteX0" fmla="*/ 0 w 0"/>
              <a:gd name="connsiteY0" fmla="*/ 0 h 5298509"/>
              <a:gd name="connsiteX1" fmla="*/ 0 w 0"/>
              <a:gd name="connsiteY1" fmla="*/ 5298509 h 52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298509">
                <a:moveTo>
                  <a:pt x="0" y="0"/>
                </a:moveTo>
                <a:lnTo>
                  <a:pt x="0" y="5298509"/>
                </a:lnTo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883085" y="216391"/>
            <a:ext cx="4710719" cy="4710719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2977487" y="108944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灭火小妙招：</a:t>
            </a:r>
          </a:p>
        </p:txBody>
      </p:sp>
      <p:sp>
        <p:nvSpPr>
          <p:cNvPr id="10" name="矩形 9"/>
          <p:cNvSpPr/>
          <p:nvPr/>
        </p:nvSpPr>
        <p:spPr>
          <a:xfrm>
            <a:off x="2976556" y="2149002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</a:t>
            </a:r>
            <a:endParaRPr lang="zh-CN" altLang="en-US" sz="24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527701" y="2163754"/>
            <a:ext cx="4852211" cy="374718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发现着火要大声呼救并迅速打火警电话</a:t>
            </a:r>
            <a:r>
              <a:rPr lang="en-US" altLang="zh-CN" sz="1500" dirty="0">
                <a:latin typeface="微软雅黑"/>
                <a:ea typeface="微软雅黑"/>
                <a:sym typeface="微软雅黑"/>
              </a:rPr>
              <a:t>119</a:t>
            </a:r>
            <a:endParaRPr lang="zh-CN" altLang="en-US" sz="15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76556" y="2757880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2</a:t>
            </a:r>
            <a:endParaRPr lang="zh-CN" altLang="en-US" sz="24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527701" y="2760294"/>
            <a:ext cx="4852211" cy="53091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扑灭火苗要就地取材，如毛毯、棉被罩住火焰，然后将火扑灭。</a:t>
            </a:r>
          </a:p>
        </p:txBody>
      </p:sp>
      <p:sp>
        <p:nvSpPr>
          <p:cNvPr id="15" name="矩形 14"/>
          <p:cNvSpPr/>
          <p:nvPr/>
        </p:nvSpPr>
        <p:spPr>
          <a:xfrm>
            <a:off x="2976556" y="3469687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3</a:t>
            </a:r>
            <a:endParaRPr lang="zh-CN" altLang="en-US" sz="24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527701" y="3453313"/>
            <a:ext cx="4852211" cy="53091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500" dirty="0">
                <a:latin typeface="微软雅黑"/>
                <a:ea typeface="微软雅黑"/>
                <a:sym typeface="微软雅黑"/>
              </a:rPr>
              <a:t>也可及时用面盆，水桶等装水灭火，或利用楼层内的灭火器及时扑灭火源。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4917" y="108944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灭火小妙招：</a:t>
            </a:r>
          </a:p>
        </p:txBody>
      </p:sp>
      <p:sp>
        <p:nvSpPr>
          <p:cNvPr id="8" name="矩形 7"/>
          <p:cNvSpPr/>
          <p:nvPr/>
        </p:nvSpPr>
        <p:spPr>
          <a:xfrm>
            <a:off x="533986" y="2055057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4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85131" y="2072861"/>
            <a:ext cx="4391875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燃气罐着火，要用浸湿的被褥，衣物捂盖灭火，并迅速关闭阀门。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33986" y="2616963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5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085131" y="2695516"/>
            <a:ext cx="4391875" cy="284693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液化气泄露起火，关上阀门，打开窗户</a:t>
            </a:r>
          </a:p>
        </p:txBody>
      </p:sp>
      <p:sp>
        <p:nvSpPr>
          <p:cNvPr id="16" name="矩形 15"/>
          <p:cNvSpPr/>
          <p:nvPr/>
        </p:nvSpPr>
        <p:spPr>
          <a:xfrm>
            <a:off x="533986" y="3075118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6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085131" y="3144277"/>
            <a:ext cx="4391875" cy="284693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火灾袭来时要迅速逃生，不要贪恋财务。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33986" y="3627487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7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085131" y="3673474"/>
            <a:ext cx="4391875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受到火灾威胁时，要当机立断披上浸湿的衣物，被褥等向安全出口方向冲。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5336088" y="615903"/>
            <a:ext cx="3528556" cy="3911695"/>
            <a:chOff x="7114784" y="821203"/>
            <a:chExt cx="4704741" cy="521559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4784" y="821203"/>
              <a:ext cx="4704741" cy="5215593"/>
            </a:xfrm>
            <a:prstGeom prst="rect">
              <a:avLst/>
            </a:prstGeom>
          </p:spPr>
        </p:pic>
        <p:sp>
          <p:nvSpPr>
            <p:cNvPr id="23" name="椭圆 22"/>
            <p:cNvSpPr/>
            <p:nvPr/>
          </p:nvSpPr>
          <p:spPr>
            <a:xfrm>
              <a:off x="8718115" y="2167003"/>
              <a:ext cx="325676" cy="325676"/>
            </a:xfrm>
            <a:prstGeom prst="ellipse">
              <a:avLst/>
            </a:prstGeom>
            <a:solidFill>
              <a:srgbClr val="D6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X</a:t>
              </a:r>
              <a:endPara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  <p:bldP spid="12" grpId="0" animBg="1"/>
      <p:bldP spid="14" grpId="0"/>
      <p:bldP spid="16" grpId="0" animBg="1"/>
      <p:bldP spid="18" grpId="0"/>
      <p:bldP spid="19" grpId="0" animBg="1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4917" y="108944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灭火小妙招：</a:t>
            </a:r>
          </a:p>
        </p:txBody>
      </p:sp>
      <p:sp>
        <p:nvSpPr>
          <p:cNvPr id="8" name="矩形 7"/>
          <p:cNvSpPr/>
          <p:nvPr/>
        </p:nvSpPr>
        <p:spPr>
          <a:xfrm>
            <a:off x="533986" y="2055057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8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85131" y="2072861"/>
            <a:ext cx="4044278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身上着火，千万不要奔跑，要就地打滚，压灭身上火苗。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33986" y="2837528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9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085131" y="2836543"/>
            <a:ext cx="4044278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在浓烟中避难逃生，要尽量放低身体贴近地面，并用湿毛巾捂住口鼻。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3986" y="3619999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10</a:t>
            </a:r>
            <a:endParaRPr lang="zh-CN" altLang="en-US" sz="20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085131" y="3600224"/>
            <a:ext cx="4044278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4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>
                <a:latin typeface="微软雅黑"/>
                <a:ea typeface="微软雅黑"/>
                <a:sym typeface="微软雅黑"/>
              </a:rPr>
              <a:t>不要麻木跳楼，可用绳子或把床单撕成条状连起来，紧栓在门窗和重物上，顺势滑下。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422" y="771525"/>
            <a:ext cx="3684218" cy="368421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  <p:bldP spid="12" grpId="0" animBg="1"/>
      <p:bldP spid="14" grpId="0"/>
      <p:bldP spid="16" grpId="0" animBg="1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4917" y="108944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灭火小妙招：</a:t>
            </a:r>
          </a:p>
        </p:txBody>
      </p:sp>
      <p:sp>
        <p:nvSpPr>
          <p:cNvPr id="8" name="矩形 7"/>
          <p:cNvSpPr/>
          <p:nvPr/>
        </p:nvSpPr>
        <p:spPr>
          <a:xfrm>
            <a:off x="533986" y="2036268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11</a:t>
            </a:r>
            <a:endParaRPr lang="zh-CN" altLang="en-US" sz="16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85130" y="2054071"/>
            <a:ext cx="7554045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0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如果逃生线路被大火封锁，要立即退回室内，用手电筒，挥舞衣物，呼叫等方式向窗外发送求救信号，等待救援。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33986" y="2677822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12</a:t>
            </a:r>
            <a:endParaRPr lang="zh-CN" altLang="en-US" sz="16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085131" y="2676836"/>
            <a:ext cx="5011913" cy="500137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0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室外着火，门已发烫时，千万不要开门，以防大火窜入室内，要用浸湿的被褥，衣物等堵塞门窗缝，并泼水降温。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3986" y="3244219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13</a:t>
            </a:r>
            <a:endParaRPr lang="zh-CN" altLang="en-US" sz="16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085131" y="3332166"/>
            <a:ext cx="4692500" cy="284693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0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>
                <a:latin typeface="微软雅黑"/>
                <a:ea typeface="微软雅黑"/>
                <a:sym typeface="微软雅黑"/>
              </a:rPr>
              <a:t>发生火灾不可在床底，家具内躲藏，要尽快逃离火场。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33986" y="3716339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6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14</a:t>
            </a:r>
            <a:endParaRPr lang="zh-CN" altLang="en-US" sz="1600">
              <a:solidFill>
                <a:schemeClr val="bg1"/>
              </a:solidFill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085131" y="3804285"/>
            <a:ext cx="4044278" cy="284693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20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400">
                <a:latin typeface="微软雅黑"/>
                <a:ea typeface="微软雅黑"/>
                <a:sym typeface="微软雅黑"/>
              </a:rPr>
              <a:t>遇火灾不可乘电梯，要向安全出口方向逃生。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7045" y="2763643"/>
            <a:ext cx="2719802" cy="1905392"/>
          </a:xfrm>
          <a:custGeom>
            <a:avLst/>
            <a:gdLst>
              <a:gd name="connsiteX0" fmla="*/ 0 w 1791223"/>
              <a:gd name="connsiteY0" fmla="*/ 0 h 1254863"/>
              <a:gd name="connsiteX1" fmla="*/ 1791223 w 1791223"/>
              <a:gd name="connsiteY1" fmla="*/ 0 h 1254863"/>
              <a:gd name="connsiteX2" fmla="*/ 1791223 w 1791223"/>
              <a:gd name="connsiteY2" fmla="*/ 1254863 h 1254863"/>
              <a:gd name="connsiteX3" fmla="*/ 0 w 1791223"/>
              <a:gd name="connsiteY3" fmla="*/ 1254863 h 1254863"/>
              <a:gd name="connsiteX4" fmla="*/ 0 w 1791223"/>
              <a:gd name="connsiteY4" fmla="*/ 0 h 125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1223" h="1254863">
                <a:moveTo>
                  <a:pt x="0" y="0"/>
                </a:moveTo>
                <a:lnTo>
                  <a:pt x="1791223" y="0"/>
                </a:lnTo>
                <a:lnTo>
                  <a:pt x="1791223" y="1254863"/>
                </a:lnTo>
                <a:lnTo>
                  <a:pt x="0" y="1254863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  <p:bldP spid="12" grpId="0" animBg="1"/>
      <p:bldP spid="14" grpId="0"/>
      <p:bldP spid="16" grpId="0" animBg="1"/>
      <p:bldP spid="18" grpId="0"/>
      <p:bldP spid="19" grpId="0" animBg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/>
              <a:ea typeface="微软雅黑"/>
              <a:sym typeface="微软雅黑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</a:t>
            </a:r>
          </a:p>
          <a:p>
            <a:pPr defTabSz="914400"/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模板：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模板：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/>
                <a:ea typeface="微软雅黑"/>
                <a:sym typeface="微软雅黑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10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5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47" y="1559491"/>
            <a:ext cx="7245053" cy="339611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2166" y="1503124"/>
            <a:ext cx="549519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消防基础知识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4900" y="2806617"/>
            <a:ext cx="3071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第               部分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6505" y="2712668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1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35488" y="584810"/>
            <a:ext cx="0" cy="3973882"/>
          </a:xfrm>
          <a:custGeom>
            <a:avLst/>
            <a:gdLst>
              <a:gd name="connsiteX0" fmla="*/ 0 w 0"/>
              <a:gd name="connsiteY0" fmla="*/ 0 h 5298509"/>
              <a:gd name="connsiteX1" fmla="*/ 0 w 0"/>
              <a:gd name="connsiteY1" fmla="*/ 5298509 h 52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298509">
                <a:moveTo>
                  <a:pt x="0" y="0"/>
                </a:moveTo>
                <a:lnTo>
                  <a:pt x="0" y="5298509"/>
                </a:lnTo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814" y="1786064"/>
            <a:ext cx="2865940" cy="2865940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/>
          <p:cNvSpPr txBox="1"/>
          <p:nvPr/>
        </p:nvSpPr>
        <p:spPr>
          <a:xfrm>
            <a:off x="495300" y="1072396"/>
            <a:ext cx="306743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正确认识火灾</a:t>
            </a:r>
          </a:p>
        </p:txBody>
      </p:sp>
      <p:sp>
        <p:nvSpPr>
          <p:cNvPr id="17" name="AutoShape 28"/>
          <p:cNvSpPr>
            <a:spLocks noChangeArrowheads="1"/>
          </p:cNvSpPr>
          <p:nvPr/>
        </p:nvSpPr>
        <p:spPr bwMode="auto">
          <a:xfrm>
            <a:off x="557248" y="1752872"/>
            <a:ext cx="8081927" cy="602035"/>
          </a:xfrm>
          <a:prstGeom prst="roundRect">
            <a:avLst>
              <a:gd name="adj" fmla="val 4519"/>
            </a:avLst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在远古洪荒时代，人类学会了利用火，从此不再畏惧猛禽和凶兽；人类开始告别了茹毛饮血的日子，生活变得幸福和美好起来。 </a:t>
            </a:r>
          </a:p>
        </p:txBody>
      </p:sp>
      <p:sp>
        <p:nvSpPr>
          <p:cNvPr id="19" name="AutoShape 28"/>
          <p:cNvSpPr>
            <a:spLocks noChangeArrowheads="1"/>
          </p:cNvSpPr>
          <p:nvPr/>
        </p:nvSpPr>
        <p:spPr bwMode="auto">
          <a:xfrm>
            <a:off x="557248" y="2440412"/>
            <a:ext cx="4468820" cy="917659"/>
          </a:xfrm>
          <a:prstGeom prst="roundRect">
            <a:avLst>
              <a:gd name="adj" fmla="val 4519"/>
            </a:avLst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>
                <a:latin typeface="微软雅黑"/>
                <a:ea typeface="微软雅黑"/>
                <a:sym typeface="微软雅黑"/>
              </a:rPr>
              <a:t>但是火给人类带来了智慧与文明，也给人类带来了祸害与灾难。火灾的屡屡发生，不仅吞噬了人们创造的大量物质财富，还夺去很多人的宝贵生命。 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57248" y="3335438"/>
            <a:ext cx="5215988" cy="55797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zh-CN" altLang="en-US" sz="1800">
                <a:latin typeface="微软雅黑"/>
                <a:ea typeface="微软雅黑"/>
                <a:sym typeface="微软雅黑"/>
              </a:rPr>
              <a:t>在空间、时间上失去控制的燃烧就是   </a:t>
            </a:r>
            <a:r>
              <a:rPr lang="zh-CN" altLang="en-US" sz="2400">
                <a:solidFill>
                  <a:srgbClr val="D61518"/>
                </a:solidFill>
                <a:latin typeface="微软雅黑"/>
                <a:ea typeface="微软雅黑"/>
                <a:sym typeface="微软雅黑"/>
              </a:rPr>
              <a:t>火灾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49" y="876822"/>
            <a:ext cx="2349533" cy="449527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486332" y="1373021"/>
            <a:ext cx="406740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3600">
                <a:latin typeface="字魂20号-石头体" panose="00000500000000000000" pitchFamily="2" charset="-122"/>
                <a:ea typeface="字魂20号-石头体" panose="00000500000000000000" pitchFamily="2" charset="-122"/>
              </a:defRPr>
            </a:lvl1pPr>
          </a:lstStyle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火灾发生的特点</a:t>
            </a:r>
          </a:p>
        </p:txBody>
      </p:sp>
      <p:sp>
        <p:nvSpPr>
          <p:cNvPr id="15" name="Text Box 126"/>
          <p:cNvSpPr txBox="1">
            <a:spLocks noChangeArrowheads="1"/>
          </p:cNvSpPr>
          <p:nvPr/>
        </p:nvSpPr>
        <p:spPr bwMode="auto">
          <a:xfrm>
            <a:off x="4340268" y="3176019"/>
            <a:ext cx="4143773" cy="807913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在四季中，春季和冬季是火灾多发季节。在日常生活中，节假日是火灾高发期。</a:t>
            </a:r>
          </a:p>
        </p:txBody>
      </p:sp>
      <p:sp>
        <p:nvSpPr>
          <p:cNvPr id="17" name="Text Box 126"/>
          <p:cNvSpPr txBox="1">
            <a:spLocks noChangeArrowheads="1"/>
          </p:cNvSpPr>
          <p:nvPr/>
        </p:nvSpPr>
        <p:spPr bwMode="auto">
          <a:xfrm>
            <a:off x="4340270" y="2072359"/>
            <a:ext cx="4143772" cy="117724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在一年中，发生火灾最多的时候是春节期间。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24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小时分布情况看，火灾高发的时间是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18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点至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22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点。 </a:t>
            </a:r>
          </a:p>
        </p:txBody>
      </p:sp>
      <p:sp>
        <p:nvSpPr>
          <p:cNvPr id="18" name="椭圆 17"/>
          <p:cNvSpPr/>
          <p:nvPr/>
        </p:nvSpPr>
        <p:spPr>
          <a:xfrm>
            <a:off x="3539461" y="2327492"/>
            <a:ext cx="582461" cy="582461"/>
          </a:xfrm>
          <a:prstGeom prst="ellipse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01</a:t>
            </a:r>
            <a:endParaRPr lang="zh-CN" altLang="en-US" sz="180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539461" y="3297327"/>
            <a:ext cx="582461" cy="582461"/>
          </a:xfrm>
          <a:prstGeom prst="ellipse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1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02</a:t>
            </a:r>
            <a:endParaRPr lang="zh-CN" altLang="en-US" sz="180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68" y="882431"/>
            <a:ext cx="3685787" cy="33786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20855" y="1446756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发生火灾怎么办？</a:t>
            </a:r>
          </a:p>
        </p:txBody>
      </p:sp>
      <p:sp>
        <p:nvSpPr>
          <p:cNvPr id="9" name="矩形 8"/>
          <p:cNvSpPr/>
          <p:nvPr/>
        </p:nvSpPr>
        <p:spPr>
          <a:xfrm>
            <a:off x="4020855" y="2395603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20855" y="3113351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40677" y="2386208"/>
            <a:ext cx="413359" cy="413359"/>
          </a:xfrm>
          <a:prstGeom prst="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572001" y="2379801"/>
            <a:ext cx="1055318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zh-CN" sz="1800">
                <a:latin typeface="微软雅黑"/>
                <a:ea typeface="微软雅黑"/>
                <a:sym typeface="微软雅黑"/>
              </a:rPr>
              <a:t>119</a:t>
            </a:r>
            <a:r>
              <a:rPr lang="zh-CN" altLang="en-US" sz="1800">
                <a:latin typeface="微软雅黑"/>
                <a:ea typeface="微软雅黑"/>
                <a:sym typeface="微软雅黑"/>
              </a:rPr>
              <a:t>报警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613746" y="2379801"/>
            <a:ext cx="1662827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800">
                <a:latin typeface="微软雅黑"/>
                <a:ea typeface="微软雅黑"/>
                <a:sym typeface="微软雅黑"/>
              </a:rPr>
              <a:t>安全通道逃生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572001" y="3093905"/>
            <a:ext cx="3028166" cy="435825"/>
          </a:xfrm>
          <a:prstGeom prst="rect">
            <a:avLst/>
          </a:prstGeom>
          <a:noFill/>
          <a:ln w="9525">
            <a:noFill/>
            <a:prstDash val="lgDashDotDot"/>
            <a:round/>
          </a:ln>
        </p:spPr>
        <p:txBody>
          <a:bodyPr wrap="square" lIns="68580" tIns="34290" rIns="68580" bIns="3429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Arial" panose="020B0604020202020204" pitchFamily="34" charset="0"/>
              </a:defRPr>
            </a:lvl1pPr>
            <a:lvl2pPr marL="742950" indent="-285750"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800">
                <a:latin typeface="微软雅黑"/>
                <a:ea typeface="微软雅黑"/>
                <a:sym typeface="微软雅黑"/>
              </a:rPr>
              <a:t>用灭火器正确方法灭火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947" y="1559491"/>
            <a:ext cx="7245053" cy="339611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52166" y="1503124"/>
            <a:ext cx="5495190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认识消防设施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4900" y="2806617"/>
            <a:ext cx="30714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第               部分</a:t>
            </a:r>
          </a:p>
        </p:txBody>
      </p:sp>
      <p:sp>
        <p:nvSpPr>
          <p:cNvPr id="17" name="矩形: 圆角 16"/>
          <p:cNvSpPr/>
          <p:nvPr/>
        </p:nvSpPr>
        <p:spPr>
          <a:xfrm>
            <a:off x="1626505" y="2712668"/>
            <a:ext cx="544883" cy="544883"/>
          </a:xfrm>
          <a:prstGeom prst="roundRect">
            <a:avLst/>
          </a:prstGeom>
          <a:solidFill>
            <a:srgbClr val="D6151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2</a:t>
            </a:r>
            <a:endParaRPr lang="zh-CN" altLang="en-US" sz="300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535488" y="584810"/>
            <a:ext cx="0" cy="3973882"/>
          </a:xfrm>
          <a:custGeom>
            <a:avLst/>
            <a:gdLst>
              <a:gd name="connsiteX0" fmla="*/ 0 w 0"/>
              <a:gd name="connsiteY0" fmla="*/ 0 h 5298509"/>
              <a:gd name="connsiteX1" fmla="*/ 0 w 0"/>
              <a:gd name="connsiteY1" fmla="*/ 5298509 h 529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298509">
                <a:moveTo>
                  <a:pt x="0" y="0"/>
                </a:moveTo>
                <a:lnTo>
                  <a:pt x="0" y="5298509"/>
                </a:lnTo>
              </a:path>
            </a:pathLst>
          </a:custGeom>
          <a:noFill/>
          <a:ln w="254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1" y="1683185"/>
            <a:ext cx="2005730" cy="200573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39336" y="84772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消防用品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328" y="1731065"/>
            <a:ext cx="1706347" cy="190996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703" y="1662991"/>
            <a:ext cx="1355588" cy="194152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499" y="1683185"/>
            <a:ext cx="2005730" cy="2005730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800100" y="3688915"/>
            <a:ext cx="1257300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安全帽</a:t>
            </a:r>
          </a:p>
        </p:txBody>
      </p:sp>
      <p:sp>
        <p:nvSpPr>
          <p:cNvPr id="24" name="矩形 23"/>
          <p:cNvSpPr/>
          <p:nvPr/>
        </p:nvSpPr>
        <p:spPr>
          <a:xfrm>
            <a:off x="2884851" y="3688915"/>
            <a:ext cx="1257300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消防栓</a:t>
            </a:r>
          </a:p>
        </p:txBody>
      </p:sp>
      <p:sp>
        <p:nvSpPr>
          <p:cNvPr id="25" name="矩形 24"/>
          <p:cNvSpPr/>
          <p:nvPr/>
        </p:nvSpPr>
        <p:spPr>
          <a:xfrm>
            <a:off x="4816257" y="3641033"/>
            <a:ext cx="1508655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防毒面具</a:t>
            </a:r>
          </a:p>
        </p:txBody>
      </p:sp>
      <p:sp>
        <p:nvSpPr>
          <p:cNvPr id="26" name="矩形 25"/>
          <p:cNvSpPr/>
          <p:nvPr/>
        </p:nvSpPr>
        <p:spPr>
          <a:xfrm>
            <a:off x="6940278" y="3611998"/>
            <a:ext cx="1257300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灭火器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8647"/>
            <a:ext cx="9144000" cy="404620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39336" y="847725"/>
            <a:ext cx="2865329" cy="64822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消防用品</a:t>
            </a:r>
          </a:p>
        </p:txBody>
      </p:sp>
      <p:sp>
        <p:nvSpPr>
          <p:cNvPr id="9" name="矩形 8"/>
          <p:cNvSpPr/>
          <p:nvPr/>
        </p:nvSpPr>
        <p:spPr>
          <a:xfrm>
            <a:off x="800100" y="3688915"/>
            <a:ext cx="1257300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消防车</a:t>
            </a:r>
          </a:p>
        </p:txBody>
      </p:sp>
      <p:sp>
        <p:nvSpPr>
          <p:cNvPr id="11" name="矩形 10"/>
          <p:cNvSpPr/>
          <p:nvPr/>
        </p:nvSpPr>
        <p:spPr>
          <a:xfrm>
            <a:off x="2672766" y="3688915"/>
            <a:ext cx="1469385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报警系统</a:t>
            </a:r>
          </a:p>
        </p:txBody>
      </p:sp>
      <p:sp>
        <p:nvSpPr>
          <p:cNvPr id="13" name="矩形 12"/>
          <p:cNvSpPr/>
          <p:nvPr/>
        </p:nvSpPr>
        <p:spPr>
          <a:xfrm>
            <a:off x="4872624" y="3641033"/>
            <a:ext cx="1508655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灭火设备</a:t>
            </a:r>
          </a:p>
        </p:txBody>
      </p:sp>
      <p:sp>
        <p:nvSpPr>
          <p:cNvPr id="15" name="矩形 14"/>
          <p:cNvSpPr/>
          <p:nvPr/>
        </p:nvSpPr>
        <p:spPr>
          <a:xfrm>
            <a:off x="6940278" y="3611998"/>
            <a:ext cx="1257300" cy="533672"/>
          </a:xfrm>
          <a:prstGeom prst="rect">
            <a:avLst/>
          </a:prstGeom>
          <a:solidFill>
            <a:srgbClr val="D61518"/>
          </a:solidFill>
          <a:ln w="3175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bg1"/>
                </a:solidFill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sym typeface="微软雅黑"/>
              </a:rPr>
              <a:t>火警帽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9051" y="2014038"/>
            <a:ext cx="1335563" cy="1294148"/>
          </a:xfrm>
          <a:custGeom>
            <a:avLst/>
            <a:gdLst>
              <a:gd name="connsiteX0" fmla="*/ 0 w 1615858"/>
              <a:gd name="connsiteY0" fmla="*/ 0 h 1565752"/>
              <a:gd name="connsiteX1" fmla="*/ 1615858 w 1615858"/>
              <a:gd name="connsiteY1" fmla="*/ 0 h 1565752"/>
              <a:gd name="connsiteX2" fmla="*/ 1615858 w 1615858"/>
              <a:gd name="connsiteY2" fmla="*/ 1565752 h 1565752"/>
              <a:gd name="connsiteX3" fmla="*/ 0 w 1615858"/>
              <a:gd name="connsiteY3" fmla="*/ 1565752 h 1565752"/>
              <a:gd name="connsiteX4" fmla="*/ 0 w 1615858"/>
              <a:gd name="connsiteY4" fmla="*/ 0 h 156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5858" h="1565752">
                <a:moveTo>
                  <a:pt x="0" y="0"/>
                </a:moveTo>
                <a:lnTo>
                  <a:pt x="1615858" y="0"/>
                </a:lnTo>
                <a:lnTo>
                  <a:pt x="1615858" y="1565752"/>
                </a:lnTo>
                <a:lnTo>
                  <a:pt x="0" y="156575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2117" y="2014038"/>
            <a:ext cx="1335563" cy="1294148"/>
          </a:xfrm>
          <a:custGeom>
            <a:avLst/>
            <a:gdLst>
              <a:gd name="connsiteX0" fmla="*/ 0 w 1615858"/>
              <a:gd name="connsiteY0" fmla="*/ 0 h 1565752"/>
              <a:gd name="connsiteX1" fmla="*/ 1615858 w 1615858"/>
              <a:gd name="connsiteY1" fmla="*/ 0 h 1565752"/>
              <a:gd name="connsiteX2" fmla="*/ 1615858 w 1615858"/>
              <a:gd name="connsiteY2" fmla="*/ 1565752 h 1565752"/>
              <a:gd name="connsiteX3" fmla="*/ 0 w 1615858"/>
              <a:gd name="connsiteY3" fmla="*/ 1565752 h 1565752"/>
              <a:gd name="connsiteX4" fmla="*/ 0 w 1615858"/>
              <a:gd name="connsiteY4" fmla="*/ 0 h 156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5858" h="1565752">
                <a:moveTo>
                  <a:pt x="0" y="0"/>
                </a:moveTo>
                <a:lnTo>
                  <a:pt x="1615858" y="0"/>
                </a:lnTo>
                <a:lnTo>
                  <a:pt x="1615858" y="1565752"/>
                </a:lnTo>
                <a:lnTo>
                  <a:pt x="0" y="156575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9841" y="2123162"/>
            <a:ext cx="1480508" cy="1037188"/>
          </a:xfrm>
          <a:custGeom>
            <a:avLst/>
            <a:gdLst>
              <a:gd name="connsiteX0" fmla="*/ 0 w 1791223"/>
              <a:gd name="connsiteY0" fmla="*/ 0 h 1254863"/>
              <a:gd name="connsiteX1" fmla="*/ 1791223 w 1791223"/>
              <a:gd name="connsiteY1" fmla="*/ 0 h 1254863"/>
              <a:gd name="connsiteX2" fmla="*/ 1791223 w 1791223"/>
              <a:gd name="connsiteY2" fmla="*/ 1254863 h 1254863"/>
              <a:gd name="connsiteX3" fmla="*/ 0 w 1791223"/>
              <a:gd name="connsiteY3" fmla="*/ 1254863 h 1254863"/>
              <a:gd name="connsiteX4" fmla="*/ 0 w 1791223"/>
              <a:gd name="connsiteY4" fmla="*/ 0 h 125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1223" h="1254863">
                <a:moveTo>
                  <a:pt x="0" y="0"/>
                </a:moveTo>
                <a:lnTo>
                  <a:pt x="1791223" y="0"/>
                </a:lnTo>
                <a:lnTo>
                  <a:pt x="1791223" y="1254863"/>
                </a:lnTo>
                <a:lnTo>
                  <a:pt x="0" y="125486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9684" y="1971387"/>
            <a:ext cx="1250999" cy="1188963"/>
          </a:xfrm>
          <a:custGeom>
            <a:avLst/>
            <a:gdLst>
              <a:gd name="connsiteX0" fmla="*/ 0 w 1513546"/>
              <a:gd name="connsiteY0" fmla="*/ 0 h 1438491"/>
              <a:gd name="connsiteX1" fmla="*/ 1513546 w 1513546"/>
              <a:gd name="connsiteY1" fmla="*/ 0 h 1438491"/>
              <a:gd name="connsiteX2" fmla="*/ 1513546 w 1513546"/>
              <a:gd name="connsiteY2" fmla="*/ 1438491 h 1438491"/>
              <a:gd name="connsiteX3" fmla="*/ 0 w 1513546"/>
              <a:gd name="connsiteY3" fmla="*/ 1438491 h 1438491"/>
              <a:gd name="connsiteX4" fmla="*/ 0 w 1513546"/>
              <a:gd name="connsiteY4" fmla="*/ 0 h 1438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546" h="1438491">
                <a:moveTo>
                  <a:pt x="0" y="0"/>
                </a:moveTo>
                <a:lnTo>
                  <a:pt x="1513546" y="0"/>
                </a:lnTo>
                <a:lnTo>
                  <a:pt x="1513546" y="1438491"/>
                </a:lnTo>
                <a:lnTo>
                  <a:pt x="0" y="1438491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1776</Words>
  <Application>Microsoft Office PowerPoint</Application>
  <PresentationFormat>全屏显示(16:9)</PresentationFormat>
  <Paragraphs>126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第一PPT模板网-WWW.1PPT.COM​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123</cp:lastModifiedBy>
  <cp:revision>2</cp:revision>
  <cp:lastPrinted>2021-01-06T10:06:13Z</cp:lastPrinted>
  <dcterms:created xsi:type="dcterms:W3CDTF">2021-01-06T10:06:13Z</dcterms:created>
  <dcterms:modified xsi:type="dcterms:W3CDTF">2021-01-07T07:00:44Z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