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329" r:id="rId2"/>
    <p:sldId id="331" r:id="rId3"/>
    <p:sldId id="332" r:id="rId4"/>
    <p:sldId id="334" r:id="rId5"/>
    <p:sldId id="336" r:id="rId6"/>
    <p:sldId id="316" r:id="rId7"/>
    <p:sldId id="341" r:id="rId8"/>
    <p:sldId id="337" r:id="rId9"/>
    <p:sldId id="338" r:id="rId10"/>
    <p:sldId id="339" r:id="rId11"/>
    <p:sldId id="340" r:id="rId12"/>
    <p:sldId id="342" r:id="rId13"/>
    <p:sldId id="343" r:id="rId14"/>
    <p:sldId id="344" r:id="rId15"/>
    <p:sldId id="345" r:id="rId16"/>
    <p:sldId id="346" r:id="rId17"/>
    <p:sldId id="824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3A1B4"/>
    <a:srgbClr val="FFAC41"/>
    <a:srgbClr val="EB5E66"/>
    <a:srgbClr val="EA6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06" autoAdjust="0"/>
    <p:restoredTop sz="94660"/>
  </p:normalViewPr>
  <p:slideViewPr>
    <p:cSldViewPr snapToGrid="0">
      <p:cViewPr>
        <p:scale>
          <a:sx n="75" d="100"/>
          <a:sy n="75" d="100"/>
        </p:scale>
        <p:origin x="-660" y="-3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29A2E9-7A9F-416C-B33F-1DD89F7FB6E6}" type="datetimeFigureOut">
              <a:rPr lang="zh-CN" altLang="en-US" smtClean="0"/>
              <a:t>2020/11/10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99DE5-FA88-4DA1-A685-7773E62328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9226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8107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6868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4618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A51D9C-74F3-4A50-80CE-FCA0A046984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21815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05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910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9536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1710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8583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8580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4487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6922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4092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  <a:t>2020/11/10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391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674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  <a:t>2020/11/10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617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8287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005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2722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PPT整理\用途\asf.png"/>
          <p:cNvPicPr>
            <a:picLocks noChangeAspect="1" noChangeArrowheads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637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7C5902A-C0D5-41CB-8BED-013922F1178D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9152" y="136477"/>
            <a:ext cx="1014796" cy="398879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66C1142-9CBE-4117-A3AF-AB7E4C232A05}"/>
              </a:ext>
            </a:extLst>
          </p:cNvPr>
          <p:cNvSpPr/>
          <p:nvPr userDrawn="1"/>
        </p:nvSpPr>
        <p:spPr>
          <a:xfrm flipH="1">
            <a:off x="1" y="123477"/>
            <a:ext cx="2771800" cy="285955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xmlns="" id="{1589C094-FAEC-4324-ADCB-81809360202F}"/>
              </a:ext>
            </a:extLst>
          </p:cNvPr>
          <p:cNvSpPr txBox="1"/>
          <p:nvPr userDrawn="1"/>
        </p:nvSpPr>
        <p:spPr>
          <a:xfrm>
            <a:off x="179512" y="98748"/>
            <a:ext cx="17235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1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习作：写读后感 </a:t>
            </a:r>
          </a:p>
        </p:txBody>
      </p:sp>
    </p:spTree>
    <p:extLst>
      <p:ext uri="{BB962C8B-B14F-4D97-AF65-F5344CB8AC3E}">
        <p14:creationId xmlns:p14="http://schemas.microsoft.com/office/powerpoint/2010/main" val="1702184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67" r:id="rId2"/>
    <p:sldLayoutId id="2147483655" r:id="rId3"/>
    <p:sldLayoutId id="2147483662" r:id="rId4"/>
    <p:sldLayoutId id="2147483673" r:id="rId5"/>
    <p:sldLayoutId id="2147483674" r:id="rId6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openxmlformats.org/officeDocument/2006/relationships/slide" Target="slide1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96136"/>
            <a:ext cx="2800350" cy="33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2462" y="808383"/>
            <a:ext cx="8247832" cy="5361091"/>
          </a:xfrm>
          <a:prstGeom prst="rect">
            <a:avLst/>
          </a:prstGeom>
        </p:spPr>
      </p:pic>
      <p:sp>
        <p:nvSpPr>
          <p:cNvPr id="59" name="圆角矩形 58"/>
          <p:cNvSpPr/>
          <p:nvPr/>
        </p:nvSpPr>
        <p:spPr>
          <a:xfrm>
            <a:off x="5529534" y="2553384"/>
            <a:ext cx="6424469" cy="905428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0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736968" y="2627815"/>
            <a:ext cx="59159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习作：写读后感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5736967" y="1805770"/>
            <a:ext cx="59159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第二单元</a:t>
            </a:r>
          </a:p>
        </p:txBody>
      </p:sp>
      <p:pic>
        <p:nvPicPr>
          <p:cNvPr id="41" name="图片 40" descr="图片1.png">
            <a:hlinkClick r:id="rId4" action="ppaction://hlinksldjump"/>
            <a:extLst>
              <a:ext uri="{FF2B5EF4-FFF2-40B4-BE49-F238E27FC236}">
                <a16:creationId xmlns:a16="http://schemas.microsoft.com/office/drawing/2014/main" xmlns="" id="{BDCCB3DE-50E5-4364-80AE-00F1FF86B43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b="29428"/>
          <a:stretch/>
        </p:blipFill>
        <p:spPr>
          <a:xfrm>
            <a:off x="8247693" y="3923090"/>
            <a:ext cx="3209536" cy="108071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8D54DE23-1EE4-4438-8796-9149D3506DF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8411"/>
          <a:stretch/>
        </p:blipFill>
        <p:spPr>
          <a:xfrm>
            <a:off x="238948" y="76863"/>
            <a:ext cx="2275276" cy="423081"/>
          </a:xfrm>
          <a:prstGeom prst="rect">
            <a:avLst/>
          </a:prstGeom>
        </p:spPr>
      </p:pic>
      <p:pic>
        <p:nvPicPr>
          <p:cNvPr id="9" name="图片 8" descr="图片3.png">
            <a:hlinkClick r:id="rId7" action="ppaction://hlinksldjump"/>
            <a:extLst>
              <a:ext uri="{FF2B5EF4-FFF2-40B4-BE49-F238E27FC236}">
                <a16:creationId xmlns:a16="http://schemas.microsoft.com/office/drawing/2014/main" xmlns="" id="{7D7AD324-2E76-4952-B7EE-141C52150948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247693" y="5202781"/>
            <a:ext cx="3209536" cy="135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977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/>
      <p:bldP spid="9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EB60CA1F-9EDA-4165-81E8-C2AE626AD51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822"/>
          <a:stretch/>
        </p:blipFill>
        <p:spPr>
          <a:xfrm>
            <a:off x="566810" y="561473"/>
            <a:ext cx="11058379" cy="6049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848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E61377EE-75B1-457E-AA7B-63AACF6F2C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88563" y1="38160" x2="89150" y2="50061"/>
                      </a14:backgroundRemoval>
                    </a14:imgEffect>
                  </a14:imgLayer>
                </a14:imgProps>
              </a:ext>
            </a:extLst>
          </a:blip>
          <a:srcRect l="8442" t="11462" r="8122" b="14853"/>
          <a:stretch/>
        </p:blipFill>
        <p:spPr>
          <a:xfrm>
            <a:off x="1122946" y="304800"/>
            <a:ext cx="10876549" cy="6514454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E80F61C-B759-4E09-9FA8-310B4F284B2A}"/>
              </a:ext>
            </a:extLst>
          </p:cNvPr>
          <p:cNvSpPr/>
          <p:nvPr/>
        </p:nvSpPr>
        <p:spPr>
          <a:xfrm>
            <a:off x="2229853" y="883427"/>
            <a:ext cx="364155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心中有正义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水浒传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有感</a:t>
            </a:r>
          </a:p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   《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水浒传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这本书讲述了以宋江为首的一百零八好汉从聚义梁山，到受朝廷招安，再到大破辽兵，最后剿灭叛党，却遭奸人谋害的英雄故事。</a:t>
            </a:r>
          </a:p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    读完全书，在我脑海里留下深刻印象的只有一个字：义。我把它解释为正义。一个具有强烈的正义感的人，就是一个精神高尚的人。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古往今来有多少英雄好汉，舍生取义。难道是他们不怕死吗？他们为了正义，为了真理可以奋不顾身，因为强烈的正义感清楚地告诉他们，什么是</a:t>
            </a:r>
          </a:p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C2EC943-B0C7-4EB9-B9B8-AC71DA5B097E}"/>
              </a:ext>
            </a:extLst>
          </p:cNvPr>
          <p:cNvSpPr/>
          <p:nvPr/>
        </p:nvSpPr>
        <p:spPr>
          <a:xfrm>
            <a:off x="6561220" y="1037316"/>
            <a:ext cx="364155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不该做的，什么是值得用生命去奋斗的。   </a:t>
            </a:r>
            <a:endParaRPr lang="en-US" altLang="zh-CN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en-US" altLang="zh-CN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当今社会有正义感的人越来越少了，有一天放学回家的路上，一位老爷爷摔倒在地上，竟然没有一个人愿意扶起老 爷爷。没办法，这种事情如今只有像我这样的傻子才愿意做。我把老爷爷扶起来，问他摔疼了没有，他嘴里不停地说着：“谢谢你，小朋友”。</a:t>
            </a:r>
          </a:p>
          <a:p>
            <a:pPr lvl="0"/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我心里敬重</a:t>
            </a:r>
            <a:r>
              <a:rPr lang="en-US" altLang="zh-CN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水浒传</a:t>
            </a:r>
            <a:r>
              <a:rPr lang="en-US" altLang="zh-CN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里的英雄好汉，所以我也想当一个无名小英雄，让身边的人感受到正义，这是我们每个人都要做到的。</a:t>
            </a:r>
          </a:p>
        </p:txBody>
      </p:sp>
    </p:spTree>
    <p:extLst>
      <p:ext uri="{BB962C8B-B14F-4D97-AF65-F5344CB8AC3E}">
        <p14:creationId xmlns:p14="http://schemas.microsoft.com/office/powerpoint/2010/main" val="2351806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组合 151"/>
          <p:cNvGrpSpPr/>
          <p:nvPr/>
        </p:nvGrpSpPr>
        <p:grpSpPr>
          <a:xfrm>
            <a:off x="4041692" y="534275"/>
            <a:ext cx="4473563" cy="935040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127818" cy="1890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9" name="标题 1"/>
          <p:cNvSpPr txBox="1">
            <a:spLocks/>
          </p:cNvSpPr>
          <p:nvPr/>
        </p:nvSpPr>
        <p:spPr>
          <a:xfrm>
            <a:off x="4194257" y="476356"/>
            <a:ext cx="4005932" cy="683927"/>
          </a:xfrm>
          <a:prstGeom prst="rect">
            <a:avLst/>
          </a:prstGeom>
        </p:spPr>
        <p:txBody>
          <a:bodyPr lIns="91415" tIns="45708" rIns="91415" bIns="45708">
            <a:noAutofit/>
          </a:bodyPr>
          <a:lstStyle>
            <a:lvl1pPr algn="ctr" defTabSz="9141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3600" dirty="0">
                <a:latin typeface="造字工房悦黑（非商用）常规体" pitchFamily="2" charset="-122"/>
                <a:ea typeface="造字工房悦黑（非商用）常规体" pitchFamily="2" charset="-122"/>
              </a:rPr>
              <a:t>习作要求</a:t>
            </a:r>
          </a:p>
        </p:txBody>
      </p:sp>
      <p:sp>
        <p:nvSpPr>
          <p:cNvPr id="46" name="矩形 45"/>
          <p:cNvSpPr/>
          <p:nvPr/>
        </p:nvSpPr>
        <p:spPr>
          <a:xfrm>
            <a:off x="642592" y="4123441"/>
            <a:ext cx="3399100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       简单介绍一下文章或书的内容，可以重点介绍你印象最深的内容。</a:t>
            </a:r>
          </a:p>
        </p:txBody>
      </p:sp>
      <p:sp>
        <p:nvSpPr>
          <p:cNvPr id="60" name="矩形 59"/>
          <p:cNvSpPr/>
          <p:nvPr/>
        </p:nvSpPr>
        <p:spPr>
          <a:xfrm>
            <a:off x="4452548" y="4123441"/>
            <a:ext cx="3671697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       选择一两处让你感触最深的内容，写出自己的感想，感想要真实、具体。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5609557" y="1862087"/>
            <a:ext cx="1556194" cy="1556194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594558" y="1862086"/>
            <a:ext cx="1556194" cy="1556194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>
                <a:spLocks/>
              </p:cNvSpPr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>
                <a:spLocks/>
              </p:cNvSpPr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>
                <a:spLocks/>
              </p:cNvSpPr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>
                <a:spLocks/>
              </p:cNvSpPr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>
                <a:spLocks/>
              </p:cNvSpPr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>
                <a:spLocks/>
              </p:cNvSpPr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>
                <a:spLocks/>
              </p:cNvSpPr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>
                <a:spLocks/>
              </p:cNvSpPr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>
                <a:spLocks/>
              </p:cNvSpPr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>
                <a:spLocks/>
              </p:cNvSpPr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F3E554F1-F786-4895-8816-B7A8D2D8F76A}"/>
              </a:ext>
            </a:extLst>
          </p:cNvPr>
          <p:cNvSpPr/>
          <p:nvPr/>
        </p:nvSpPr>
        <p:spPr>
          <a:xfrm>
            <a:off x="8511203" y="4123441"/>
            <a:ext cx="3399100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       可以联系自己的阅读积累和生活经验，也可以引用原文中的个别语句。</a:t>
            </a: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C5174496-26F5-44E1-9E38-9BE56D3424FD}"/>
              </a:ext>
            </a:extLst>
          </p:cNvPr>
          <p:cNvGrpSpPr/>
          <p:nvPr/>
        </p:nvGrpSpPr>
        <p:grpSpPr>
          <a:xfrm>
            <a:off x="9272261" y="1871852"/>
            <a:ext cx="1556194" cy="1556194"/>
            <a:chOff x="6839012" y="2446144"/>
            <a:chExt cx="1556194" cy="1556194"/>
          </a:xfrm>
        </p:grpSpPr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xmlns="" id="{7AB06769-9501-469A-B820-686CE12C13B2}"/>
                </a:ext>
              </a:extLst>
            </p:cNvPr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79" name="Freeform 5">
                <a:extLst>
                  <a:ext uri="{FF2B5EF4-FFF2-40B4-BE49-F238E27FC236}">
                    <a16:creationId xmlns:a16="http://schemas.microsoft.com/office/drawing/2014/main" xmlns="" id="{A77D463C-6D83-47F4-9FD5-F3FA345C7D3B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5">
                <a:extLst>
                  <a:ext uri="{FF2B5EF4-FFF2-40B4-BE49-F238E27FC236}">
                    <a16:creationId xmlns:a16="http://schemas.microsoft.com/office/drawing/2014/main" xmlns="" id="{585F75D5-2104-4542-83AC-EBB6517EF628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8" name="Freeform 18">
              <a:extLst>
                <a:ext uri="{FF2B5EF4-FFF2-40B4-BE49-F238E27FC236}">
                  <a16:creationId xmlns:a16="http://schemas.microsoft.com/office/drawing/2014/main" xmlns="" id="{D8324A0B-9A1B-4199-90AE-B0403558ED3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pic>
        <p:nvPicPr>
          <p:cNvPr id="38" name="图片 37" descr="图片3.png">
            <a:hlinkClick r:id="rId3" action="ppaction://hlinksldjump"/>
            <a:extLst>
              <a:ext uri="{FF2B5EF4-FFF2-40B4-BE49-F238E27FC236}">
                <a16:creationId xmlns:a16="http://schemas.microsoft.com/office/drawing/2014/main" xmlns="" id="{E17E6EC4-2DE8-4837-B9BC-1D8DD91C040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3116" y="371686"/>
            <a:ext cx="3676764" cy="1556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624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60" grpId="0"/>
      <p:bldP spid="59" grpId="0"/>
    </p:bldLst>
  </p:timing>
  <p:extLst mod="1"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2677199" y="1757244"/>
            <a:ext cx="1584000" cy="1584000"/>
            <a:chOff x="1089038" y="3037394"/>
            <a:chExt cx="1584000" cy="1584000"/>
          </a:xfrm>
        </p:grpSpPr>
        <p:grpSp>
          <p:nvGrpSpPr>
            <p:cNvPr id="26" name="组合 25"/>
            <p:cNvGrpSpPr/>
            <p:nvPr/>
          </p:nvGrpSpPr>
          <p:grpSpPr>
            <a:xfrm>
              <a:off x="1089038" y="3037394"/>
              <a:ext cx="1584000" cy="1584000"/>
              <a:chOff x="1120937" y="2943348"/>
              <a:chExt cx="1512000" cy="1512000"/>
            </a:xfrm>
          </p:grpSpPr>
          <p:sp>
            <p:nvSpPr>
              <p:cNvPr id="24" name="Freeform 5"/>
              <p:cNvSpPr>
                <a:spLocks/>
              </p:cNvSpPr>
              <p:nvPr/>
            </p:nvSpPr>
            <p:spPr bwMode="auto">
              <a:xfrm rot="10800000">
                <a:off x="1120937" y="2943348"/>
                <a:ext cx="1512000" cy="151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25" name="Freeform 5"/>
              <p:cNvSpPr>
                <a:spLocks/>
              </p:cNvSpPr>
              <p:nvPr/>
            </p:nvSpPr>
            <p:spPr bwMode="auto">
              <a:xfrm rot="10800000">
                <a:off x="1282937" y="3105348"/>
                <a:ext cx="1188000" cy="1188000"/>
              </a:xfrm>
              <a:prstGeom prst="ellipse">
                <a:avLst/>
              </a:prstGeom>
              <a:gradFill>
                <a:gsLst>
                  <a:gs pos="100000">
                    <a:schemeClr val="accent1"/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</p:grpSp>
        <p:sp>
          <p:nvSpPr>
            <p:cNvPr id="7" name="文本框 4"/>
            <p:cNvSpPr txBox="1">
              <a:spLocks noChangeArrowheads="1"/>
            </p:cNvSpPr>
            <p:nvPr/>
          </p:nvSpPr>
          <p:spPr bwMode="auto">
            <a:xfrm>
              <a:off x="1126453" y="3372795"/>
              <a:ext cx="1471084" cy="913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lvl="0" algn="ctr"/>
              <a:r>
                <a:rPr lang="zh-CN" altLang="en-US" sz="2667" dirty="0">
                  <a:solidFill>
                    <a:prstClr val="white"/>
                  </a:solidFill>
                  <a:latin typeface="微软雅黑 Light"/>
                </a:rPr>
                <a:t>实践出真知</a:t>
              </a:r>
              <a:endParaRPr kumimoji="0" lang="zh-CN" altLang="en-US" sz="2667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/>
                <a:cs typeface="+mn-cs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379102" y="1757244"/>
            <a:ext cx="1584000" cy="1584000"/>
            <a:chOff x="3790941" y="3037394"/>
            <a:chExt cx="1584000" cy="1584000"/>
          </a:xfrm>
        </p:grpSpPr>
        <p:grpSp>
          <p:nvGrpSpPr>
            <p:cNvPr id="27" name="组合 26"/>
            <p:cNvGrpSpPr/>
            <p:nvPr/>
          </p:nvGrpSpPr>
          <p:grpSpPr>
            <a:xfrm>
              <a:off x="3790941" y="3037394"/>
              <a:ext cx="1584000" cy="1584000"/>
              <a:chOff x="3783696" y="5598440"/>
              <a:chExt cx="1512000" cy="1512000"/>
            </a:xfrm>
          </p:grpSpPr>
          <p:sp>
            <p:nvSpPr>
              <p:cNvPr id="28" name="Freeform 5"/>
              <p:cNvSpPr>
                <a:spLocks/>
              </p:cNvSpPr>
              <p:nvPr/>
            </p:nvSpPr>
            <p:spPr bwMode="auto">
              <a:xfrm rot="10800000">
                <a:off x="3783696" y="5598440"/>
                <a:ext cx="1512000" cy="151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29" name="Freeform 5"/>
              <p:cNvSpPr>
                <a:spLocks/>
              </p:cNvSpPr>
              <p:nvPr/>
            </p:nvSpPr>
            <p:spPr bwMode="auto">
              <a:xfrm rot="10800000">
                <a:off x="3945696" y="5760440"/>
                <a:ext cx="1188000" cy="1188000"/>
              </a:xfrm>
              <a:prstGeom prst="ellipse">
                <a:avLst/>
              </a:prstGeom>
              <a:gradFill>
                <a:gsLst>
                  <a:gs pos="100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</p:grpSp>
        <p:sp>
          <p:nvSpPr>
            <p:cNvPr id="8" name="文本框 12"/>
            <p:cNvSpPr txBox="1">
              <a:spLocks noChangeArrowheads="1"/>
            </p:cNvSpPr>
            <p:nvPr/>
          </p:nvSpPr>
          <p:spPr bwMode="auto">
            <a:xfrm>
              <a:off x="3878119" y="3372795"/>
              <a:ext cx="1471084" cy="913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lvl="0" algn="ctr"/>
              <a:r>
                <a:rPr lang="zh-CN" altLang="en-US" sz="2667" dirty="0">
                  <a:solidFill>
                    <a:prstClr val="white"/>
                  </a:solidFill>
                  <a:latin typeface="微软雅黑 Light"/>
                </a:rPr>
                <a:t>正义</a:t>
              </a:r>
              <a:endParaRPr lang="en-US" altLang="zh-CN" sz="2667" dirty="0">
                <a:solidFill>
                  <a:prstClr val="white"/>
                </a:solidFill>
                <a:latin typeface="微软雅黑 Light"/>
              </a:endParaRPr>
            </a:p>
            <a:p>
              <a:pPr lvl="0" algn="ctr"/>
              <a:r>
                <a:rPr lang="zh-CN" altLang="en-US" sz="2667" dirty="0">
                  <a:solidFill>
                    <a:prstClr val="white"/>
                  </a:solidFill>
                  <a:latin typeface="微软雅黑 Light"/>
                </a:rPr>
                <a:t>不缺席</a:t>
              </a:r>
              <a:endParaRPr kumimoji="0" lang="zh-CN" altLang="en-US" sz="2667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/>
                <a:cs typeface="+mn-cs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133035" y="1757244"/>
            <a:ext cx="1584000" cy="1584000"/>
            <a:chOff x="6544874" y="3037394"/>
            <a:chExt cx="1584000" cy="1584000"/>
          </a:xfrm>
        </p:grpSpPr>
        <p:grpSp>
          <p:nvGrpSpPr>
            <p:cNvPr id="30" name="组合 29"/>
            <p:cNvGrpSpPr/>
            <p:nvPr/>
          </p:nvGrpSpPr>
          <p:grpSpPr>
            <a:xfrm>
              <a:off x="6544874" y="3037394"/>
              <a:ext cx="1584000" cy="1584000"/>
              <a:chOff x="5586949" y="5661232"/>
              <a:chExt cx="1512000" cy="1512000"/>
            </a:xfrm>
          </p:grpSpPr>
          <p:sp>
            <p:nvSpPr>
              <p:cNvPr id="31" name="Freeform 5"/>
              <p:cNvSpPr>
                <a:spLocks/>
              </p:cNvSpPr>
              <p:nvPr/>
            </p:nvSpPr>
            <p:spPr bwMode="auto">
              <a:xfrm rot="10800000">
                <a:off x="5586949" y="5661232"/>
                <a:ext cx="1512000" cy="151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32" name="Freeform 5"/>
              <p:cNvSpPr>
                <a:spLocks/>
              </p:cNvSpPr>
              <p:nvPr/>
            </p:nvSpPr>
            <p:spPr bwMode="auto">
              <a:xfrm rot="10800000">
                <a:off x="5748949" y="5823232"/>
                <a:ext cx="1188000" cy="1188000"/>
              </a:xfrm>
              <a:prstGeom prst="ellipse">
                <a:avLst/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3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</p:grpSp>
        <p:sp>
          <p:nvSpPr>
            <p:cNvPr id="9" name="文本框 13"/>
            <p:cNvSpPr txBox="1">
              <a:spLocks noChangeArrowheads="1"/>
            </p:cNvSpPr>
            <p:nvPr/>
          </p:nvSpPr>
          <p:spPr bwMode="auto">
            <a:xfrm>
              <a:off x="6631903" y="3372795"/>
              <a:ext cx="1468967" cy="913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lvl="0" algn="ctr"/>
              <a:r>
                <a:rPr lang="zh-CN" altLang="en-US" sz="2667" dirty="0">
                  <a:solidFill>
                    <a:prstClr val="white"/>
                  </a:solidFill>
                  <a:latin typeface="微软雅黑 Light"/>
                </a:rPr>
                <a:t>顾大局识大体</a:t>
              </a:r>
              <a:endParaRPr kumimoji="0" lang="zh-CN" altLang="en-US" sz="2667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/>
                <a:cs typeface="+mn-cs"/>
              </a:endParaRPr>
            </a:p>
          </p:txBody>
        </p:sp>
      </p:grpSp>
      <p:sp>
        <p:nvSpPr>
          <p:cNvPr id="11" name="文本框 15"/>
          <p:cNvSpPr txBox="1">
            <a:spLocks noChangeArrowheads="1"/>
          </p:cNvSpPr>
          <p:nvPr/>
        </p:nvSpPr>
        <p:spPr bwMode="auto">
          <a:xfrm>
            <a:off x="4185697" y="1949080"/>
            <a:ext cx="121708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 Light"/>
                <a:cs typeface="+mn-cs"/>
              </a:rPr>
              <a:t>+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 Light"/>
              <a:cs typeface="+mn-cs"/>
            </a:endParaRPr>
          </a:p>
        </p:txBody>
      </p:sp>
      <p:sp>
        <p:nvSpPr>
          <p:cNvPr id="12" name="文本框 16"/>
          <p:cNvSpPr txBox="1">
            <a:spLocks noChangeArrowheads="1"/>
          </p:cNvSpPr>
          <p:nvPr/>
        </p:nvSpPr>
        <p:spPr bwMode="auto">
          <a:xfrm>
            <a:off x="6966997" y="1949080"/>
            <a:ext cx="12192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7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 Light"/>
                <a:cs typeface="+mn-cs"/>
              </a:rPr>
              <a:t>+</a:t>
            </a:r>
            <a:endParaRPr kumimoji="0" lang="zh-CN" altLang="en-US" sz="72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 Light"/>
              <a:cs typeface="+mn-cs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invGray">
          <a:xfrm>
            <a:off x="2260561" y="3636931"/>
            <a:ext cx="8176267" cy="636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/>
                <a:ea typeface="+mn-ea"/>
                <a:cs typeface="+mn-cs"/>
              </a:rPr>
              <a:t>联系生活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/>
                <a:ea typeface="+mn-ea"/>
                <a:cs typeface="+mn-cs"/>
              </a:rPr>
              <a:t>=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/>
                <a:ea typeface="+mn-ea"/>
                <a:cs typeface="+mn-cs"/>
              </a:rPr>
              <a:t>亲身经历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/>
                <a:ea typeface="+mn-ea"/>
                <a:cs typeface="+mn-cs"/>
              </a:rPr>
              <a:t>+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/>
                <a:ea typeface="+mn-ea"/>
                <a:cs typeface="+mn-cs"/>
              </a:rPr>
              <a:t>他人事例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/>
                <a:ea typeface="+mn-ea"/>
                <a:cs typeface="+mn-cs"/>
              </a:rPr>
              <a:t>+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/>
                <a:ea typeface="+mn-ea"/>
                <a:cs typeface="+mn-cs"/>
              </a:rPr>
              <a:t>引用资料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46" name="组合 45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50" name="圆角矩形 49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51" name="圆角矩形 50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  <p:sp>
            <p:nvSpPr>
              <p:cNvPr id="49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47" name="矩形 46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造字工房悦黑（非商用）常规体" pitchFamily="2" charset="-122"/>
                  <a:ea typeface="造字工房悦黑（非商用）常规体" pitchFamily="2" charset="-122"/>
                  <a:cs typeface="+mn-cs"/>
                </a:rPr>
                <a:t>佳作赏析</a:t>
              </a: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6905851E-EADE-4F21-9A74-ADD20C0F92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68465" y="3221069"/>
            <a:ext cx="6197035" cy="4024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097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E202A4B-8CBE-45B9-B87B-4372E859FD60}"/>
              </a:ext>
            </a:extLst>
          </p:cNvPr>
          <p:cNvSpPr/>
          <p:nvPr/>
        </p:nvSpPr>
        <p:spPr>
          <a:xfrm>
            <a:off x="272715" y="110203"/>
            <a:ext cx="11646570" cy="4175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三国演义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读后感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    前段时间我读了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三国演义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这本书，可以说让我受益匪浅。这本书中讲述了很多个小故事，每一个故事都那么精彩，那么扣人心弦，比如说草船借箭、周瑜打黄盖、桃园结义，等等。其中给我印象最为深刻的是三顾茅庐这个故事。故事讲述了刘备三次请诸葛亮出山的事情，诸葛亮最后被刘备的坚持和真心打动了，同意当刘备的军师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    其实我感动的原因是刘备的坚持。我是一个做事经常不能坚持到底的人，往往做一件事会做到一半就放弃了。刘备让我看到了坚持的意义，只有坚持下去才会有收获，才能体会成功的快乐。以后我也要做一个坚持到底的人。读书让我明白了做事的方法，我会坚持读书，读好书，不断从书中丰富自我、提高自我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B097055-8990-4FD1-A150-0FFBB9151CB3}"/>
              </a:ext>
            </a:extLst>
          </p:cNvPr>
          <p:cNvSpPr/>
          <p:nvPr/>
        </p:nvSpPr>
        <p:spPr>
          <a:xfrm>
            <a:off x="272715" y="2523417"/>
            <a:ext cx="11646570" cy="1843249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注: 弯曲线形 4">
            <a:extLst>
              <a:ext uri="{FF2B5EF4-FFF2-40B4-BE49-F238E27FC236}">
                <a16:creationId xmlns:a16="http://schemas.microsoft.com/office/drawing/2014/main" xmlns="" id="{6F037E7C-2D89-43AC-8C80-FBA9A4348461}"/>
              </a:ext>
            </a:extLst>
          </p:cNvPr>
          <p:cNvSpPr/>
          <p:nvPr/>
        </p:nvSpPr>
        <p:spPr>
          <a:xfrm flipH="1">
            <a:off x="4764504" y="2067092"/>
            <a:ext cx="2101516" cy="452889"/>
          </a:xfrm>
          <a:prstGeom prst="borderCallout2">
            <a:avLst>
              <a:gd name="adj1" fmla="val 18750"/>
              <a:gd name="adj2" fmla="val 1947"/>
              <a:gd name="adj3" fmla="val 18750"/>
              <a:gd name="adj4" fmla="val -16667"/>
              <a:gd name="adj5" fmla="val 105364"/>
              <a:gd name="adj6" fmla="val -7765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rgbClr val="FF0000"/>
                </a:solidFill>
              </a:rPr>
              <a:t>“感”写得不够具体。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F57CD56-BCD6-440B-A93A-CCAEEFFDC7C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51953" y1="56901" x2="55273" y2="57813"/>
                      </a14:backgroundRemoval>
                    </a14:imgEffect>
                  </a14:imgLayer>
                </a14:imgProps>
              </a:ext>
            </a:extLst>
          </a:blip>
          <a:srcRect l="15088" r="30702" b="10676"/>
          <a:stretch/>
        </p:blipFill>
        <p:spPr>
          <a:xfrm>
            <a:off x="10755727" y="5354275"/>
            <a:ext cx="1163558" cy="1515979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CB9309F-8493-4E88-AF97-18535CB29EB8}"/>
              </a:ext>
            </a:extLst>
          </p:cNvPr>
          <p:cNvSpPr/>
          <p:nvPr/>
        </p:nvSpPr>
        <p:spPr>
          <a:xfrm>
            <a:off x="272715" y="2458529"/>
            <a:ext cx="11646570" cy="403668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其实我感动的原因是刘备的坚持，</a:t>
            </a:r>
            <a:r>
              <a:rPr lang="zh-CN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他始终坚持自己的信念。刘备少年立志：匡扶汉室，拯救苍生。他的一生只围着一个志向转。同时刘备的大半生可以用一个词来概括，那就是：屡败屡战。换个人，估计早放弃一万次了。首先对于刘备来说，他如果不自己死磕，随便跟个诸侯都能混得一个不错的官职。比如袁绍，比如曹操，都很欣赏刘备，但是刘备不为所动，他只想坚持自己的理想。事实证明，刘备通过努力，取得了成功，坚持就是胜利。</a:t>
            </a:r>
            <a:r>
              <a:rPr lang="zh-CN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我是一个做事经常不能坚持到底的人，往往做一件事会做到一半就放弃了。</a:t>
            </a:r>
            <a:r>
              <a:rPr lang="zh-CN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有一次妈妈送我去学毛笔字，才去了三天，我就觉得练毛笔字十分枯燥乏味。妈妈叫我练字，我一会说肚子痛，一会说纸用完了，找各种借口逃避练字，到最后我的字还是歪歪扭扭的。读了《三国演义》，</a:t>
            </a:r>
            <a:r>
              <a:rPr lang="zh-CN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刘备让我看到了坚持的意义。只有坚持下去才会有收获，才能体会成功的快乐。</a:t>
            </a:r>
            <a:r>
              <a:rPr lang="zh-CN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以后我也要做一个坚持到底的人。</a:t>
            </a:r>
            <a:r>
              <a:rPr lang="zh-CN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同时，读书让我明白了做事的方法，我会坚持读书，读好书，不断从书中丰富自我、提高自我。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4047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2C0F519-D799-4FDD-86AF-A652A7781167}"/>
              </a:ext>
            </a:extLst>
          </p:cNvPr>
          <p:cNvSpPr/>
          <p:nvPr/>
        </p:nvSpPr>
        <p:spPr>
          <a:xfrm>
            <a:off x="192505" y="76154"/>
            <a:ext cx="11999495" cy="3713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000" kern="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《渔王的儿子》读后感</a:t>
            </a:r>
            <a:endParaRPr lang="zh-CN" altLang="zh-CN" sz="20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2000" kern="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000" kern="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渔王的儿子》这篇文章主要讲了：渔王手把手地教给三个儿子捕鱼的经验和技术。可是孩子们的捕鱼技术却很平庸，渔王很不理解，一个路人告诉了他答案。渔王说：“我都毫无保留地告诉他们，可他们的捕鱼技术还不见长进！为了让他们得到一流的捕鱼技术，我教得很仔细很耐心。为了让他们少走弯路，我一直让他们跟着我学。”路人说：“你只传授给了他们技术，却没传授给他们教训。对于他们来说，没有教训与没有经验一样，都不能使人成大器！”</a:t>
            </a:r>
            <a:endParaRPr lang="zh-CN" altLang="zh-CN" sz="20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2000" kern="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000" kern="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渔</a:t>
            </a:r>
            <a:r>
              <a:rPr lang="zh-CN" altLang="zh-CN" sz="2000" kern="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王给儿子传授捕鱼的技术，让我想到的是关于“扶”与“放”的爱的智慧，是经验教训对人成长同样重要的道理。因此，想学好任何一种本领都要有经验和教训。</a:t>
            </a:r>
            <a:endParaRPr lang="zh-CN" altLang="zh-CN" sz="20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B025ADE2-DA76-4449-AA8B-4F410FE16D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39057" y="5145866"/>
            <a:ext cx="969163" cy="1518036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7872CAF7-7DD8-4751-9FEC-F5DAA90C9B27}"/>
              </a:ext>
            </a:extLst>
          </p:cNvPr>
          <p:cNvCxnSpPr/>
          <p:nvPr/>
        </p:nvCxnSpPr>
        <p:spPr>
          <a:xfrm>
            <a:off x="6914147" y="1491917"/>
            <a:ext cx="510139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B691AEAD-EA94-4C3F-95A9-C4C75EA20666}"/>
              </a:ext>
            </a:extLst>
          </p:cNvPr>
          <p:cNvCxnSpPr>
            <a:cxnSpLocks/>
          </p:cNvCxnSpPr>
          <p:nvPr/>
        </p:nvCxnSpPr>
        <p:spPr>
          <a:xfrm>
            <a:off x="192505" y="1981201"/>
            <a:ext cx="295174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标注: 弯曲线形 11">
            <a:extLst>
              <a:ext uri="{FF2B5EF4-FFF2-40B4-BE49-F238E27FC236}">
                <a16:creationId xmlns:a16="http://schemas.microsoft.com/office/drawing/2014/main" xmlns="" id="{8489A27D-DA9D-497F-A536-3ED1B6F3FAD5}"/>
              </a:ext>
            </a:extLst>
          </p:cNvPr>
          <p:cNvSpPr/>
          <p:nvPr/>
        </p:nvSpPr>
        <p:spPr>
          <a:xfrm>
            <a:off x="6059213" y="2474544"/>
            <a:ext cx="5486400" cy="425116"/>
          </a:xfrm>
          <a:prstGeom prst="borderCallout2">
            <a:avLst>
              <a:gd name="adj1" fmla="val 101769"/>
              <a:gd name="adj2" fmla="val 390"/>
              <a:gd name="adj3" fmla="val 101769"/>
              <a:gd name="adj4" fmla="val -10525"/>
              <a:gd name="adj5" fmla="val -106368"/>
              <a:gd name="adj6" fmla="val -5660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dirty="0"/>
              <a:t>摘录原文中的关键句，结合这些句子谈自己的感受</a:t>
            </a:r>
            <a:r>
              <a:rPr lang="zh-CN" altLang="en-US" dirty="0"/>
              <a:t>。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D00BB1E4-1A91-439F-A077-873CC15547EE}"/>
              </a:ext>
            </a:extLst>
          </p:cNvPr>
          <p:cNvGrpSpPr/>
          <p:nvPr/>
        </p:nvGrpSpPr>
        <p:grpSpPr>
          <a:xfrm>
            <a:off x="2319152" y="3472570"/>
            <a:ext cx="9189989" cy="3178415"/>
            <a:chOff x="4584614" y="1756530"/>
            <a:chExt cx="2860634" cy="4750937"/>
          </a:xfrm>
        </p:grpSpPr>
        <p:sp>
          <p:nvSpPr>
            <p:cNvPr id="25" name="圆角矩形 22">
              <a:extLst>
                <a:ext uri="{FF2B5EF4-FFF2-40B4-BE49-F238E27FC236}">
                  <a16:creationId xmlns:a16="http://schemas.microsoft.com/office/drawing/2014/main" xmlns="" id="{8DD8A9C7-4EEE-4246-87B5-3D5A6B47BAA1}"/>
                </a:ext>
              </a:extLst>
            </p:cNvPr>
            <p:cNvSpPr/>
            <p:nvPr/>
          </p:nvSpPr>
          <p:spPr>
            <a:xfrm>
              <a:off x="4584614" y="2758542"/>
              <a:ext cx="2860634" cy="3011490"/>
            </a:xfrm>
            <a:prstGeom prst="roundRect">
              <a:avLst>
                <a:gd name="adj" fmla="val 11520"/>
              </a:avLst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圆角矩形 19">
              <a:extLst>
                <a:ext uri="{FF2B5EF4-FFF2-40B4-BE49-F238E27FC236}">
                  <a16:creationId xmlns:a16="http://schemas.microsoft.com/office/drawing/2014/main" xmlns="" id="{F77FC087-1683-4EA8-A6F7-C94FA64990ED}"/>
                </a:ext>
              </a:extLst>
            </p:cNvPr>
            <p:cNvSpPr/>
            <p:nvPr/>
          </p:nvSpPr>
          <p:spPr>
            <a:xfrm>
              <a:off x="4681317" y="3190308"/>
              <a:ext cx="2653890" cy="2181938"/>
            </a:xfrm>
            <a:prstGeom prst="roundRect">
              <a:avLst>
                <a:gd name="adj" fmla="val 11520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7" name="Rectangle 5">
              <a:extLst>
                <a:ext uri="{FF2B5EF4-FFF2-40B4-BE49-F238E27FC236}">
                  <a16:creationId xmlns:a16="http://schemas.microsoft.com/office/drawing/2014/main" xmlns="" id="{24ED770E-70FE-4FAC-8124-F08677D76E85}"/>
                </a:ext>
              </a:extLst>
            </p:cNvPr>
            <p:cNvSpPr/>
            <p:nvPr/>
          </p:nvSpPr>
          <p:spPr bwMode="auto">
            <a:xfrm>
              <a:off x="4631009" y="3112301"/>
              <a:ext cx="2706838" cy="339516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182896" tIns="182896" rIns="182896" bIns="182896"/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     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因为</a:t>
              </a:r>
              <a:r>
                <a:rPr lang="zh-CN" altLang="en-US" sz="24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实践出真知，如果不亲身经历，永远不会成功。俗话说得好：失败是成功之母。只有亲身体验，才能尝尽酸甜苦辣。</a:t>
              </a:r>
              <a:endParaRPr 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8" name="TextBox 11">
              <a:extLst>
                <a:ext uri="{FF2B5EF4-FFF2-40B4-BE49-F238E27FC236}">
                  <a16:creationId xmlns:a16="http://schemas.microsoft.com/office/drawing/2014/main" xmlns="" id="{E731576F-8F43-490C-8654-58C2F7C0CEDD}"/>
                </a:ext>
              </a:extLst>
            </p:cNvPr>
            <p:cNvSpPr txBox="1"/>
            <p:nvPr/>
          </p:nvSpPr>
          <p:spPr bwMode="auto">
            <a:xfrm>
              <a:off x="4692014" y="1756530"/>
              <a:ext cx="2645833" cy="314457"/>
            </a:xfrm>
            <a:prstGeom prst="rect">
              <a:avLst/>
            </a:prstGeom>
            <a:noFill/>
          </p:spPr>
          <p:txBody>
            <a:bodyPr lIns="182896" tIns="0" rIns="182896" bIns="0">
              <a:spAutoFit/>
            </a:bodyPr>
            <a:lstStyle/>
            <a:p>
              <a:pPr algn="ctr">
                <a:lnSpc>
                  <a:spcPct val="150000"/>
                </a:lnSpc>
              </a:pPr>
              <a:endParaRPr lang="en-US" altLang="zh-CN" sz="1467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sp>
        <p:nvSpPr>
          <p:cNvPr id="34" name="对话气泡: 圆角矩形 33">
            <a:extLst>
              <a:ext uri="{FF2B5EF4-FFF2-40B4-BE49-F238E27FC236}">
                <a16:creationId xmlns:a16="http://schemas.microsoft.com/office/drawing/2014/main" xmlns="" id="{AA083314-AA76-4BAC-9A4A-E0FE603D22D3}"/>
              </a:ext>
            </a:extLst>
          </p:cNvPr>
          <p:cNvSpPr/>
          <p:nvPr/>
        </p:nvSpPr>
        <p:spPr>
          <a:xfrm>
            <a:off x="717283" y="4168617"/>
            <a:ext cx="1248354" cy="723880"/>
          </a:xfrm>
          <a:prstGeom prst="wedgeRoundRectCallout">
            <a:avLst>
              <a:gd name="adj1" fmla="val -43830"/>
              <a:gd name="adj2" fmla="val 99927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建议</a:t>
            </a:r>
          </a:p>
        </p:txBody>
      </p:sp>
    </p:spTree>
    <p:extLst>
      <p:ext uri="{BB962C8B-B14F-4D97-AF65-F5344CB8AC3E}">
        <p14:creationId xmlns:p14="http://schemas.microsoft.com/office/powerpoint/2010/main" val="1106556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AA08E654-0F55-472B-906B-DD7B5E2ABB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9323" y="2942177"/>
            <a:ext cx="6421268" cy="417350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396135" y="1751346"/>
            <a:ext cx="1704975" cy="3315334"/>
            <a:chOff x="1396135" y="1719262"/>
            <a:chExt cx="1704975" cy="3315334"/>
          </a:xfrm>
        </p:grpSpPr>
        <p:cxnSp>
          <p:nvCxnSpPr>
            <p:cNvPr id="13" name="直接箭头连接符 7"/>
            <p:cNvCxnSpPr>
              <a:cxnSpLocks noChangeShapeType="1"/>
            </p:cNvCxnSpPr>
            <p:nvPr/>
          </p:nvCxnSpPr>
          <p:spPr bwMode="auto">
            <a:xfrm>
              <a:off x="2248623" y="3268660"/>
              <a:ext cx="0" cy="781051"/>
            </a:xfrm>
            <a:prstGeom prst="straightConnector1">
              <a:avLst/>
            </a:prstGeom>
            <a:noFill/>
            <a:ln w="19050" algn="ctr">
              <a:solidFill>
                <a:schemeClr val="accent1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" name="环形箭头 14"/>
            <p:cNvSpPr/>
            <p:nvPr/>
          </p:nvSpPr>
          <p:spPr>
            <a:xfrm flipH="1">
              <a:off x="1396135" y="1719262"/>
              <a:ext cx="1704975" cy="1704974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solidFill>
              <a:schemeClr val="accent1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  <a:sym typeface="+mn-lt"/>
                </a:rPr>
                <a:t>标题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797074" y="1987608"/>
              <a:ext cx="934098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有读</a:t>
              </a:r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无感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987705" y="1751346"/>
            <a:ext cx="1704975" cy="3315334"/>
            <a:chOff x="3987705" y="1719262"/>
            <a:chExt cx="1704975" cy="3315334"/>
          </a:xfrm>
        </p:grpSpPr>
        <p:cxnSp>
          <p:nvCxnSpPr>
            <p:cNvPr id="11" name="直接箭头连接符 5"/>
            <p:cNvCxnSpPr>
              <a:cxnSpLocks noChangeShapeType="1"/>
            </p:cNvCxnSpPr>
            <p:nvPr/>
          </p:nvCxnSpPr>
          <p:spPr bwMode="auto">
            <a:xfrm>
              <a:off x="4839664" y="3268660"/>
              <a:ext cx="0" cy="781051"/>
            </a:xfrm>
            <a:prstGeom prst="straightConnector1">
              <a:avLst/>
            </a:prstGeom>
            <a:noFill/>
            <a:ln w="19050" algn="ctr">
              <a:solidFill>
                <a:schemeClr val="accent2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" name="环形箭头 16"/>
            <p:cNvSpPr/>
            <p:nvPr/>
          </p:nvSpPr>
          <p:spPr>
            <a:xfrm flipH="1">
              <a:off x="3987705" y="1719262"/>
              <a:ext cx="1704975" cy="1704974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solidFill>
              <a:schemeClr val="accent2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solidFill>
                    <a:schemeClr val="lt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lt"/>
                </a:rPr>
                <a:t>标题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393568" y="1987608"/>
              <a:ext cx="934098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读多</a:t>
              </a:r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感少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579275" y="1751346"/>
            <a:ext cx="1703388" cy="3316919"/>
            <a:chOff x="6579275" y="1719262"/>
            <a:chExt cx="1703388" cy="3316919"/>
          </a:xfrm>
        </p:grpSpPr>
        <p:cxnSp>
          <p:nvCxnSpPr>
            <p:cNvPr id="14" name="直接箭头连接符 8"/>
            <p:cNvCxnSpPr>
              <a:cxnSpLocks noChangeShapeType="1"/>
            </p:cNvCxnSpPr>
            <p:nvPr/>
          </p:nvCxnSpPr>
          <p:spPr bwMode="auto">
            <a:xfrm>
              <a:off x="7430705" y="3268660"/>
              <a:ext cx="0" cy="781051"/>
            </a:xfrm>
            <a:prstGeom prst="straightConnector1">
              <a:avLst/>
            </a:prstGeom>
            <a:noFill/>
            <a:ln w="19050" algn="ctr">
              <a:solidFill>
                <a:schemeClr val="accent3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" name="环形箭头 18"/>
            <p:cNvSpPr/>
            <p:nvPr/>
          </p:nvSpPr>
          <p:spPr>
            <a:xfrm flipH="1">
              <a:off x="6579275" y="1719262"/>
              <a:ext cx="1703388" cy="1704974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solidFill>
              <a:schemeClr val="accent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  <a:sym typeface="+mn-lt"/>
                </a:rPr>
                <a:t>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974174" y="1989193"/>
              <a:ext cx="934098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有感</a:t>
              </a:r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无读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169258" y="1751346"/>
            <a:ext cx="1704975" cy="3315334"/>
            <a:chOff x="9169258" y="1719262"/>
            <a:chExt cx="1704975" cy="3315334"/>
          </a:xfrm>
        </p:grpSpPr>
        <p:cxnSp>
          <p:nvCxnSpPr>
            <p:cNvPr id="12" name="直接箭头连接符 6"/>
            <p:cNvCxnSpPr>
              <a:cxnSpLocks noChangeShapeType="1"/>
            </p:cNvCxnSpPr>
            <p:nvPr/>
          </p:nvCxnSpPr>
          <p:spPr bwMode="auto">
            <a:xfrm>
              <a:off x="10021745" y="3268660"/>
              <a:ext cx="0" cy="781051"/>
            </a:xfrm>
            <a:prstGeom prst="straightConnector1">
              <a:avLst/>
            </a:prstGeom>
            <a:noFill/>
            <a:ln w="19050" algn="ctr">
              <a:solidFill>
                <a:schemeClr val="accent3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1" name="环形箭头 20"/>
            <p:cNvSpPr/>
            <p:nvPr/>
          </p:nvSpPr>
          <p:spPr>
            <a:xfrm flipH="1">
              <a:off x="9169258" y="1719262"/>
              <a:ext cx="1704975" cy="1704974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solidFill>
              <a:schemeClr val="accent4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  <a:sym typeface="+mn-lt"/>
                </a:rPr>
                <a:t>标题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9570668" y="1987608"/>
              <a:ext cx="934098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读感</a:t>
              </a:r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脱节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36" name="组合 35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40" name="圆角矩形 39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1" name="圆角矩形 40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9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7" name="矩形 36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存在问题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E0C7BBDD-ADE9-4F86-93F0-647DC179A3B3}"/>
              </a:ext>
            </a:extLst>
          </p:cNvPr>
          <p:cNvGrpSpPr/>
          <p:nvPr/>
        </p:nvGrpSpPr>
        <p:grpSpPr>
          <a:xfrm>
            <a:off x="5028127" y="5826110"/>
            <a:ext cx="2135741" cy="1031890"/>
            <a:chOff x="3590568" y="400194"/>
            <a:chExt cx="5213316" cy="1031890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4D7F9A33-3C77-4929-A6D6-57AC59B23F89}"/>
                </a:ext>
              </a:extLst>
            </p:cNvPr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xmlns="" id="{736079D8-AE42-4C14-9866-C046D25AADEF}"/>
                  </a:ext>
                </a:extLst>
              </p:cNvPr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46" name="圆角矩形 39">
                  <a:extLst>
                    <a:ext uri="{FF2B5EF4-FFF2-40B4-BE49-F238E27FC236}">
                      <a16:creationId xmlns:a16="http://schemas.microsoft.com/office/drawing/2014/main" xmlns="" id="{FF8E2C1C-5B68-4169-9C90-5B3DD4ABC7D5}"/>
                    </a:ext>
                  </a:extLst>
                </p:cNvPr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7" name="圆角矩形 40">
                  <a:extLst>
                    <a:ext uri="{FF2B5EF4-FFF2-40B4-BE49-F238E27FC236}">
                      <a16:creationId xmlns:a16="http://schemas.microsoft.com/office/drawing/2014/main" xmlns="" id="{60ADF76D-9435-425D-9ECC-E94F48C9BDB7}"/>
                    </a:ext>
                  </a:extLst>
                </p:cNvPr>
                <p:cNvSpPr/>
                <p:nvPr/>
              </p:nvSpPr>
              <p:spPr>
                <a:xfrm>
                  <a:off x="6033188" y="5747159"/>
                  <a:ext cx="4031753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5" name="TextBox 19">
                <a:extLst>
                  <a:ext uri="{FF2B5EF4-FFF2-40B4-BE49-F238E27FC236}">
                    <a16:creationId xmlns:a16="http://schemas.microsoft.com/office/drawing/2014/main" xmlns="" id="{4ECD21D7-1DF7-40CE-BF62-8B0FD4D70BEB}"/>
                  </a:ext>
                </a:extLst>
              </p:cNvPr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B383951F-AB9E-4C6C-ABFD-5C545D71EC81}"/>
                </a:ext>
              </a:extLst>
            </p:cNvPr>
            <p:cNvSpPr/>
            <p:nvPr/>
          </p:nvSpPr>
          <p:spPr>
            <a:xfrm>
              <a:off x="4066800" y="549246"/>
              <a:ext cx="428349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修改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0401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" y="0"/>
            <a:ext cx="12185904" cy="6858000"/>
          </a:xfrm>
          <a:prstGeom prst="rect">
            <a:avLst/>
          </a:prstGeom>
        </p:spPr>
      </p:pic>
      <p:sp>
        <p:nvSpPr>
          <p:cNvPr id="10" name="文本框 3"/>
          <p:cNvSpPr txBox="1"/>
          <p:nvPr/>
        </p:nvSpPr>
        <p:spPr>
          <a:xfrm>
            <a:off x="1147947" y="1892830"/>
            <a:ext cx="9886040" cy="144655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88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9291008" y="-2"/>
            <a:ext cx="2569829" cy="1028735"/>
            <a:chOff x="6968256" y="-1"/>
            <a:chExt cx="1927372" cy="771551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9408" y="124932"/>
              <a:ext cx="1346220" cy="553738"/>
            </a:xfrm>
            <a:prstGeom prst="rect">
              <a:avLst/>
            </a:prstGeom>
          </p:spPr>
        </p:pic>
        <p:sp>
          <p:nvSpPr>
            <p:cNvPr id="14" name="文本框 35"/>
            <p:cNvSpPr txBox="1"/>
            <p:nvPr/>
          </p:nvSpPr>
          <p:spPr>
            <a:xfrm>
              <a:off x="7127635" y="509940"/>
              <a:ext cx="1054664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kumimoji="1" lang="en-US" altLang="zh-CN" sz="1400" dirty="0">
                  <a:solidFill>
                    <a:prstClr val="white">
                      <a:lumMod val="75000"/>
                    </a:prstClr>
                  </a:solidFill>
                </a:rPr>
                <a:t>QICAIKETANG</a:t>
              </a:r>
              <a:endParaRPr kumimoji="1" lang="zh-CN" altLang="en-US" sz="140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6787325" y="3167824"/>
            <a:ext cx="4599276" cy="222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读过一篇文章或一本书之后，把获得的感受、体会以及受到的教育、启迪等写下来，这样的文章就叫“读后感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347827" y="1544882"/>
            <a:ext cx="5748173" cy="4105772"/>
            <a:chOff x="937979" y="1752909"/>
            <a:chExt cx="2701946" cy="2701946"/>
          </a:xfrm>
        </p:grpSpPr>
        <p:sp>
          <p:nvSpPr>
            <p:cNvPr id="13" name="椭圆 12"/>
            <p:cNvSpPr>
              <a:spLocks noChangeAspect="1"/>
            </p:cNvSpPr>
            <p:nvPr/>
          </p:nvSpPr>
          <p:spPr>
            <a:xfrm>
              <a:off x="937979" y="1752909"/>
              <a:ext cx="2701946" cy="2701946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 w="190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254000" dist="254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>
              <a:spLocks noChangeAspect="1"/>
            </p:cNvSpPr>
            <p:nvPr/>
          </p:nvSpPr>
          <p:spPr>
            <a:xfrm>
              <a:off x="1028517" y="1843446"/>
              <a:ext cx="2520870" cy="2520871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B8BBBC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>
              <a:spLocks noChangeAspect="1"/>
            </p:cNvSpPr>
            <p:nvPr/>
          </p:nvSpPr>
          <p:spPr>
            <a:xfrm>
              <a:off x="1153062" y="1967992"/>
              <a:ext cx="2271780" cy="227178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132870" y="1544882"/>
            <a:ext cx="3908186" cy="849705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3931577" y="512870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32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什么是读后感呢？</a:t>
              </a:r>
              <a:endPara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8" name="图片 17" descr="图片1.png">
            <a:hlinkClick r:id="rId4" action="ppaction://hlinksldjump"/>
            <a:extLst>
              <a:ext uri="{FF2B5EF4-FFF2-40B4-BE49-F238E27FC236}">
                <a16:creationId xmlns:a16="http://schemas.microsoft.com/office/drawing/2014/main" xmlns="" id="{45934FA2-2822-4E0E-9DF9-8AF0F365040A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21459" y="324220"/>
            <a:ext cx="3655728" cy="1547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050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组合 151"/>
          <p:cNvGrpSpPr/>
          <p:nvPr/>
        </p:nvGrpSpPr>
        <p:grpSpPr>
          <a:xfrm>
            <a:off x="4041692" y="534275"/>
            <a:ext cx="4473563" cy="935040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127818" cy="1890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9" name="标题 1"/>
          <p:cNvSpPr txBox="1">
            <a:spLocks/>
          </p:cNvSpPr>
          <p:nvPr/>
        </p:nvSpPr>
        <p:spPr>
          <a:xfrm>
            <a:off x="4194257" y="476356"/>
            <a:ext cx="4005932" cy="683927"/>
          </a:xfrm>
          <a:prstGeom prst="rect">
            <a:avLst/>
          </a:prstGeom>
        </p:spPr>
        <p:txBody>
          <a:bodyPr lIns="91415" tIns="45708" rIns="91415" bIns="45708">
            <a:noAutofit/>
          </a:bodyPr>
          <a:lstStyle>
            <a:lvl1pPr algn="ctr" defTabSz="9141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3600" dirty="0">
                <a:latin typeface="造字工房悦黑（非商用）常规体" pitchFamily="2" charset="-122"/>
                <a:ea typeface="造字工房悦黑（非商用）常规体" pitchFamily="2" charset="-122"/>
              </a:rPr>
              <a:t>习作要求</a:t>
            </a:r>
          </a:p>
        </p:txBody>
      </p:sp>
      <p:sp>
        <p:nvSpPr>
          <p:cNvPr id="46" name="矩形 45"/>
          <p:cNvSpPr/>
          <p:nvPr/>
        </p:nvSpPr>
        <p:spPr>
          <a:xfrm>
            <a:off x="642592" y="4123441"/>
            <a:ext cx="3399100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       简单介绍一下文章或书的内容，可以重点介绍你印象最深的内容。</a:t>
            </a:r>
          </a:p>
        </p:txBody>
      </p:sp>
      <p:sp>
        <p:nvSpPr>
          <p:cNvPr id="60" name="矩形 59"/>
          <p:cNvSpPr/>
          <p:nvPr/>
        </p:nvSpPr>
        <p:spPr>
          <a:xfrm>
            <a:off x="4452548" y="4123441"/>
            <a:ext cx="3671697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       选择一两处让你感触最深的内容，写出自己的感想，感想要真实、具体。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5609557" y="1862087"/>
            <a:ext cx="1556194" cy="1556194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594558" y="1862086"/>
            <a:ext cx="1556194" cy="1556194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>
                <a:spLocks/>
              </p:cNvSpPr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>
                <a:spLocks/>
              </p:cNvSpPr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>
                <a:spLocks/>
              </p:cNvSpPr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>
                <a:spLocks/>
              </p:cNvSpPr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>
                <a:spLocks/>
              </p:cNvSpPr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>
                <a:spLocks/>
              </p:cNvSpPr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>
                <a:spLocks/>
              </p:cNvSpPr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>
                <a:spLocks/>
              </p:cNvSpPr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>
                <a:spLocks/>
              </p:cNvSpPr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>
                <a:spLocks/>
              </p:cNvSpPr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F3E554F1-F786-4895-8816-B7A8D2D8F76A}"/>
              </a:ext>
            </a:extLst>
          </p:cNvPr>
          <p:cNvSpPr/>
          <p:nvPr/>
        </p:nvSpPr>
        <p:spPr>
          <a:xfrm>
            <a:off x="8511203" y="4123441"/>
            <a:ext cx="3399100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       可以联系自己的阅读积累和生活经验，也可以引用原文中的个别语句。</a:t>
            </a: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C5174496-26F5-44E1-9E38-9BE56D3424FD}"/>
              </a:ext>
            </a:extLst>
          </p:cNvPr>
          <p:cNvGrpSpPr/>
          <p:nvPr/>
        </p:nvGrpSpPr>
        <p:grpSpPr>
          <a:xfrm>
            <a:off x="9272261" y="1871852"/>
            <a:ext cx="1556194" cy="1556194"/>
            <a:chOff x="6839012" y="2446144"/>
            <a:chExt cx="1556194" cy="1556194"/>
          </a:xfrm>
        </p:grpSpPr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xmlns="" id="{7AB06769-9501-469A-B820-686CE12C13B2}"/>
                </a:ext>
              </a:extLst>
            </p:cNvPr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79" name="Freeform 5">
                <a:extLst>
                  <a:ext uri="{FF2B5EF4-FFF2-40B4-BE49-F238E27FC236}">
                    <a16:creationId xmlns:a16="http://schemas.microsoft.com/office/drawing/2014/main" xmlns="" id="{A77D463C-6D83-47F4-9FD5-F3FA345C7D3B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5">
                <a:extLst>
                  <a:ext uri="{FF2B5EF4-FFF2-40B4-BE49-F238E27FC236}">
                    <a16:creationId xmlns:a16="http://schemas.microsoft.com/office/drawing/2014/main" xmlns="" id="{585F75D5-2104-4542-83AC-EBB6517EF628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8" name="Freeform 18">
              <a:extLst>
                <a:ext uri="{FF2B5EF4-FFF2-40B4-BE49-F238E27FC236}">
                  <a16:creationId xmlns:a16="http://schemas.microsoft.com/office/drawing/2014/main" xmlns="" id="{D8324A0B-9A1B-4199-90AE-B0403558ED3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2228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" grpId="0"/>
      <p:bldP spid="46" grpId="0"/>
      <p:bldP spid="60" grpId="0"/>
      <p:bldP spid="59" grpId="0"/>
    </p:bldLst>
  </p:timing>
  <p:extLst mod="1"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72C3A408-E456-4DB4-8ABF-205AB6B21A7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0" y="-44606"/>
            <a:ext cx="12192000" cy="6857999"/>
          </a:xfrm>
          <a:prstGeom prst="rect">
            <a:avLst/>
          </a:prstGeom>
        </p:spPr>
      </p:pic>
      <p:sp>
        <p:nvSpPr>
          <p:cNvPr id="3" name="Line 8"/>
          <p:cNvSpPr>
            <a:spLocks noChangeShapeType="1"/>
          </p:cNvSpPr>
          <p:nvPr/>
        </p:nvSpPr>
        <p:spPr bwMode="ltGray">
          <a:xfrm>
            <a:off x="1885566" y="2266158"/>
            <a:ext cx="0" cy="4032249"/>
          </a:xfrm>
          <a:prstGeom prst="line">
            <a:avLst/>
          </a:prstGeom>
          <a:noFill/>
          <a:ln w="12700">
            <a:solidFill>
              <a:schemeClr val="tx1">
                <a:lumMod val="85000"/>
                <a:lumOff val="1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Line 18"/>
          <p:cNvSpPr>
            <a:spLocks noChangeShapeType="1"/>
          </p:cNvSpPr>
          <p:nvPr/>
        </p:nvSpPr>
        <p:spPr bwMode="auto">
          <a:xfrm flipV="1">
            <a:off x="1924567" y="2666129"/>
            <a:ext cx="8928100" cy="23283"/>
          </a:xfrm>
          <a:prstGeom prst="line">
            <a:avLst/>
          </a:prstGeom>
          <a:noFill/>
          <a:ln w="12700" cap="rnd">
            <a:solidFill>
              <a:schemeClr val="tx1">
                <a:lumMod val="85000"/>
                <a:lumOff val="15000"/>
              </a:schemeClr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Line 19"/>
          <p:cNvSpPr>
            <a:spLocks noChangeShapeType="1"/>
          </p:cNvSpPr>
          <p:nvPr/>
        </p:nvSpPr>
        <p:spPr bwMode="auto">
          <a:xfrm flipV="1">
            <a:off x="2016395" y="3900674"/>
            <a:ext cx="8957733" cy="25400"/>
          </a:xfrm>
          <a:prstGeom prst="line">
            <a:avLst/>
          </a:prstGeom>
          <a:noFill/>
          <a:ln w="12700" cap="rnd">
            <a:solidFill>
              <a:schemeClr val="tx1">
                <a:lumMod val="85000"/>
                <a:lumOff val="15000"/>
              </a:schemeClr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Line 20"/>
          <p:cNvSpPr>
            <a:spLocks noChangeShapeType="1"/>
          </p:cNvSpPr>
          <p:nvPr/>
        </p:nvSpPr>
        <p:spPr bwMode="auto">
          <a:xfrm flipV="1">
            <a:off x="2085499" y="6393657"/>
            <a:ext cx="8957733" cy="0"/>
          </a:xfrm>
          <a:prstGeom prst="line">
            <a:avLst/>
          </a:prstGeom>
          <a:noFill/>
          <a:ln w="12700" cap="rnd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60081" y="2965355"/>
            <a:ext cx="2528972" cy="717590"/>
            <a:chOff x="621080" y="3189168"/>
            <a:chExt cx="2528972" cy="717590"/>
          </a:xfrm>
        </p:grpSpPr>
        <p:grpSp>
          <p:nvGrpSpPr>
            <p:cNvPr id="25" name="组合 24"/>
            <p:cNvGrpSpPr/>
            <p:nvPr/>
          </p:nvGrpSpPr>
          <p:grpSpPr>
            <a:xfrm>
              <a:off x="621080" y="3189168"/>
              <a:ext cx="2528972" cy="717590"/>
              <a:chOff x="9087077" y="1527388"/>
              <a:chExt cx="2303707" cy="2303706"/>
            </a:xfrm>
          </p:grpSpPr>
          <p:sp>
            <p:nvSpPr>
              <p:cNvPr id="26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7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2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" name="Text Box 22"/>
            <p:cNvSpPr txBox="1">
              <a:spLocks noChangeArrowheads="1"/>
            </p:cNvSpPr>
            <p:nvPr/>
          </p:nvSpPr>
          <p:spPr bwMode="invGray">
            <a:xfrm>
              <a:off x="1052853" y="3328318"/>
              <a:ext cx="1665427" cy="502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667" dirty="0">
                  <a:solidFill>
                    <a:schemeClr val="bg1"/>
                  </a:solidFill>
                  <a:latin typeface="+mn-ea"/>
                  <a:ea typeface="+mn-ea"/>
                </a:rPr>
                <a:t>习作重点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60081" y="4179825"/>
            <a:ext cx="2528972" cy="717590"/>
            <a:chOff x="621080" y="4851499"/>
            <a:chExt cx="2528972" cy="717590"/>
          </a:xfrm>
        </p:grpSpPr>
        <p:grpSp>
          <p:nvGrpSpPr>
            <p:cNvPr id="28" name="组合 27"/>
            <p:cNvGrpSpPr/>
            <p:nvPr/>
          </p:nvGrpSpPr>
          <p:grpSpPr>
            <a:xfrm>
              <a:off x="621080" y="4851499"/>
              <a:ext cx="2528972" cy="717590"/>
              <a:chOff x="9087077" y="1527388"/>
              <a:chExt cx="2303707" cy="2303706"/>
            </a:xfrm>
          </p:grpSpPr>
          <p:sp>
            <p:nvSpPr>
              <p:cNvPr id="29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0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3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2" name="Text Box 23"/>
            <p:cNvSpPr txBox="1">
              <a:spLocks noChangeArrowheads="1"/>
            </p:cNvSpPr>
            <p:nvPr/>
          </p:nvSpPr>
          <p:spPr bwMode="invGray">
            <a:xfrm>
              <a:off x="1052853" y="4977199"/>
              <a:ext cx="1665427" cy="502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667" dirty="0">
                  <a:solidFill>
                    <a:schemeClr val="bg1"/>
                  </a:solidFill>
                  <a:latin typeface="+mn-ea"/>
                  <a:ea typeface="+mn-ea"/>
                </a:rPr>
                <a:t>习作前提</a:t>
              </a:r>
            </a:p>
          </p:txBody>
        </p:sp>
      </p:grpSp>
      <p:sp>
        <p:nvSpPr>
          <p:cNvPr id="13" name="Rectangle 24"/>
          <p:cNvSpPr>
            <a:spLocks noChangeArrowheads="1"/>
          </p:cNvSpPr>
          <p:nvPr/>
        </p:nvSpPr>
        <p:spPr bwMode="invGray">
          <a:xfrm>
            <a:off x="3239082" y="1905092"/>
            <a:ext cx="73238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/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是不是读过的每篇文章都能写读后感？</a:t>
            </a: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invGray">
          <a:xfrm>
            <a:off x="3336744" y="3097061"/>
            <a:ext cx="6986089" cy="504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读后感的侧重点是“读”还是“感”？</a:t>
            </a:r>
          </a:p>
        </p:txBody>
      </p:sp>
      <p:sp>
        <p:nvSpPr>
          <p:cNvPr id="15" name="Rectangle 26"/>
          <p:cNvSpPr>
            <a:spLocks noChangeArrowheads="1"/>
          </p:cNvSpPr>
          <p:nvPr/>
        </p:nvSpPr>
        <p:spPr bwMode="invGray">
          <a:xfrm>
            <a:off x="3359132" y="4322233"/>
            <a:ext cx="7083751" cy="504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写好读后感的前提是什么？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621080" y="1714950"/>
            <a:ext cx="2528972" cy="717590"/>
            <a:chOff x="621080" y="1576725"/>
            <a:chExt cx="2528972" cy="717590"/>
          </a:xfrm>
        </p:grpSpPr>
        <p:grpSp>
          <p:nvGrpSpPr>
            <p:cNvPr id="22" name="组合 21"/>
            <p:cNvGrpSpPr/>
            <p:nvPr/>
          </p:nvGrpSpPr>
          <p:grpSpPr>
            <a:xfrm>
              <a:off x="621080" y="1576725"/>
              <a:ext cx="2528972" cy="717590"/>
              <a:chOff x="9087077" y="1527388"/>
              <a:chExt cx="2303707" cy="2303706"/>
            </a:xfrm>
          </p:grpSpPr>
          <p:sp>
            <p:nvSpPr>
              <p:cNvPr id="23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4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1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8" name="Text Box 21"/>
            <p:cNvSpPr txBox="1">
              <a:spLocks noChangeArrowheads="1"/>
            </p:cNvSpPr>
            <p:nvPr/>
          </p:nvSpPr>
          <p:spPr bwMode="invGray">
            <a:xfrm>
              <a:off x="1052853" y="1694251"/>
              <a:ext cx="1665427" cy="502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667" dirty="0">
                  <a:solidFill>
                    <a:schemeClr val="bg1"/>
                  </a:solidFill>
                  <a:latin typeface="+mn-ea"/>
                  <a:ea typeface="+mn-ea"/>
                </a:rPr>
                <a:t>选材要求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32" name="组合 3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36" name="圆角矩形 3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7" name="圆角矩形 36"/>
                <p:cNvSpPr/>
                <p:nvPr/>
              </p:nvSpPr>
              <p:spPr>
                <a:xfrm>
                  <a:off x="5894855" y="5767622"/>
                  <a:ext cx="4243008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5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写前思考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44503862-0F41-48EE-BB71-CEDFBBB31C58}"/>
              </a:ext>
            </a:extLst>
          </p:cNvPr>
          <p:cNvGrpSpPr/>
          <p:nvPr/>
        </p:nvGrpSpPr>
        <p:grpSpPr>
          <a:xfrm>
            <a:off x="708332" y="5394987"/>
            <a:ext cx="2528972" cy="717590"/>
            <a:chOff x="621080" y="4851499"/>
            <a:chExt cx="2528972" cy="717590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F27DF7B6-F8F5-44A7-ADF0-540EF54DDE27}"/>
                </a:ext>
              </a:extLst>
            </p:cNvPr>
            <p:cNvGrpSpPr/>
            <p:nvPr/>
          </p:nvGrpSpPr>
          <p:grpSpPr>
            <a:xfrm>
              <a:off x="621080" y="4851499"/>
              <a:ext cx="2528972" cy="717590"/>
              <a:chOff x="9087077" y="1527388"/>
              <a:chExt cx="2303707" cy="2303706"/>
            </a:xfrm>
          </p:grpSpPr>
          <p:sp>
            <p:nvSpPr>
              <p:cNvPr id="41" name="椭圆 33">
                <a:extLst>
                  <a:ext uri="{FF2B5EF4-FFF2-40B4-BE49-F238E27FC236}">
                    <a16:creationId xmlns:a16="http://schemas.microsoft.com/office/drawing/2014/main" xmlns="" id="{FFE26D53-4CF6-4825-B8D8-AF54CAEAF299}"/>
                  </a:ext>
                </a:extLst>
              </p:cNvPr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2" name="椭圆 34">
                <a:extLst>
                  <a:ext uri="{FF2B5EF4-FFF2-40B4-BE49-F238E27FC236}">
                    <a16:creationId xmlns:a16="http://schemas.microsoft.com/office/drawing/2014/main" xmlns="" id="{3AF13633-79FC-4608-9AA3-ED700F325392}"/>
                  </a:ext>
                </a:extLst>
              </p:cNvPr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3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40" name="Text Box 23">
              <a:extLst>
                <a:ext uri="{FF2B5EF4-FFF2-40B4-BE49-F238E27FC236}">
                  <a16:creationId xmlns:a16="http://schemas.microsoft.com/office/drawing/2014/main" xmlns="" id="{7C03A832-A0F6-4AA6-BF5D-D9F38CCE932A}"/>
                </a:ext>
              </a:extLst>
            </p:cNvPr>
            <p:cNvSpPr txBox="1">
              <a:spLocks noChangeArrowheads="1"/>
            </p:cNvSpPr>
            <p:nvPr/>
          </p:nvSpPr>
          <p:spPr bwMode="invGray">
            <a:xfrm>
              <a:off x="1052853" y="4977199"/>
              <a:ext cx="1665427" cy="502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667" dirty="0">
                  <a:solidFill>
                    <a:schemeClr val="bg1"/>
                  </a:solidFill>
                  <a:latin typeface="+mn-ea"/>
                  <a:ea typeface="+mn-ea"/>
                </a:rPr>
                <a:t>明晰概念</a:t>
              </a:r>
            </a:p>
          </p:txBody>
        </p:sp>
      </p:grpSp>
      <p:sp>
        <p:nvSpPr>
          <p:cNvPr id="43" name="Line 19">
            <a:extLst>
              <a:ext uri="{FF2B5EF4-FFF2-40B4-BE49-F238E27FC236}">
                <a16:creationId xmlns:a16="http://schemas.microsoft.com/office/drawing/2014/main" xmlns="" id="{B51D0525-D954-47F6-A827-067F9A49E1A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16395" y="5130575"/>
            <a:ext cx="8957733" cy="25400"/>
          </a:xfrm>
          <a:prstGeom prst="line">
            <a:avLst/>
          </a:prstGeom>
          <a:noFill/>
          <a:ln w="12700" cap="rnd">
            <a:solidFill>
              <a:schemeClr val="tx1">
                <a:lumMod val="85000"/>
                <a:lumOff val="15000"/>
              </a:schemeClr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4" name="Rectangle 26">
            <a:extLst>
              <a:ext uri="{FF2B5EF4-FFF2-40B4-BE49-F238E27FC236}">
                <a16:creationId xmlns:a16="http://schemas.microsoft.com/office/drawing/2014/main" xmlns="" id="{0057FFCF-9BF7-4F91-B829-4C4AAC5D75C1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3359132" y="5514142"/>
            <a:ext cx="7083751" cy="504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读后感中的“感”指什么？</a:t>
            </a:r>
          </a:p>
        </p:txBody>
      </p:sp>
    </p:spTree>
    <p:extLst>
      <p:ext uri="{BB962C8B-B14F-4D97-AF65-F5344CB8AC3E}">
        <p14:creationId xmlns:p14="http://schemas.microsoft.com/office/powerpoint/2010/main" val="3773829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2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3" grpId="0"/>
      <p:bldP spid="14" grpId="0"/>
      <p:bldP spid="15" grpId="0"/>
      <p:bldP spid="43" grpId="0" animBg="1"/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Freeform 154"/>
          <p:cNvSpPr>
            <a:spLocks/>
          </p:cNvSpPr>
          <p:nvPr/>
        </p:nvSpPr>
        <p:spPr bwMode="auto">
          <a:xfrm>
            <a:off x="2382800" y="3353182"/>
            <a:ext cx="765416" cy="1122538"/>
          </a:xfrm>
          <a:custGeom>
            <a:avLst/>
            <a:gdLst>
              <a:gd name="T0" fmla="*/ 293 w 433"/>
              <a:gd name="T1" fmla="*/ 94 h 635"/>
              <a:gd name="T2" fmla="*/ 334 w 433"/>
              <a:gd name="T3" fmla="*/ 80 h 635"/>
              <a:gd name="T4" fmla="*/ 401 w 433"/>
              <a:gd name="T5" fmla="*/ 118 h 635"/>
              <a:gd name="T6" fmla="*/ 433 w 433"/>
              <a:gd name="T7" fmla="*/ 118 h 635"/>
              <a:gd name="T8" fmla="*/ 433 w 433"/>
              <a:gd name="T9" fmla="*/ 0 h 635"/>
              <a:gd name="T10" fmla="*/ 0 w 433"/>
              <a:gd name="T11" fmla="*/ 0 h 635"/>
              <a:gd name="T12" fmla="*/ 0 w 433"/>
              <a:gd name="T13" fmla="*/ 463 h 635"/>
              <a:gd name="T14" fmla="*/ 158 w 433"/>
              <a:gd name="T15" fmla="*/ 463 h 635"/>
              <a:gd name="T16" fmla="*/ 169 w 433"/>
              <a:gd name="T17" fmla="*/ 474 h 635"/>
              <a:gd name="T18" fmla="*/ 169 w 433"/>
              <a:gd name="T19" fmla="*/ 528 h 635"/>
              <a:gd name="T20" fmla="*/ 165 w 433"/>
              <a:gd name="T21" fmla="*/ 537 h 635"/>
              <a:gd name="T22" fmla="*/ 129 w 433"/>
              <a:gd name="T23" fmla="*/ 586 h 635"/>
              <a:gd name="T24" fmla="*/ 141 w 433"/>
              <a:gd name="T25" fmla="*/ 619 h 635"/>
              <a:gd name="T26" fmla="*/ 183 w 433"/>
              <a:gd name="T27" fmla="*/ 635 h 635"/>
              <a:gd name="T28" fmla="*/ 250 w 433"/>
              <a:gd name="T29" fmla="*/ 594 h 635"/>
              <a:gd name="T30" fmla="*/ 210 w 433"/>
              <a:gd name="T31" fmla="*/ 533 h 635"/>
              <a:gd name="T32" fmla="*/ 204 w 433"/>
              <a:gd name="T33" fmla="*/ 524 h 635"/>
              <a:gd name="T34" fmla="*/ 204 w 433"/>
              <a:gd name="T35" fmla="*/ 471 h 635"/>
              <a:gd name="T36" fmla="*/ 215 w 433"/>
              <a:gd name="T37" fmla="*/ 460 h 635"/>
              <a:gd name="T38" fmla="*/ 433 w 433"/>
              <a:gd name="T39" fmla="*/ 460 h 635"/>
              <a:gd name="T40" fmla="*/ 433 w 433"/>
              <a:gd name="T41" fmla="*/ 199 h 635"/>
              <a:gd name="T42" fmla="*/ 410 w 433"/>
              <a:gd name="T43" fmla="*/ 199 h 635"/>
              <a:gd name="T44" fmla="*/ 338 w 433"/>
              <a:gd name="T45" fmla="*/ 243 h 635"/>
              <a:gd name="T46" fmla="*/ 270 w 433"/>
              <a:gd name="T47" fmla="*/ 161 h 635"/>
              <a:gd name="T48" fmla="*/ 293 w 433"/>
              <a:gd name="T49" fmla="*/ 94 h 6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33" h="635">
                <a:moveTo>
                  <a:pt x="293" y="94"/>
                </a:moveTo>
                <a:cubicBezTo>
                  <a:pt x="304" y="84"/>
                  <a:pt x="318" y="79"/>
                  <a:pt x="334" y="80"/>
                </a:cubicBezTo>
                <a:cubicBezTo>
                  <a:pt x="360" y="81"/>
                  <a:pt x="391" y="108"/>
                  <a:pt x="401" y="118"/>
                </a:cubicBezTo>
                <a:cubicBezTo>
                  <a:pt x="433" y="118"/>
                  <a:pt x="433" y="118"/>
                  <a:pt x="433" y="118"/>
                </a:cubicBezTo>
                <a:cubicBezTo>
                  <a:pt x="433" y="0"/>
                  <a:pt x="433" y="0"/>
                  <a:pt x="43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63"/>
                  <a:pt x="0" y="463"/>
                  <a:pt x="0" y="463"/>
                </a:cubicBezTo>
                <a:cubicBezTo>
                  <a:pt x="158" y="463"/>
                  <a:pt x="158" y="463"/>
                  <a:pt x="158" y="463"/>
                </a:cubicBezTo>
                <a:cubicBezTo>
                  <a:pt x="164" y="463"/>
                  <a:pt x="169" y="468"/>
                  <a:pt x="169" y="474"/>
                </a:cubicBezTo>
                <a:cubicBezTo>
                  <a:pt x="169" y="528"/>
                  <a:pt x="169" y="528"/>
                  <a:pt x="169" y="528"/>
                </a:cubicBezTo>
                <a:cubicBezTo>
                  <a:pt x="169" y="532"/>
                  <a:pt x="168" y="535"/>
                  <a:pt x="165" y="537"/>
                </a:cubicBezTo>
                <a:cubicBezTo>
                  <a:pt x="156" y="544"/>
                  <a:pt x="130" y="568"/>
                  <a:pt x="129" y="586"/>
                </a:cubicBezTo>
                <a:cubicBezTo>
                  <a:pt x="129" y="598"/>
                  <a:pt x="133" y="611"/>
                  <a:pt x="141" y="619"/>
                </a:cubicBezTo>
                <a:cubicBezTo>
                  <a:pt x="151" y="630"/>
                  <a:pt x="166" y="635"/>
                  <a:pt x="183" y="635"/>
                </a:cubicBezTo>
                <a:cubicBezTo>
                  <a:pt x="207" y="635"/>
                  <a:pt x="248" y="630"/>
                  <a:pt x="250" y="594"/>
                </a:cubicBezTo>
                <a:cubicBezTo>
                  <a:pt x="253" y="560"/>
                  <a:pt x="210" y="533"/>
                  <a:pt x="210" y="533"/>
                </a:cubicBezTo>
                <a:cubicBezTo>
                  <a:pt x="206" y="531"/>
                  <a:pt x="204" y="527"/>
                  <a:pt x="204" y="524"/>
                </a:cubicBezTo>
                <a:cubicBezTo>
                  <a:pt x="204" y="471"/>
                  <a:pt x="204" y="471"/>
                  <a:pt x="204" y="471"/>
                </a:cubicBezTo>
                <a:cubicBezTo>
                  <a:pt x="204" y="465"/>
                  <a:pt x="209" y="460"/>
                  <a:pt x="215" y="460"/>
                </a:cubicBezTo>
                <a:cubicBezTo>
                  <a:pt x="433" y="460"/>
                  <a:pt x="433" y="460"/>
                  <a:pt x="433" y="460"/>
                </a:cubicBezTo>
                <a:cubicBezTo>
                  <a:pt x="433" y="199"/>
                  <a:pt x="433" y="199"/>
                  <a:pt x="433" y="199"/>
                </a:cubicBezTo>
                <a:cubicBezTo>
                  <a:pt x="410" y="199"/>
                  <a:pt x="410" y="199"/>
                  <a:pt x="410" y="199"/>
                </a:cubicBezTo>
                <a:cubicBezTo>
                  <a:pt x="399" y="211"/>
                  <a:pt x="368" y="243"/>
                  <a:pt x="338" y="243"/>
                </a:cubicBezTo>
                <a:cubicBezTo>
                  <a:pt x="305" y="243"/>
                  <a:pt x="270" y="222"/>
                  <a:pt x="270" y="161"/>
                </a:cubicBezTo>
                <a:cubicBezTo>
                  <a:pt x="270" y="124"/>
                  <a:pt x="282" y="104"/>
                  <a:pt x="293" y="94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56" name="Freeform 155"/>
          <p:cNvSpPr>
            <a:spLocks/>
          </p:cNvSpPr>
          <p:nvPr/>
        </p:nvSpPr>
        <p:spPr bwMode="auto">
          <a:xfrm>
            <a:off x="1573832" y="3353182"/>
            <a:ext cx="769772" cy="817678"/>
          </a:xfrm>
          <a:custGeom>
            <a:avLst/>
            <a:gdLst>
              <a:gd name="T0" fmla="*/ 435 w 435"/>
              <a:gd name="T1" fmla="*/ 0 h 463"/>
              <a:gd name="T2" fmla="*/ 2 w 435"/>
              <a:gd name="T3" fmla="*/ 0 h 463"/>
              <a:gd name="T4" fmla="*/ 2 w 435"/>
              <a:gd name="T5" fmla="*/ 113 h 463"/>
              <a:gd name="T6" fmla="*/ 32 w 435"/>
              <a:gd name="T7" fmla="*/ 113 h 463"/>
              <a:gd name="T8" fmla="*/ 104 w 435"/>
              <a:gd name="T9" fmla="*/ 70 h 463"/>
              <a:gd name="T10" fmla="*/ 166 w 435"/>
              <a:gd name="T11" fmla="*/ 154 h 463"/>
              <a:gd name="T12" fmla="*/ 145 w 435"/>
              <a:gd name="T13" fmla="*/ 219 h 463"/>
              <a:gd name="T14" fmla="*/ 100 w 435"/>
              <a:gd name="T15" fmla="*/ 234 h 463"/>
              <a:gd name="T16" fmla="*/ 34 w 435"/>
              <a:gd name="T17" fmla="*/ 192 h 463"/>
              <a:gd name="T18" fmla="*/ 0 w 435"/>
              <a:gd name="T19" fmla="*/ 192 h 463"/>
              <a:gd name="T20" fmla="*/ 0 w 435"/>
              <a:gd name="T21" fmla="*/ 442 h 463"/>
              <a:gd name="T22" fmla="*/ 9 w 435"/>
              <a:gd name="T23" fmla="*/ 463 h 463"/>
              <a:gd name="T24" fmla="*/ 435 w 435"/>
              <a:gd name="T25" fmla="*/ 463 h 463"/>
              <a:gd name="T26" fmla="*/ 435 w 435"/>
              <a:gd name="T27" fmla="*/ 0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5" h="463">
                <a:moveTo>
                  <a:pt x="435" y="0"/>
                </a:moveTo>
                <a:cubicBezTo>
                  <a:pt x="2" y="0"/>
                  <a:pt x="2" y="0"/>
                  <a:pt x="2" y="0"/>
                </a:cubicBezTo>
                <a:cubicBezTo>
                  <a:pt x="2" y="113"/>
                  <a:pt x="2" y="113"/>
                  <a:pt x="2" y="113"/>
                </a:cubicBezTo>
                <a:cubicBezTo>
                  <a:pt x="32" y="113"/>
                  <a:pt x="32" y="113"/>
                  <a:pt x="32" y="113"/>
                </a:cubicBezTo>
                <a:cubicBezTo>
                  <a:pt x="40" y="99"/>
                  <a:pt x="61" y="69"/>
                  <a:pt x="104" y="70"/>
                </a:cubicBezTo>
                <a:cubicBezTo>
                  <a:pt x="166" y="72"/>
                  <a:pt x="166" y="134"/>
                  <a:pt x="166" y="154"/>
                </a:cubicBezTo>
                <a:cubicBezTo>
                  <a:pt x="166" y="184"/>
                  <a:pt x="159" y="205"/>
                  <a:pt x="145" y="219"/>
                </a:cubicBezTo>
                <a:cubicBezTo>
                  <a:pt x="134" y="229"/>
                  <a:pt x="119" y="234"/>
                  <a:pt x="100" y="234"/>
                </a:cubicBezTo>
                <a:cubicBezTo>
                  <a:pt x="63" y="233"/>
                  <a:pt x="42" y="209"/>
                  <a:pt x="34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442"/>
                  <a:pt x="0" y="442"/>
                  <a:pt x="0" y="442"/>
                </a:cubicBezTo>
                <a:cubicBezTo>
                  <a:pt x="4" y="449"/>
                  <a:pt x="7" y="456"/>
                  <a:pt x="9" y="463"/>
                </a:cubicBezTo>
                <a:cubicBezTo>
                  <a:pt x="435" y="463"/>
                  <a:pt x="435" y="463"/>
                  <a:pt x="435" y="463"/>
                </a:cubicBezTo>
                <a:lnTo>
                  <a:pt x="435" y="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57" name="Freeform 156"/>
          <p:cNvSpPr>
            <a:spLocks/>
          </p:cNvSpPr>
          <p:nvPr/>
        </p:nvSpPr>
        <p:spPr bwMode="auto">
          <a:xfrm>
            <a:off x="1577099" y="1666653"/>
            <a:ext cx="1970702" cy="1088786"/>
          </a:xfrm>
          <a:custGeom>
            <a:avLst/>
            <a:gdLst>
              <a:gd name="T0" fmla="*/ 0 w 1114"/>
              <a:gd name="T1" fmla="*/ 445 h 616"/>
              <a:gd name="T2" fmla="*/ 186 w 1114"/>
              <a:gd name="T3" fmla="*/ 445 h 616"/>
              <a:gd name="T4" fmla="*/ 197 w 1114"/>
              <a:gd name="T5" fmla="*/ 456 h 616"/>
              <a:gd name="T6" fmla="*/ 197 w 1114"/>
              <a:gd name="T7" fmla="*/ 511 h 616"/>
              <a:gd name="T8" fmla="*/ 192 w 1114"/>
              <a:gd name="T9" fmla="*/ 521 h 616"/>
              <a:gd name="T10" fmla="*/ 161 w 1114"/>
              <a:gd name="T11" fmla="*/ 565 h 616"/>
              <a:gd name="T12" fmla="*/ 213 w 1114"/>
              <a:gd name="T13" fmla="*/ 616 h 616"/>
              <a:gd name="T14" fmla="*/ 279 w 1114"/>
              <a:gd name="T15" fmla="*/ 571 h 616"/>
              <a:gd name="T16" fmla="*/ 240 w 1114"/>
              <a:gd name="T17" fmla="*/ 519 h 616"/>
              <a:gd name="T18" fmla="*/ 233 w 1114"/>
              <a:gd name="T19" fmla="*/ 508 h 616"/>
              <a:gd name="T20" fmla="*/ 234 w 1114"/>
              <a:gd name="T21" fmla="*/ 458 h 616"/>
              <a:gd name="T22" fmla="*/ 245 w 1114"/>
              <a:gd name="T23" fmla="*/ 448 h 616"/>
              <a:gd name="T24" fmla="*/ 647 w 1114"/>
              <a:gd name="T25" fmla="*/ 448 h 616"/>
              <a:gd name="T26" fmla="*/ 647 w 1114"/>
              <a:gd name="T27" fmla="*/ 412 h 616"/>
              <a:gd name="T28" fmla="*/ 605 w 1114"/>
              <a:gd name="T29" fmla="*/ 339 h 616"/>
              <a:gd name="T30" fmla="*/ 683 w 1114"/>
              <a:gd name="T31" fmla="*/ 279 h 616"/>
              <a:gd name="T32" fmla="*/ 767 w 1114"/>
              <a:gd name="T33" fmla="*/ 338 h 616"/>
              <a:gd name="T34" fmla="*/ 728 w 1114"/>
              <a:gd name="T35" fmla="*/ 413 h 616"/>
              <a:gd name="T36" fmla="*/ 728 w 1114"/>
              <a:gd name="T37" fmla="*/ 446 h 616"/>
              <a:gd name="T38" fmla="*/ 1114 w 1114"/>
              <a:gd name="T39" fmla="*/ 446 h 616"/>
              <a:gd name="T40" fmla="*/ 952 w 1114"/>
              <a:gd name="T41" fmla="*/ 204 h 616"/>
              <a:gd name="T42" fmla="*/ 460 w 1114"/>
              <a:gd name="T43" fmla="*/ 2 h 616"/>
              <a:gd name="T44" fmla="*/ 0 w 1114"/>
              <a:gd name="T45" fmla="*/ 148 h 616"/>
              <a:gd name="T46" fmla="*/ 0 w 1114"/>
              <a:gd name="T47" fmla="*/ 445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14" h="616">
                <a:moveTo>
                  <a:pt x="0" y="445"/>
                </a:moveTo>
                <a:cubicBezTo>
                  <a:pt x="186" y="445"/>
                  <a:pt x="186" y="445"/>
                  <a:pt x="186" y="445"/>
                </a:cubicBezTo>
                <a:cubicBezTo>
                  <a:pt x="192" y="445"/>
                  <a:pt x="197" y="449"/>
                  <a:pt x="197" y="456"/>
                </a:cubicBezTo>
                <a:cubicBezTo>
                  <a:pt x="197" y="511"/>
                  <a:pt x="197" y="511"/>
                  <a:pt x="197" y="511"/>
                </a:cubicBezTo>
                <a:cubicBezTo>
                  <a:pt x="197" y="515"/>
                  <a:pt x="196" y="519"/>
                  <a:pt x="192" y="521"/>
                </a:cubicBezTo>
                <a:cubicBezTo>
                  <a:pt x="184" y="526"/>
                  <a:pt x="161" y="546"/>
                  <a:pt x="161" y="565"/>
                </a:cubicBezTo>
                <a:cubicBezTo>
                  <a:pt x="161" y="591"/>
                  <a:pt x="179" y="616"/>
                  <a:pt x="213" y="616"/>
                </a:cubicBezTo>
                <a:cubicBezTo>
                  <a:pt x="249" y="616"/>
                  <a:pt x="278" y="597"/>
                  <a:pt x="279" y="571"/>
                </a:cubicBezTo>
                <a:cubicBezTo>
                  <a:pt x="280" y="534"/>
                  <a:pt x="240" y="519"/>
                  <a:pt x="240" y="519"/>
                </a:cubicBezTo>
                <a:cubicBezTo>
                  <a:pt x="235" y="517"/>
                  <a:pt x="232" y="513"/>
                  <a:pt x="233" y="508"/>
                </a:cubicBezTo>
                <a:cubicBezTo>
                  <a:pt x="234" y="458"/>
                  <a:pt x="234" y="458"/>
                  <a:pt x="234" y="458"/>
                </a:cubicBezTo>
                <a:cubicBezTo>
                  <a:pt x="234" y="452"/>
                  <a:pt x="239" y="448"/>
                  <a:pt x="245" y="448"/>
                </a:cubicBezTo>
                <a:cubicBezTo>
                  <a:pt x="647" y="448"/>
                  <a:pt x="647" y="448"/>
                  <a:pt x="647" y="448"/>
                </a:cubicBezTo>
                <a:cubicBezTo>
                  <a:pt x="647" y="412"/>
                  <a:pt x="647" y="412"/>
                  <a:pt x="647" y="412"/>
                </a:cubicBezTo>
                <a:cubicBezTo>
                  <a:pt x="634" y="404"/>
                  <a:pt x="605" y="380"/>
                  <a:pt x="605" y="339"/>
                </a:cubicBezTo>
                <a:cubicBezTo>
                  <a:pt x="605" y="298"/>
                  <a:pt x="646" y="279"/>
                  <a:pt x="683" y="279"/>
                </a:cubicBezTo>
                <a:cubicBezTo>
                  <a:pt x="722" y="279"/>
                  <a:pt x="767" y="294"/>
                  <a:pt x="767" y="338"/>
                </a:cubicBezTo>
                <a:cubicBezTo>
                  <a:pt x="767" y="378"/>
                  <a:pt x="739" y="404"/>
                  <a:pt x="728" y="413"/>
                </a:cubicBezTo>
                <a:cubicBezTo>
                  <a:pt x="728" y="446"/>
                  <a:pt x="728" y="446"/>
                  <a:pt x="728" y="446"/>
                </a:cubicBezTo>
                <a:cubicBezTo>
                  <a:pt x="1114" y="446"/>
                  <a:pt x="1114" y="446"/>
                  <a:pt x="1114" y="446"/>
                </a:cubicBezTo>
                <a:cubicBezTo>
                  <a:pt x="1078" y="356"/>
                  <a:pt x="1025" y="265"/>
                  <a:pt x="952" y="204"/>
                </a:cubicBezTo>
                <a:cubicBezTo>
                  <a:pt x="809" y="83"/>
                  <a:pt x="677" y="5"/>
                  <a:pt x="460" y="2"/>
                </a:cubicBezTo>
                <a:cubicBezTo>
                  <a:pt x="326" y="0"/>
                  <a:pt x="149" y="37"/>
                  <a:pt x="0" y="148"/>
                </a:cubicBezTo>
                <a:lnTo>
                  <a:pt x="0" y="445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58" name="Freeform 157"/>
          <p:cNvSpPr>
            <a:spLocks/>
          </p:cNvSpPr>
          <p:nvPr/>
        </p:nvSpPr>
        <p:spPr bwMode="auto">
          <a:xfrm>
            <a:off x="2382800" y="2197980"/>
            <a:ext cx="1056122" cy="1116005"/>
          </a:xfrm>
          <a:custGeom>
            <a:avLst/>
            <a:gdLst>
              <a:gd name="T0" fmla="*/ 433 w 597"/>
              <a:gd name="T1" fmla="*/ 422 h 631"/>
              <a:gd name="T2" fmla="*/ 445 w 597"/>
              <a:gd name="T3" fmla="*/ 411 h 631"/>
              <a:gd name="T4" fmla="*/ 492 w 597"/>
              <a:gd name="T5" fmla="*/ 411 h 631"/>
              <a:gd name="T6" fmla="*/ 501 w 597"/>
              <a:gd name="T7" fmla="*/ 415 h 631"/>
              <a:gd name="T8" fmla="*/ 556 w 597"/>
              <a:gd name="T9" fmla="*/ 451 h 631"/>
              <a:gd name="T10" fmla="*/ 597 w 597"/>
              <a:gd name="T11" fmla="*/ 389 h 631"/>
              <a:gd name="T12" fmla="*/ 557 w 597"/>
              <a:gd name="T13" fmla="*/ 334 h 631"/>
              <a:gd name="T14" fmla="*/ 499 w 597"/>
              <a:gd name="T15" fmla="*/ 374 h 631"/>
              <a:gd name="T16" fmla="*/ 491 w 597"/>
              <a:gd name="T17" fmla="*/ 377 h 631"/>
              <a:gd name="T18" fmla="*/ 441 w 597"/>
              <a:gd name="T19" fmla="*/ 377 h 631"/>
              <a:gd name="T20" fmla="*/ 430 w 597"/>
              <a:gd name="T21" fmla="*/ 366 h 631"/>
              <a:gd name="T22" fmla="*/ 430 w 597"/>
              <a:gd name="T23" fmla="*/ 167 h 631"/>
              <a:gd name="T24" fmla="*/ 261 w 597"/>
              <a:gd name="T25" fmla="*/ 167 h 631"/>
              <a:gd name="T26" fmla="*/ 250 w 597"/>
              <a:gd name="T27" fmla="*/ 156 h 631"/>
              <a:gd name="T28" fmla="*/ 250 w 597"/>
              <a:gd name="T29" fmla="*/ 107 h 631"/>
              <a:gd name="T30" fmla="*/ 256 w 597"/>
              <a:gd name="T31" fmla="*/ 98 h 631"/>
              <a:gd name="T32" fmla="*/ 290 w 597"/>
              <a:gd name="T33" fmla="*/ 37 h 631"/>
              <a:gd name="T34" fmla="*/ 228 w 597"/>
              <a:gd name="T35" fmla="*/ 0 h 631"/>
              <a:gd name="T36" fmla="*/ 172 w 597"/>
              <a:gd name="T37" fmla="*/ 38 h 631"/>
              <a:gd name="T38" fmla="*/ 208 w 597"/>
              <a:gd name="T39" fmla="*/ 96 h 631"/>
              <a:gd name="T40" fmla="*/ 214 w 597"/>
              <a:gd name="T41" fmla="*/ 105 h 631"/>
              <a:gd name="T42" fmla="*/ 214 w 597"/>
              <a:gd name="T43" fmla="*/ 158 h 631"/>
              <a:gd name="T44" fmla="*/ 203 w 597"/>
              <a:gd name="T45" fmla="*/ 169 h 631"/>
              <a:gd name="T46" fmla="*/ 0 w 597"/>
              <a:gd name="T47" fmla="*/ 169 h 631"/>
              <a:gd name="T48" fmla="*/ 0 w 597"/>
              <a:gd name="T49" fmla="*/ 631 h 631"/>
              <a:gd name="T50" fmla="*/ 433 w 597"/>
              <a:gd name="T51" fmla="*/ 631 h 631"/>
              <a:gd name="T52" fmla="*/ 433 w 597"/>
              <a:gd name="T53" fmla="*/ 422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97" h="631">
                <a:moveTo>
                  <a:pt x="433" y="422"/>
                </a:moveTo>
                <a:cubicBezTo>
                  <a:pt x="433" y="416"/>
                  <a:pt x="438" y="411"/>
                  <a:pt x="445" y="411"/>
                </a:cubicBezTo>
                <a:cubicBezTo>
                  <a:pt x="492" y="411"/>
                  <a:pt x="492" y="411"/>
                  <a:pt x="492" y="411"/>
                </a:cubicBezTo>
                <a:cubicBezTo>
                  <a:pt x="496" y="411"/>
                  <a:pt x="499" y="413"/>
                  <a:pt x="501" y="415"/>
                </a:cubicBezTo>
                <a:cubicBezTo>
                  <a:pt x="509" y="425"/>
                  <a:pt x="533" y="451"/>
                  <a:pt x="556" y="451"/>
                </a:cubicBezTo>
                <a:cubicBezTo>
                  <a:pt x="587" y="451"/>
                  <a:pt x="597" y="419"/>
                  <a:pt x="597" y="389"/>
                </a:cubicBezTo>
                <a:cubicBezTo>
                  <a:pt x="597" y="356"/>
                  <a:pt x="583" y="336"/>
                  <a:pt x="557" y="334"/>
                </a:cubicBezTo>
                <a:cubicBezTo>
                  <a:pt x="540" y="333"/>
                  <a:pt x="513" y="358"/>
                  <a:pt x="499" y="374"/>
                </a:cubicBezTo>
                <a:cubicBezTo>
                  <a:pt x="497" y="376"/>
                  <a:pt x="494" y="377"/>
                  <a:pt x="491" y="377"/>
                </a:cubicBezTo>
                <a:cubicBezTo>
                  <a:pt x="441" y="377"/>
                  <a:pt x="441" y="377"/>
                  <a:pt x="441" y="377"/>
                </a:cubicBezTo>
                <a:cubicBezTo>
                  <a:pt x="435" y="377"/>
                  <a:pt x="430" y="372"/>
                  <a:pt x="430" y="366"/>
                </a:cubicBezTo>
                <a:cubicBezTo>
                  <a:pt x="430" y="167"/>
                  <a:pt x="430" y="167"/>
                  <a:pt x="430" y="167"/>
                </a:cubicBezTo>
                <a:cubicBezTo>
                  <a:pt x="261" y="167"/>
                  <a:pt x="261" y="167"/>
                  <a:pt x="261" y="167"/>
                </a:cubicBezTo>
                <a:cubicBezTo>
                  <a:pt x="255" y="167"/>
                  <a:pt x="250" y="162"/>
                  <a:pt x="250" y="156"/>
                </a:cubicBezTo>
                <a:cubicBezTo>
                  <a:pt x="250" y="107"/>
                  <a:pt x="250" y="107"/>
                  <a:pt x="250" y="107"/>
                </a:cubicBezTo>
                <a:cubicBezTo>
                  <a:pt x="250" y="103"/>
                  <a:pt x="252" y="100"/>
                  <a:pt x="256" y="98"/>
                </a:cubicBezTo>
                <a:cubicBezTo>
                  <a:pt x="256" y="97"/>
                  <a:pt x="290" y="75"/>
                  <a:pt x="290" y="37"/>
                </a:cubicBezTo>
                <a:cubicBezTo>
                  <a:pt x="290" y="2"/>
                  <a:pt x="238" y="0"/>
                  <a:pt x="228" y="0"/>
                </a:cubicBezTo>
                <a:cubicBezTo>
                  <a:pt x="207" y="0"/>
                  <a:pt x="172" y="8"/>
                  <a:pt x="172" y="38"/>
                </a:cubicBezTo>
                <a:cubicBezTo>
                  <a:pt x="172" y="76"/>
                  <a:pt x="206" y="95"/>
                  <a:pt x="208" y="96"/>
                </a:cubicBezTo>
                <a:cubicBezTo>
                  <a:pt x="211" y="97"/>
                  <a:pt x="214" y="101"/>
                  <a:pt x="214" y="105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64"/>
                  <a:pt x="209" y="169"/>
                  <a:pt x="203" y="169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631"/>
                  <a:pt x="0" y="631"/>
                  <a:pt x="0" y="631"/>
                </a:cubicBezTo>
                <a:cubicBezTo>
                  <a:pt x="433" y="631"/>
                  <a:pt x="433" y="631"/>
                  <a:pt x="433" y="631"/>
                </a:cubicBezTo>
                <a:lnTo>
                  <a:pt x="433" y="42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59" name="Freeform 158"/>
          <p:cNvSpPr>
            <a:spLocks/>
          </p:cNvSpPr>
          <p:nvPr/>
        </p:nvSpPr>
        <p:spPr bwMode="auto">
          <a:xfrm>
            <a:off x="2898884" y="2497396"/>
            <a:ext cx="739286" cy="1601604"/>
          </a:xfrm>
          <a:custGeom>
            <a:avLst/>
            <a:gdLst>
              <a:gd name="T0" fmla="*/ 160 w 418"/>
              <a:gd name="T1" fmla="*/ 0 h 906"/>
              <a:gd name="T2" fmla="*/ 160 w 418"/>
              <a:gd name="T3" fmla="*/ 186 h 906"/>
              <a:gd name="T4" fmla="*/ 194 w 418"/>
              <a:gd name="T5" fmla="*/ 186 h 906"/>
              <a:gd name="T6" fmla="*/ 266 w 418"/>
              <a:gd name="T7" fmla="*/ 143 h 906"/>
              <a:gd name="T8" fmla="*/ 328 w 418"/>
              <a:gd name="T9" fmla="*/ 220 h 906"/>
              <a:gd name="T10" fmla="*/ 264 w 418"/>
              <a:gd name="T11" fmla="*/ 304 h 906"/>
              <a:gd name="T12" fmla="*/ 195 w 418"/>
              <a:gd name="T13" fmla="*/ 264 h 906"/>
              <a:gd name="T14" fmla="*/ 164 w 418"/>
              <a:gd name="T15" fmla="*/ 264 h 906"/>
              <a:gd name="T16" fmla="*/ 164 w 418"/>
              <a:gd name="T17" fmla="*/ 613 h 906"/>
              <a:gd name="T18" fmla="*/ 153 w 418"/>
              <a:gd name="T19" fmla="*/ 624 h 906"/>
              <a:gd name="T20" fmla="*/ 105 w 418"/>
              <a:gd name="T21" fmla="*/ 624 h 906"/>
              <a:gd name="T22" fmla="*/ 97 w 418"/>
              <a:gd name="T23" fmla="*/ 621 h 906"/>
              <a:gd name="T24" fmla="*/ 40 w 418"/>
              <a:gd name="T25" fmla="*/ 586 h 906"/>
              <a:gd name="T26" fmla="*/ 16 w 418"/>
              <a:gd name="T27" fmla="*/ 594 h 906"/>
              <a:gd name="T28" fmla="*/ 0 w 418"/>
              <a:gd name="T29" fmla="*/ 645 h 906"/>
              <a:gd name="T30" fmla="*/ 46 w 418"/>
              <a:gd name="T31" fmla="*/ 705 h 906"/>
              <a:gd name="T32" fmla="*/ 104 w 418"/>
              <a:gd name="T33" fmla="*/ 665 h 906"/>
              <a:gd name="T34" fmla="*/ 113 w 418"/>
              <a:gd name="T35" fmla="*/ 661 h 906"/>
              <a:gd name="T36" fmla="*/ 153 w 418"/>
              <a:gd name="T37" fmla="*/ 661 h 906"/>
              <a:gd name="T38" fmla="*/ 164 w 418"/>
              <a:gd name="T39" fmla="*/ 672 h 906"/>
              <a:gd name="T40" fmla="*/ 164 w 418"/>
              <a:gd name="T41" fmla="*/ 906 h 906"/>
              <a:gd name="T42" fmla="*/ 318 w 418"/>
              <a:gd name="T43" fmla="*/ 573 h 906"/>
              <a:gd name="T44" fmla="*/ 418 w 418"/>
              <a:gd name="T45" fmla="*/ 210 h 906"/>
              <a:gd name="T46" fmla="*/ 376 w 418"/>
              <a:gd name="T47" fmla="*/ 0 h 906"/>
              <a:gd name="T48" fmla="*/ 160 w 418"/>
              <a:gd name="T49" fmla="*/ 0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18" h="906">
                <a:moveTo>
                  <a:pt x="160" y="0"/>
                </a:moveTo>
                <a:cubicBezTo>
                  <a:pt x="160" y="186"/>
                  <a:pt x="160" y="186"/>
                  <a:pt x="160" y="186"/>
                </a:cubicBezTo>
                <a:cubicBezTo>
                  <a:pt x="194" y="186"/>
                  <a:pt x="194" y="186"/>
                  <a:pt x="194" y="186"/>
                </a:cubicBezTo>
                <a:cubicBezTo>
                  <a:pt x="205" y="174"/>
                  <a:pt x="238" y="142"/>
                  <a:pt x="266" y="143"/>
                </a:cubicBezTo>
                <a:cubicBezTo>
                  <a:pt x="296" y="145"/>
                  <a:pt x="328" y="166"/>
                  <a:pt x="328" y="220"/>
                </a:cubicBezTo>
                <a:cubicBezTo>
                  <a:pt x="328" y="271"/>
                  <a:pt x="303" y="304"/>
                  <a:pt x="264" y="304"/>
                </a:cubicBezTo>
                <a:cubicBezTo>
                  <a:pt x="232" y="304"/>
                  <a:pt x="205" y="275"/>
                  <a:pt x="195" y="264"/>
                </a:cubicBezTo>
                <a:cubicBezTo>
                  <a:pt x="164" y="264"/>
                  <a:pt x="164" y="264"/>
                  <a:pt x="164" y="264"/>
                </a:cubicBezTo>
                <a:cubicBezTo>
                  <a:pt x="164" y="613"/>
                  <a:pt x="164" y="613"/>
                  <a:pt x="164" y="613"/>
                </a:cubicBezTo>
                <a:cubicBezTo>
                  <a:pt x="164" y="619"/>
                  <a:pt x="159" y="624"/>
                  <a:pt x="153" y="624"/>
                </a:cubicBezTo>
                <a:cubicBezTo>
                  <a:pt x="105" y="624"/>
                  <a:pt x="105" y="624"/>
                  <a:pt x="105" y="624"/>
                </a:cubicBezTo>
                <a:cubicBezTo>
                  <a:pt x="102" y="624"/>
                  <a:pt x="99" y="623"/>
                  <a:pt x="97" y="621"/>
                </a:cubicBezTo>
                <a:cubicBezTo>
                  <a:pt x="88" y="611"/>
                  <a:pt x="59" y="587"/>
                  <a:pt x="40" y="586"/>
                </a:cubicBezTo>
                <a:cubicBezTo>
                  <a:pt x="31" y="585"/>
                  <a:pt x="22" y="588"/>
                  <a:pt x="16" y="594"/>
                </a:cubicBezTo>
                <a:cubicBezTo>
                  <a:pt x="5" y="604"/>
                  <a:pt x="0" y="622"/>
                  <a:pt x="0" y="645"/>
                </a:cubicBezTo>
                <a:cubicBezTo>
                  <a:pt x="0" y="683"/>
                  <a:pt x="16" y="705"/>
                  <a:pt x="46" y="705"/>
                </a:cubicBezTo>
                <a:cubicBezTo>
                  <a:pt x="66" y="705"/>
                  <a:pt x="96" y="675"/>
                  <a:pt x="104" y="665"/>
                </a:cubicBezTo>
                <a:cubicBezTo>
                  <a:pt x="106" y="662"/>
                  <a:pt x="109" y="661"/>
                  <a:pt x="113" y="661"/>
                </a:cubicBezTo>
                <a:cubicBezTo>
                  <a:pt x="153" y="661"/>
                  <a:pt x="153" y="661"/>
                  <a:pt x="153" y="661"/>
                </a:cubicBezTo>
                <a:cubicBezTo>
                  <a:pt x="159" y="661"/>
                  <a:pt x="164" y="666"/>
                  <a:pt x="164" y="672"/>
                </a:cubicBezTo>
                <a:cubicBezTo>
                  <a:pt x="164" y="906"/>
                  <a:pt x="164" y="906"/>
                  <a:pt x="164" y="906"/>
                </a:cubicBezTo>
                <a:cubicBezTo>
                  <a:pt x="207" y="808"/>
                  <a:pt x="270" y="669"/>
                  <a:pt x="318" y="573"/>
                </a:cubicBezTo>
                <a:cubicBezTo>
                  <a:pt x="393" y="422"/>
                  <a:pt x="418" y="329"/>
                  <a:pt x="418" y="210"/>
                </a:cubicBezTo>
                <a:cubicBezTo>
                  <a:pt x="418" y="156"/>
                  <a:pt x="404" y="79"/>
                  <a:pt x="376" y="0"/>
                </a:cubicBezTo>
                <a:lnTo>
                  <a:pt x="160" y="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60" name="Freeform 159"/>
          <p:cNvSpPr>
            <a:spLocks/>
          </p:cNvSpPr>
          <p:nvPr/>
        </p:nvSpPr>
        <p:spPr bwMode="auto">
          <a:xfrm>
            <a:off x="1605407" y="4204612"/>
            <a:ext cx="1536277" cy="632584"/>
          </a:xfrm>
          <a:custGeom>
            <a:avLst/>
            <a:gdLst>
              <a:gd name="T0" fmla="*/ 665 w 868"/>
              <a:gd name="T1" fmla="*/ 0 h 358"/>
              <a:gd name="T2" fmla="*/ 665 w 868"/>
              <a:gd name="T3" fmla="*/ 36 h 358"/>
              <a:gd name="T4" fmla="*/ 712 w 868"/>
              <a:gd name="T5" fmla="*/ 114 h 358"/>
              <a:gd name="T6" fmla="*/ 622 w 868"/>
              <a:gd name="T7" fmla="*/ 175 h 358"/>
              <a:gd name="T8" fmla="*/ 564 w 868"/>
              <a:gd name="T9" fmla="*/ 153 h 358"/>
              <a:gd name="T10" fmla="*/ 546 w 868"/>
              <a:gd name="T11" fmla="*/ 103 h 358"/>
              <a:gd name="T12" fmla="*/ 586 w 868"/>
              <a:gd name="T13" fmla="*/ 41 h 358"/>
              <a:gd name="T14" fmla="*/ 586 w 868"/>
              <a:gd name="T15" fmla="*/ 3 h 358"/>
              <a:gd name="T16" fmla="*/ 0 w 868"/>
              <a:gd name="T17" fmla="*/ 3 h 358"/>
              <a:gd name="T18" fmla="*/ 26 w 868"/>
              <a:gd name="T19" fmla="*/ 104 h 358"/>
              <a:gd name="T20" fmla="*/ 167 w 868"/>
              <a:gd name="T21" fmla="*/ 358 h 358"/>
              <a:gd name="T22" fmla="*/ 700 w 868"/>
              <a:gd name="T23" fmla="*/ 358 h 358"/>
              <a:gd name="T24" fmla="*/ 821 w 868"/>
              <a:gd name="T25" fmla="*/ 241 h 358"/>
              <a:gd name="T26" fmla="*/ 845 w 868"/>
              <a:gd name="T27" fmla="*/ 51 h 358"/>
              <a:gd name="T28" fmla="*/ 868 w 868"/>
              <a:gd name="T29" fmla="*/ 0 h 358"/>
              <a:gd name="T30" fmla="*/ 665 w 868"/>
              <a:gd name="T31" fmla="*/ 0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68" h="358">
                <a:moveTo>
                  <a:pt x="665" y="0"/>
                </a:moveTo>
                <a:cubicBezTo>
                  <a:pt x="665" y="36"/>
                  <a:pt x="665" y="36"/>
                  <a:pt x="665" y="36"/>
                </a:cubicBezTo>
                <a:cubicBezTo>
                  <a:pt x="679" y="46"/>
                  <a:pt x="715" y="75"/>
                  <a:pt x="712" y="114"/>
                </a:cubicBezTo>
                <a:cubicBezTo>
                  <a:pt x="709" y="152"/>
                  <a:pt x="675" y="175"/>
                  <a:pt x="622" y="175"/>
                </a:cubicBezTo>
                <a:cubicBezTo>
                  <a:pt x="592" y="175"/>
                  <a:pt x="574" y="163"/>
                  <a:pt x="564" y="153"/>
                </a:cubicBezTo>
                <a:cubicBezTo>
                  <a:pt x="552" y="139"/>
                  <a:pt x="545" y="121"/>
                  <a:pt x="546" y="103"/>
                </a:cubicBezTo>
                <a:cubicBezTo>
                  <a:pt x="548" y="77"/>
                  <a:pt x="575" y="51"/>
                  <a:pt x="586" y="41"/>
                </a:cubicBezTo>
                <a:cubicBezTo>
                  <a:pt x="586" y="3"/>
                  <a:pt x="586" y="3"/>
                  <a:pt x="586" y="3"/>
                </a:cubicBezTo>
                <a:cubicBezTo>
                  <a:pt x="0" y="3"/>
                  <a:pt x="0" y="3"/>
                  <a:pt x="0" y="3"/>
                </a:cubicBezTo>
                <a:cubicBezTo>
                  <a:pt x="16" y="45"/>
                  <a:pt x="26" y="81"/>
                  <a:pt x="26" y="104"/>
                </a:cubicBezTo>
                <a:cubicBezTo>
                  <a:pt x="18" y="303"/>
                  <a:pt x="126" y="358"/>
                  <a:pt x="167" y="358"/>
                </a:cubicBezTo>
                <a:cubicBezTo>
                  <a:pt x="315" y="358"/>
                  <a:pt x="651" y="358"/>
                  <a:pt x="700" y="358"/>
                </a:cubicBezTo>
                <a:cubicBezTo>
                  <a:pt x="750" y="358"/>
                  <a:pt x="799" y="291"/>
                  <a:pt x="821" y="241"/>
                </a:cubicBezTo>
                <a:cubicBezTo>
                  <a:pt x="844" y="190"/>
                  <a:pt x="829" y="88"/>
                  <a:pt x="845" y="51"/>
                </a:cubicBezTo>
                <a:cubicBezTo>
                  <a:pt x="849" y="43"/>
                  <a:pt x="857" y="25"/>
                  <a:pt x="868" y="0"/>
                </a:cubicBezTo>
                <a:lnTo>
                  <a:pt x="665" y="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61" name="Freeform 160"/>
          <p:cNvSpPr>
            <a:spLocks/>
          </p:cNvSpPr>
          <p:nvPr/>
        </p:nvSpPr>
        <p:spPr bwMode="auto">
          <a:xfrm>
            <a:off x="944514" y="1958448"/>
            <a:ext cx="884094" cy="2089380"/>
          </a:xfrm>
          <a:custGeom>
            <a:avLst/>
            <a:gdLst>
              <a:gd name="T0" fmla="*/ 334 w 500"/>
              <a:gd name="T1" fmla="*/ 970 h 1182"/>
              <a:gd name="T2" fmla="*/ 345 w 500"/>
              <a:gd name="T3" fmla="*/ 959 h 1182"/>
              <a:gd name="T4" fmla="*/ 398 w 500"/>
              <a:gd name="T5" fmla="*/ 959 h 1182"/>
              <a:gd name="T6" fmla="*/ 409 w 500"/>
              <a:gd name="T7" fmla="*/ 967 h 1182"/>
              <a:gd name="T8" fmla="*/ 457 w 500"/>
              <a:gd name="T9" fmla="*/ 1001 h 1182"/>
              <a:gd name="T10" fmla="*/ 486 w 500"/>
              <a:gd name="T11" fmla="*/ 992 h 1182"/>
              <a:gd name="T12" fmla="*/ 500 w 500"/>
              <a:gd name="T13" fmla="*/ 943 h 1182"/>
              <a:gd name="T14" fmla="*/ 460 w 500"/>
              <a:gd name="T15" fmla="*/ 881 h 1182"/>
              <a:gd name="T16" fmla="*/ 405 w 500"/>
              <a:gd name="T17" fmla="*/ 917 h 1182"/>
              <a:gd name="T18" fmla="*/ 395 w 500"/>
              <a:gd name="T19" fmla="*/ 924 h 1182"/>
              <a:gd name="T20" fmla="*/ 347 w 500"/>
              <a:gd name="T21" fmla="*/ 924 h 1182"/>
              <a:gd name="T22" fmla="*/ 336 w 500"/>
              <a:gd name="T23" fmla="*/ 913 h 1182"/>
              <a:gd name="T24" fmla="*/ 336 w 500"/>
              <a:gd name="T25" fmla="*/ 783 h 1182"/>
              <a:gd name="T26" fmla="*/ 334 w 500"/>
              <a:gd name="T27" fmla="*/ 778 h 1182"/>
              <a:gd name="T28" fmla="*/ 336 w 500"/>
              <a:gd name="T29" fmla="*/ 772 h 1182"/>
              <a:gd name="T30" fmla="*/ 336 w 500"/>
              <a:gd name="T31" fmla="*/ 0 h 1182"/>
              <a:gd name="T32" fmla="*/ 134 w 500"/>
              <a:gd name="T33" fmla="*/ 281 h 1182"/>
              <a:gd name="T34" fmla="*/ 221 w 500"/>
              <a:gd name="T35" fmla="*/ 959 h 1182"/>
              <a:gd name="T36" fmla="*/ 334 w 500"/>
              <a:gd name="T37" fmla="*/ 1182 h 1182"/>
              <a:gd name="T38" fmla="*/ 334 w 500"/>
              <a:gd name="T39" fmla="*/ 970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00" h="1182">
                <a:moveTo>
                  <a:pt x="334" y="970"/>
                </a:moveTo>
                <a:cubicBezTo>
                  <a:pt x="334" y="964"/>
                  <a:pt x="339" y="959"/>
                  <a:pt x="345" y="959"/>
                </a:cubicBezTo>
                <a:cubicBezTo>
                  <a:pt x="398" y="959"/>
                  <a:pt x="398" y="959"/>
                  <a:pt x="398" y="959"/>
                </a:cubicBezTo>
                <a:cubicBezTo>
                  <a:pt x="403" y="959"/>
                  <a:pt x="407" y="963"/>
                  <a:pt x="409" y="967"/>
                </a:cubicBezTo>
                <a:cubicBezTo>
                  <a:pt x="409" y="969"/>
                  <a:pt x="418" y="999"/>
                  <a:pt x="457" y="1001"/>
                </a:cubicBezTo>
                <a:cubicBezTo>
                  <a:pt x="470" y="1001"/>
                  <a:pt x="479" y="998"/>
                  <a:pt x="486" y="992"/>
                </a:cubicBezTo>
                <a:cubicBezTo>
                  <a:pt x="495" y="983"/>
                  <a:pt x="500" y="966"/>
                  <a:pt x="500" y="943"/>
                </a:cubicBezTo>
                <a:cubicBezTo>
                  <a:pt x="500" y="907"/>
                  <a:pt x="493" y="882"/>
                  <a:pt x="460" y="881"/>
                </a:cubicBezTo>
                <a:cubicBezTo>
                  <a:pt x="420" y="880"/>
                  <a:pt x="406" y="916"/>
                  <a:pt x="405" y="917"/>
                </a:cubicBezTo>
                <a:cubicBezTo>
                  <a:pt x="403" y="921"/>
                  <a:pt x="399" y="924"/>
                  <a:pt x="395" y="924"/>
                </a:cubicBezTo>
                <a:cubicBezTo>
                  <a:pt x="347" y="924"/>
                  <a:pt x="347" y="924"/>
                  <a:pt x="347" y="924"/>
                </a:cubicBezTo>
                <a:cubicBezTo>
                  <a:pt x="341" y="924"/>
                  <a:pt x="336" y="919"/>
                  <a:pt x="336" y="913"/>
                </a:cubicBezTo>
                <a:cubicBezTo>
                  <a:pt x="336" y="783"/>
                  <a:pt x="336" y="783"/>
                  <a:pt x="336" y="783"/>
                </a:cubicBezTo>
                <a:cubicBezTo>
                  <a:pt x="335" y="782"/>
                  <a:pt x="334" y="780"/>
                  <a:pt x="334" y="778"/>
                </a:cubicBezTo>
                <a:cubicBezTo>
                  <a:pt x="334" y="776"/>
                  <a:pt x="335" y="774"/>
                  <a:pt x="336" y="772"/>
                </a:cubicBezTo>
                <a:cubicBezTo>
                  <a:pt x="336" y="0"/>
                  <a:pt x="336" y="0"/>
                  <a:pt x="336" y="0"/>
                </a:cubicBezTo>
                <a:cubicBezTo>
                  <a:pt x="254" y="67"/>
                  <a:pt x="182" y="159"/>
                  <a:pt x="134" y="281"/>
                </a:cubicBezTo>
                <a:cubicBezTo>
                  <a:pt x="0" y="619"/>
                  <a:pt x="191" y="899"/>
                  <a:pt x="221" y="959"/>
                </a:cubicBezTo>
                <a:cubicBezTo>
                  <a:pt x="238" y="992"/>
                  <a:pt x="290" y="1088"/>
                  <a:pt x="334" y="1182"/>
                </a:cubicBezTo>
                <a:lnTo>
                  <a:pt x="334" y="97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62" name="Freeform 161"/>
          <p:cNvSpPr>
            <a:spLocks/>
          </p:cNvSpPr>
          <p:nvPr/>
        </p:nvSpPr>
        <p:spPr bwMode="auto">
          <a:xfrm>
            <a:off x="1577099" y="2491953"/>
            <a:ext cx="766505" cy="822033"/>
          </a:xfrm>
          <a:custGeom>
            <a:avLst/>
            <a:gdLst>
              <a:gd name="T0" fmla="*/ 433 w 433"/>
              <a:gd name="T1" fmla="*/ 3 h 465"/>
              <a:gd name="T2" fmla="*/ 256 w 433"/>
              <a:gd name="T3" fmla="*/ 3 h 465"/>
              <a:gd name="T4" fmla="*/ 255 w 433"/>
              <a:gd name="T5" fmla="*/ 34 h 465"/>
              <a:gd name="T6" fmla="*/ 301 w 433"/>
              <a:gd name="T7" fmla="*/ 105 h 465"/>
              <a:gd name="T8" fmla="*/ 213 w 433"/>
              <a:gd name="T9" fmla="*/ 172 h 465"/>
              <a:gd name="T10" fmla="*/ 139 w 433"/>
              <a:gd name="T11" fmla="*/ 98 h 465"/>
              <a:gd name="T12" fmla="*/ 175 w 433"/>
              <a:gd name="T13" fmla="*/ 39 h 465"/>
              <a:gd name="T14" fmla="*/ 175 w 433"/>
              <a:gd name="T15" fmla="*/ 0 h 465"/>
              <a:gd name="T16" fmla="*/ 0 w 433"/>
              <a:gd name="T17" fmla="*/ 0 h 465"/>
              <a:gd name="T18" fmla="*/ 0 w 433"/>
              <a:gd name="T19" fmla="*/ 465 h 465"/>
              <a:gd name="T20" fmla="*/ 433 w 433"/>
              <a:gd name="T21" fmla="*/ 465 h 465"/>
              <a:gd name="T22" fmla="*/ 433 w 433"/>
              <a:gd name="T23" fmla="*/ 3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3" h="465">
                <a:moveTo>
                  <a:pt x="433" y="3"/>
                </a:moveTo>
                <a:cubicBezTo>
                  <a:pt x="256" y="3"/>
                  <a:pt x="256" y="3"/>
                  <a:pt x="256" y="3"/>
                </a:cubicBezTo>
                <a:cubicBezTo>
                  <a:pt x="255" y="34"/>
                  <a:pt x="255" y="34"/>
                  <a:pt x="255" y="34"/>
                </a:cubicBezTo>
                <a:cubicBezTo>
                  <a:pt x="270" y="42"/>
                  <a:pt x="302" y="63"/>
                  <a:pt x="301" y="105"/>
                </a:cubicBezTo>
                <a:cubicBezTo>
                  <a:pt x="300" y="142"/>
                  <a:pt x="261" y="172"/>
                  <a:pt x="213" y="172"/>
                </a:cubicBezTo>
                <a:cubicBezTo>
                  <a:pt x="165" y="172"/>
                  <a:pt x="139" y="134"/>
                  <a:pt x="139" y="98"/>
                </a:cubicBezTo>
                <a:cubicBezTo>
                  <a:pt x="139" y="70"/>
                  <a:pt x="164" y="47"/>
                  <a:pt x="175" y="39"/>
                </a:cubicBezTo>
                <a:cubicBezTo>
                  <a:pt x="175" y="0"/>
                  <a:pt x="175" y="0"/>
                  <a:pt x="17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65"/>
                  <a:pt x="0" y="465"/>
                  <a:pt x="0" y="465"/>
                </a:cubicBezTo>
                <a:cubicBezTo>
                  <a:pt x="433" y="465"/>
                  <a:pt x="433" y="465"/>
                  <a:pt x="433" y="465"/>
                </a:cubicBezTo>
                <a:lnTo>
                  <a:pt x="433" y="3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97033" y="4837197"/>
            <a:ext cx="1135604" cy="1136692"/>
            <a:chOff x="1797033" y="4837197"/>
            <a:chExt cx="1135604" cy="1136692"/>
          </a:xfrm>
          <a:solidFill>
            <a:schemeClr val="accent1"/>
          </a:solidFill>
        </p:grpSpPr>
        <p:sp>
          <p:nvSpPr>
            <p:cNvPr id="163" name="Freeform 162"/>
            <p:cNvSpPr>
              <a:spLocks/>
            </p:cNvSpPr>
            <p:nvPr/>
          </p:nvSpPr>
          <p:spPr bwMode="auto">
            <a:xfrm>
              <a:off x="1797033" y="4837197"/>
              <a:ext cx="1135604" cy="1041968"/>
            </a:xfrm>
            <a:custGeom>
              <a:avLst/>
              <a:gdLst>
                <a:gd name="T0" fmla="*/ 7 w 642"/>
                <a:gd name="T1" fmla="*/ 0 h 589"/>
                <a:gd name="T2" fmla="*/ 627 w 642"/>
                <a:gd name="T3" fmla="*/ 0 h 589"/>
                <a:gd name="T4" fmla="*/ 627 w 642"/>
                <a:gd name="T5" fmla="*/ 51 h 589"/>
                <a:gd name="T6" fmla="*/ 642 w 642"/>
                <a:gd name="T7" fmla="*/ 82 h 589"/>
                <a:gd name="T8" fmla="*/ 612 w 642"/>
                <a:gd name="T9" fmla="*/ 129 h 589"/>
                <a:gd name="T10" fmla="*/ 637 w 642"/>
                <a:gd name="T11" fmla="*/ 171 h 589"/>
                <a:gd name="T12" fmla="*/ 612 w 642"/>
                <a:gd name="T13" fmla="*/ 225 h 589"/>
                <a:gd name="T14" fmla="*/ 635 w 642"/>
                <a:gd name="T15" fmla="*/ 261 h 589"/>
                <a:gd name="T16" fmla="*/ 612 w 642"/>
                <a:gd name="T17" fmla="*/ 306 h 589"/>
                <a:gd name="T18" fmla="*/ 635 w 642"/>
                <a:gd name="T19" fmla="*/ 347 h 589"/>
                <a:gd name="T20" fmla="*/ 610 w 642"/>
                <a:gd name="T21" fmla="*/ 394 h 589"/>
                <a:gd name="T22" fmla="*/ 626 w 642"/>
                <a:gd name="T23" fmla="*/ 424 h 589"/>
                <a:gd name="T24" fmla="*/ 575 w 642"/>
                <a:gd name="T25" fmla="*/ 495 h 589"/>
                <a:gd name="T26" fmla="*/ 467 w 642"/>
                <a:gd name="T27" fmla="*/ 589 h 589"/>
                <a:gd name="T28" fmla="*/ 174 w 642"/>
                <a:gd name="T29" fmla="*/ 589 h 589"/>
                <a:gd name="T30" fmla="*/ 39 w 642"/>
                <a:gd name="T31" fmla="*/ 476 h 589"/>
                <a:gd name="T32" fmla="*/ 32 w 642"/>
                <a:gd name="T33" fmla="*/ 429 h 589"/>
                <a:gd name="T34" fmla="*/ 2 w 642"/>
                <a:gd name="T35" fmla="*/ 389 h 589"/>
                <a:gd name="T36" fmla="*/ 26 w 642"/>
                <a:gd name="T37" fmla="*/ 355 h 589"/>
                <a:gd name="T38" fmla="*/ 2 w 642"/>
                <a:gd name="T39" fmla="*/ 295 h 589"/>
                <a:gd name="T40" fmla="*/ 23 w 642"/>
                <a:gd name="T41" fmla="*/ 258 h 589"/>
                <a:gd name="T42" fmla="*/ 5 w 642"/>
                <a:gd name="T43" fmla="*/ 214 h 589"/>
                <a:gd name="T44" fmla="*/ 24 w 642"/>
                <a:gd name="T45" fmla="*/ 168 h 589"/>
                <a:gd name="T46" fmla="*/ 2 w 642"/>
                <a:gd name="T47" fmla="*/ 120 h 589"/>
                <a:gd name="T48" fmla="*/ 7 w 642"/>
                <a:gd name="T49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42" h="589">
                  <a:moveTo>
                    <a:pt x="7" y="0"/>
                  </a:moveTo>
                  <a:cubicBezTo>
                    <a:pt x="627" y="0"/>
                    <a:pt x="627" y="0"/>
                    <a:pt x="627" y="0"/>
                  </a:cubicBezTo>
                  <a:cubicBezTo>
                    <a:pt x="627" y="51"/>
                    <a:pt x="627" y="51"/>
                    <a:pt x="627" y="51"/>
                  </a:cubicBezTo>
                  <a:cubicBezTo>
                    <a:pt x="627" y="51"/>
                    <a:pt x="642" y="62"/>
                    <a:pt x="642" y="82"/>
                  </a:cubicBezTo>
                  <a:cubicBezTo>
                    <a:pt x="642" y="101"/>
                    <a:pt x="612" y="115"/>
                    <a:pt x="612" y="129"/>
                  </a:cubicBezTo>
                  <a:cubicBezTo>
                    <a:pt x="612" y="144"/>
                    <a:pt x="637" y="152"/>
                    <a:pt x="637" y="171"/>
                  </a:cubicBezTo>
                  <a:cubicBezTo>
                    <a:pt x="637" y="190"/>
                    <a:pt x="610" y="206"/>
                    <a:pt x="612" y="225"/>
                  </a:cubicBezTo>
                  <a:cubicBezTo>
                    <a:pt x="613" y="244"/>
                    <a:pt x="637" y="246"/>
                    <a:pt x="635" y="261"/>
                  </a:cubicBezTo>
                  <a:cubicBezTo>
                    <a:pt x="634" y="277"/>
                    <a:pt x="612" y="292"/>
                    <a:pt x="612" y="306"/>
                  </a:cubicBezTo>
                  <a:cubicBezTo>
                    <a:pt x="612" y="320"/>
                    <a:pt x="635" y="331"/>
                    <a:pt x="635" y="347"/>
                  </a:cubicBezTo>
                  <a:cubicBezTo>
                    <a:pt x="635" y="363"/>
                    <a:pt x="612" y="378"/>
                    <a:pt x="610" y="394"/>
                  </a:cubicBezTo>
                  <a:cubicBezTo>
                    <a:pt x="608" y="409"/>
                    <a:pt x="626" y="413"/>
                    <a:pt x="626" y="424"/>
                  </a:cubicBezTo>
                  <a:cubicBezTo>
                    <a:pt x="626" y="435"/>
                    <a:pt x="618" y="459"/>
                    <a:pt x="575" y="495"/>
                  </a:cubicBezTo>
                  <a:cubicBezTo>
                    <a:pt x="532" y="532"/>
                    <a:pt x="467" y="589"/>
                    <a:pt x="467" y="589"/>
                  </a:cubicBezTo>
                  <a:cubicBezTo>
                    <a:pt x="174" y="589"/>
                    <a:pt x="174" y="589"/>
                    <a:pt x="174" y="589"/>
                  </a:cubicBezTo>
                  <a:cubicBezTo>
                    <a:pt x="39" y="476"/>
                    <a:pt x="39" y="476"/>
                    <a:pt x="39" y="476"/>
                  </a:cubicBezTo>
                  <a:cubicBezTo>
                    <a:pt x="35" y="462"/>
                    <a:pt x="35" y="438"/>
                    <a:pt x="32" y="429"/>
                  </a:cubicBezTo>
                  <a:cubicBezTo>
                    <a:pt x="29" y="419"/>
                    <a:pt x="2" y="405"/>
                    <a:pt x="2" y="389"/>
                  </a:cubicBezTo>
                  <a:cubicBezTo>
                    <a:pt x="2" y="373"/>
                    <a:pt x="26" y="366"/>
                    <a:pt x="26" y="355"/>
                  </a:cubicBezTo>
                  <a:cubicBezTo>
                    <a:pt x="26" y="344"/>
                    <a:pt x="0" y="316"/>
                    <a:pt x="2" y="295"/>
                  </a:cubicBezTo>
                  <a:cubicBezTo>
                    <a:pt x="3" y="274"/>
                    <a:pt x="21" y="269"/>
                    <a:pt x="23" y="258"/>
                  </a:cubicBezTo>
                  <a:cubicBezTo>
                    <a:pt x="24" y="247"/>
                    <a:pt x="5" y="230"/>
                    <a:pt x="5" y="214"/>
                  </a:cubicBezTo>
                  <a:cubicBezTo>
                    <a:pt x="5" y="198"/>
                    <a:pt x="24" y="182"/>
                    <a:pt x="24" y="168"/>
                  </a:cubicBezTo>
                  <a:cubicBezTo>
                    <a:pt x="24" y="153"/>
                    <a:pt x="3" y="144"/>
                    <a:pt x="2" y="120"/>
                  </a:cubicBezTo>
                  <a:cubicBezTo>
                    <a:pt x="0" y="96"/>
                    <a:pt x="7" y="0"/>
                    <a:pt x="7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64" name="Freeform 163"/>
            <p:cNvSpPr>
              <a:spLocks/>
            </p:cNvSpPr>
            <p:nvPr/>
          </p:nvSpPr>
          <p:spPr bwMode="auto">
            <a:xfrm>
              <a:off x="2114959" y="5910739"/>
              <a:ext cx="470355" cy="63150"/>
            </a:xfrm>
            <a:custGeom>
              <a:avLst/>
              <a:gdLst>
                <a:gd name="T0" fmla="*/ 0 w 266"/>
                <a:gd name="T1" fmla="*/ 0 h 36"/>
                <a:gd name="T2" fmla="*/ 266 w 266"/>
                <a:gd name="T3" fmla="*/ 0 h 36"/>
                <a:gd name="T4" fmla="*/ 223 w 266"/>
                <a:gd name="T5" fmla="*/ 36 h 36"/>
                <a:gd name="T6" fmla="*/ 50 w 266"/>
                <a:gd name="T7" fmla="*/ 36 h 36"/>
                <a:gd name="T8" fmla="*/ 0 w 266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36">
                  <a:moveTo>
                    <a:pt x="0" y="0"/>
                  </a:moveTo>
                  <a:cubicBezTo>
                    <a:pt x="266" y="0"/>
                    <a:pt x="266" y="0"/>
                    <a:pt x="266" y="0"/>
                  </a:cubicBezTo>
                  <a:cubicBezTo>
                    <a:pt x="266" y="0"/>
                    <a:pt x="237" y="36"/>
                    <a:pt x="223" y="36"/>
                  </a:cubicBezTo>
                  <a:cubicBezTo>
                    <a:pt x="209" y="36"/>
                    <a:pt x="62" y="36"/>
                    <a:pt x="50" y="36"/>
                  </a:cubicBezTo>
                  <a:cubicBezTo>
                    <a:pt x="37" y="36"/>
                    <a:pt x="0" y="0"/>
                    <a:pt x="0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165" name="Rectangle 164"/>
          <p:cNvSpPr/>
          <p:nvPr/>
        </p:nvSpPr>
        <p:spPr>
          <a:xfrm>
            <a:off x="4154255" y="1651613"/>
            <a:ext cx="7093232" cy="2120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   我们读一篇文章或一本书往往会产生自己的感想。有时一些人物会给你留下很深的印象，如安徒生童话中的小人鱼；有时一些情形会让你受到触动，如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《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祖父的园子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》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中“我”跟着祖父学种菜的温馨情景；有时文中蕴含的道理会让你深受启发，如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《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铁杵成针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》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揭示的做事要有恒心的道理。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6" name="TextBox 148"/>
          <p:cNvSpPr txBox="1"/>
          <p:nvPr/>
        </p:nvSpPr>
        <p:spPr>
          <a:xfrm>
            <a:off x="4410163" y="5453590"/>
            <a:ext cx="1685835" cy="488724"/>
          </a:xfrm>
          <a:prstGeom prst="rect">
            <a:avLst/>
          </a:prstGeom>
          <a:noFill/>
        </p:spPr>
        <p:txBody>
          <a:bodyPr wrap="square" lIns="162544" tIns="0" rIns="162544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华文黑体" pitchFamily="2" charset="-122"/>
              </a:rPr>
              <a:t>人物形象</a:t>
            </a:r>
          </a:p>
        </p:txBody>
      </p:sp>
      <p:sp>
        <p:nvSpPr>
          <p:cNvPr id="44" name="TextBox 148"/>
          <p:cNvSpPr txBox="1"/>
          <p:nvPr/>
        </p:nvSpPr>
        <p:spPr>
          <a:xfrm>
            <a:off x="6877315" y="5480972"/>
            <a:ext cx="1685835" cy="488724"/>
          </a:xfrm>
          <a:prstGeom prst="rect">
            <a:avLst/>
          </a:prstGeom>
          <a:noFill/>
        </p:spPr>
        <p:txBody>
          <a:bodyPr wrap="square" lIns="162544" tIns="0" rIns="162544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华文黑体" pitchFamily="2" charset="-122"/>
              </a:rPr>
              <a:t>重要事情</a:t>
            </a:r>
          </a:p>
        </p:txBody>
      </p:sp>
      <p:sp>
        <p:nvSpPr>
          <p:cNvPr id="47" name="TextBox 148"/>
          <p:cNvSpPr txBox="1"/>
          <p:nvPr/>
        </p:nvSpPr>
        <p:spPr>
          <a:xfrm>
            <a:off x="9069034" y="5480972"/>
            <a:ext cx="1885707" cy="488724"/>
          </a:xfrm>
          <a:prstGeom prst="rect">
            <a:avLst/>
          </a:prstGeom>
          <a:noFill/>
        </p:spPr>
        <p:txBody>
          <a:bodyPr wrap="square" lIns="162544" tIns="0" rIns="162544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华文黑体" pitchFamily="2" charset="-122"/>
              </a:rPr>
              <a:t>讲述的道理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9405950" y="4094433"/>
            <a:ext cx="1180643" cy="1180643"/>
            <a:chOff x="8042332" y="3519521"/>
            <a:chExt cx="1180643" cy="1180643"/>
          </a:xfrm>
        </p:grpSpPr>
        <p:grpSp>
          <p:nvGrpSpPr>
            <p:cNvPr id="53" name="组合 52"/>
            <p:cNvGrpSpPr/>
            <p:nvPr/>
          </p:nvGrpSpPr>
          <p:grpSpPr>
            <a:xfrm>
              <a:off x="8042332" y="3519521"/>
              <a:ext cx="1180643" cy="1180643"/>
              <a:chOff x="6086001" y="2324280"/>
              <a:chExt cx="1330337" cy="1330337"/>
            </a:xfrm>
          </p:grpSpPr>
          <p:sp>
            <p:nvSpPr>
              <p:cNvPr id="54" name="椭圆 78"/>
              <p:cNvSpPr/>
              <p:nvPr/>
            </p:nvSpPr>
            <p:spPr>
              <a:xfrm>
                <a:off x="6086001" y="2324280"/>
                <a:ext cx="1330337" cy="1330337"/>
              </a:xfrm>
              <a:prstGeom prst="roundRect">
                <a:avLst/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240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椭圆 77"/>
              <p:cNvSpPr>
                <a:spLocks noChangeAspect="1"/>
              </p:cNvSpPr>
              <p:nvPr/>
            </p:nvSpPr>
            <p:spPr>
              <a:xfrm>
                <a:off x="6214475" y="2452754"/>
                <a:ext cx="1073389" cy="1073389"/>
              </a:xfrm>
              <a:prstGeom prst="roundRect">
                <a:avLst/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3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altLang="zh-CN" sz="2400" dirty="0">
                    <a:solidFill>
                      <a:prstClr val="black"/>
                    </a:solidFill>
                  </a:rPr>
                  <a:t> </a:t>
                </a:r>
              </a:p>
              <a:p>
                <a:pPr algn="ctr"/>
                <a:endParaRPr lang="zh-CN" altLang="en-US" sz="24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3" name="Group 52"/>
            <p:cNvGrpSpPr>
              <a:grpSpLocks noChangeAspect="1"/>
            </p:cNvGrpSpPr>
            <p:nvPr/>
          </p:nvGrpSpPr>
          <p:grpSpPr>
            <a:xfrm>
              <a:off x="8402093" y="3895950"/>
              <a:ext cx="437732" cy="438482"/>
              <a:chOff x="9145656" y="4435453"/>
              <a:chExt cx="464347" cy="465136"/>
            </a:xfrm>
            <a:solidFill>
              <a:schemeClr val="bg1"/>
            </a:solidFill>
          </p:grpSpPr>
          <p:sp>
            <p:nvSpPr>
              <p:cNvPr id="64" name="AutoShape 7"/>
              <p:cNvSpPr>
                <a:spLocks/>
              </p:cNvSpPr>
              <p:nvPr/>
            </p:nvSpPr>
            <p:spPr bwMode="auto">
              <a:xfrm>
                <a:off x="9145656" y="4435453"/>
                <a:ext cx="464347" cy="465136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5" name="AutoShape 8"/>
              <p:cNvSpPr>
                <a:spLocks/>
              </p:cNvSpPr>
              <p:nvPr/>
            </p:nvSpPr>
            <p:spPr bwMode="auto">
              <a:xfrm>
                <a:off x="9348857" y="4638651"/>
                <a:ext cx="57944" cy="57943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6" name="AutoShape 9"/>
              <p:cNvSpPr>
                <a:spLocks/>
              </p:cNvSpPr>
              <p:nvPr/>
            </p:nvSpPr>
            <p:spPr bwMode="auto">
              <a:xfrm>
                <a:off x="9290119" y="4580709"/>
                <a:ext cx="174626" cy="174624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7" name="AutoShape 10"/>
              <p:cNvSpPr>
                <a:spLocks/>
              </p:cNvSpPr>
              <p:nvPr/>
            </p:nvSpPr>
            <p:spPr bwMode="auto">
              <a:xfrm>
                <a:off x="9406801" y="4696596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8" name="AutoShape 11"/>
              <p:cNvSpPr>
                <a:spLocks/>
              </p:cNvSpPr>
              <p:nvPr/>
            </p:nvSpPr>
            <p:spPr bwMode="auto">
              <a:xfrm>
                <a:off x="9435390" y="4725959"/>
                <a:ext cx="103982" cy="106362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9" name="AutoShape 12"/>
              <p:cNvSpPr>
                <a:spLocks/>
              </p:cNvSpPr>
              <p:nvPr/>
            </p:nvSpPr>
            <p:spPr bwMode="auto">
              <a:xfrm>
                <a:off x="9421111" y="4711674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70" name="AutoShape 13"/>
              <p:cNvSpPr>
                <a:spLocks/>
              </p:cNvSpPr>
              <p:nvPr/>
            </p:nvSpPr>
            <p:spPr bwMode="auto">
              <a:xfrm>
                <a:off x="9275843" y="4566423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71" name="AutoShape 14"/>
              <p:cNvSpPr>
                <a:spLocks/>
              </p:cNvSpPr>
              <p:nvPr/>
            </p:nvSpPr>
            <p:spPr bwMode="auto">
              <a:xfrm>
                <a:off x="9217867" y="4508492"/>
                <a:ext cx="103982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72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7120180" y="4104113"/>
            <a:ext cx="1180643" cy="1180643"/>
            <a:chOff x="6302826" y="3519521"/>
            <a:chExt cx="1180643" cy="1180643"/>
          </a:xfrm>
        </p:grpSpPr>
        <p:sp>
          <p:nvSpPr>
            <p:cNvPr id="51" name="椭圆 78"/>
            <p:cNvSpPr/>
            <p:nvPr/>
          </p:nvSpPr>
          <p:spPr>
            <a:xfrm>
              <a:off x="6302826" y="3519521"/>
              <a:ext cx="1180643" cy="1180643"/>
            </a:xfrm>
            <a:prstGeom prst="roundRect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椭圆 77"/>
            <p:cNvSpPr>
              <a:spLocks noChangeAspect="1"/>
            </p:cNvSpPr>
            <p:nvPr/>
          </p:nvSpPr>
          <p:spPr>
            <a:xfrm>
              <a:off x="6416843" y="3633538"/>
              <a:ext cx="952609" cy="952609"/>
            </a:xfrm>
            <a:prstGeom prst="roundRect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altLang="zh-CN" sz="2400" dirty="0">
                <a:solidFill>
                  <a:prstClr val="black"/>
                </a:solidFill>
              </a:endParaRPr>
            </a:p>
            <a:p>
              <a:pPr algn="ctr"/>
              <a:endParaRPr lang="zh-CN" altLang="en-US" sz="2400" dirty="0">
                <a:solidFill>
                  <a:prstClr val="black"/>
                </a:solidFill>
              </a:endParaRPr>
            </a:p>
          </p:txBody>
        </p:sp>
        <p:grpSp>
          <p:nvGrpSpPr>
            <p:cNvPr id="73" name="Group 82"/>
            <p:cNvGrpSpPr>
              <a:grpSpLocks noChangeAspect="1"/>
            </p:cNvGrpSpPr>
            <p:nvPr/>
          </p:nvGrpSpPr>
          <p:grpSpPr>
            <a:xfrm>
              <a:off x="6684013" y="3881666"/>
              <a:ext cx="437732" cy="437732"/>
              <a:chOff x="4439420" y="2582055"/>
              <a:chExt cx="464341" cy="464341"/>
            </a:xfrm>
            <a:solidFill>
              <a:schemeClr val="bg1"/>
            </a:solidFill>
          </p:grpSpPr>
          <p:sp>
            <p:nvSpPr>
              <p:cNvPr id="74" name="AutoShape 123"/>
              <p:cNvSpPr>
                <a:spLocks/>
              </p:cNvSpPr>
              <p:nvPr/>
            </p:nvSpPr>
            <p:spPr bwMode="auto">
              <a:xfrm>
                <a:off x="4439420" y="2582055"/>
                <a:ext cx="464341" cy="46434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75" name="AutoShape 124"/>
              <p:cNvSpPr>
                <a:spLocks/>
              </p:cNvSpPr>
              <p:nvPr/>
            </p:nvSpPr>
            <p:spPr bwMode="auto">
              <a:xfrm>
                <a:off x="4570398" y="2712235"/>
                <a:ext cx="203199" cy="20319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76" name="AutoShape 125"/>
              <p:cNvSpPr>
                <a:spLocks/>
              </p:cNvSpPr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82" name="组合 8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84" name="组合 8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86" name="圆角矩形 8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7" name="圆角矩形 8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85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3" name="矩形 82"/>
            <p:cNvSpPr/>
            <p:nvPr/>
          </p:nvSpPr>
          <p:spPr>
            <a:xfrm>
              <a:off x="4195012" y="578815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感想从何而来呢？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DF92B170-0A9B-456C-8372-6352E5A6985E}"/>
              </a:ext>
            </a:extLst>
          </p:cNvPr>
          <p:cNvGrpSpPr/>
          <p:nvPr/>
        </p:nvGrpSpPr>
        <p:grpSpPr>
          <a:xfrm>
            <a:off x="4709046" y="4126703"/>
            <a:ext cx="1180643" cy="1180643"/>
            <a:chOff x="5065275" y="3696393"/>
            <a:chExt cx="1180643" cy="1180643"/>
          </a:xfrm>
        </p:grpSpPr>
        <p:grpSp>
          <p:nvGrpSpPr>
            <p:cNvPr id="38" name="组合 37"/>
            <p:cNvGrpSpPr/>
            <p:nvPr/>
          </p:nvGrpSpPr>
          <p:grpSpPr>
            <a:xfrm>
              <a:off x="5065275" y="3696393"/>
              <a:ext cx="1180643" cy="1180643"/>
              <a:chOff x="2445968" y="2192281"/>
              <a:chExt cx="1330337" cy="1330337"/>
            </a:xfrm>
          </p:grpSpPr>
          <p:sp>
            <p:nvSpPr>
              <p:cNvPr id="39" name="椭圆 78"/>
              <p:cNvSpPr/>
              <p:nvPr/>
            </p:nvSpPr>
            <p:spPr>
              <a:xfrm>
                <a:off x="2445968" y="2192281"/>
                <a:ext cx="1330337" cy="1330337"/>
              </a:xfrm>
              <a:prstGeom prst="roundRect">
                <a:avLst/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椭圆 77"/>
              <p:cNvSpPr>
                <a:spLocks noChangeAspect="1"/>
              </p:cNvSpPr>
              <p:nvPr/>
            </p:nvSpPr>
            <p:spPr>
              <a:xfrm>
                <a:off x="2574442" y="2320755"/>
                <a:ext cx="1073389" cy="1073389"/>
              </a:xfrm>
              <a:prstGeom prst="roundRect">
                <a:avLst/>
              </a:prstGeom>
              <a:gradFill>
                <a:gsLst>
                  <a:gs pos="100000">
                    <a:schemeClr val="accent1"/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altLang="zh-CN" sz="2400" dirty="0">
                  <a:solidFill>
                    <a:prstClr val="black"/>
                  </a:solidFill>
                </a:endParaRPr>
              </a:p>
              <a:p>
                <a:pPr algn="ctr"/>
                <a:endParaRPr lang="zh-CN" altLang="en-US" sz="2400" dirty="0">
                  <a:solidFill>
                    <a:prstClr val="black"/>
                  </a:solidFill>
                </a:endParaRPr>
              </a:p>
            </p:txBody>
          </p:sp>
        </p:grp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01EF12B3-EBA2-4E25-B666-DBE5313EAB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49473" y="4014015"/>
              <a:ext cx="447249" cy="5002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63782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1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95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5" grpId="0"/>
      <p:bldP spid="26" grpId="0"/>
      <p:bldP spid="44" grpId="0"/>
      <p:bldP spid="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8964EC2-B4D7-4D3E-8F27-20214B4B8F2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333" b="82917" l="5917" r="93250">
                        <a14:foregroundMark x1="16417" y1="24333" x2="23250" y2="33417"/>
                        <a14:foregroundMark x1="23250" y1="33417" x2="42500" y2="44000"/>
                        <a14:foregroundMark x1="42500" y1="44000" x2="74833" y2="52167"/>
                        <a14:foregroundMark x1="74833" y1="52167" x2="81083" y2="48500"/>
                        <a14:foregroundMark x1="81083" y1="48500" x2="81917" y2="41083"/>
                        <a14:foregroundMark x1="81917" y1="41083" x2="75333" y2="37750"/>
                        <a14:foregroundMark x1="75333" y1="37750" x2="66000" y2="37667"/>
                        <a14:foregroundMark x1="66000" y1="37667" x2="57917" y2="40333"/>
                        <a14:foregroundMark x1="57917" y1="40333" x2="44417" y2="51417"/>
                        <a14:foregroundMark x1="44417" y1="51417" x2="40500" y2="57667"/>
                        <a14:foregroundMark x1="40500" y1="57667" x2="49917" y2="58667"/>
                        <a14:foregroundMark x1="49917" y1="58667" x2="58333" y2="56250"/>
                        <a14:foregroundMark x1="8667" y1="22583" x2="10583" y2="40750"/>
                        <a14:foregroundMark x1="91333" y1="23000" x2="90000" y2="76083"/>
                        <a14:foregroundMark x1="90000" y1="76083" x2="88833" y2="79583"/>
                        <a14:foregroundMark x1="50000" y1="82917" x2="53083" y2="81333"/>
                        <a14:foregroundMark x1="49583" y1="81167" x2="41583" y2="79583"/>
                        <a14:foregroundMark x1="41583" y1="79583" x2="38417" y2="80417"/>
                        <a14:foregroundMark x1="56000" y1="80583" x2="63500" y2="80583"/>
                        <a14:foregroundMark x1="63500" y1="80583" x2="70583" y2="79833"/>
                        <a14:foregroundMark x1="70583" y1="79833" x2="78333" y2="79833"/>
                        <a14:foregroundMark x1="78333" y1="79833" x2="91583" y2="78667"/>
                        <a14:foregroundMark x1="93250" y1="54500" x2="93083" y2="76167"/>
                        <a14:foregroundMark x1="5917" y1="22417" x2="6917" y2="23583"/>
                        <a14:foregroundMark x1="7500" y1="18583" x2="10000" y2="18333"/>
                        <a14:foregroundMark x1="11333" y1="18333" x2="14667" y2="19750"/>
                        <a14:foregroundMark x1="53083" y1="35000" x2="42917" y2="31667"/>
                        <a14:foregroundMark x1="42917" y1="31667" x2="34833" y2="31583"/>
                        <a14:foregroundMark x1="34833" y1="31583" x2="28167" y2="34333"/>
                        <a14:foregroundMark x1="28167" y1="34333" x2="21833" y2="40083"/>
                        <a14:foregroundMark x1="21833" y1="40083" x2="21000" y2="49167"/>
                        <a14:foregroundMark x1="21000" y1="49167" x2="24083" y2="56250"/>
                        <a14:foregroundMark x1="24083" y1="56250" x2="55833" y2="58333"/>
                        <a14:foregroundMark x1="55833" y1="58333" x2="71583" y2="56083"/>
                        <a14:foregroundMark x1="71583" y1="56083" x2="77083" y2="51250"/>
                        <a14:foregroundMark x1="77083" y1="51250" x2="62333" y2="32000"/>
                        <a14:foregroundMark x1="62333" y1="32000" x2="51333" y2="33583"/>
                        <a14:foregroundMark x1="51333" y1="33583" x2="36250" y2="43417"/>
                        <a14:foregroundMark x1="36250" y1="43417" x2="34167" y2="48333"/>
                        <a14:foregroundMark x1="25667" y1="24917" x2="45250" y2="24333"/>
                        <a14:foregroundMark x1="45250" y1="24333" x2="71250" y2="24333"/>
                        <a14:foregroundMark x1="71250" y1="24333" x2="78250" y2="26333"/>
                        <a14:foregroundMark x1="78250" y1="26333" x2="83583" y2="56083"/>
                        <a14:foregroundMark x1="83583" y1="56083" x2="82750" y2="63583"/>
                        <a14:foregroundMark x1="82750" y1="63583" x2="76167" y2="67917"/>
                        <a14:foregroundMark x1="76167" y1="67917" x2="59917" y2="70167"/>
                        <a14:foregroundMark x1="59917" y1="70167" x2="17500" y2="65333"/>
                        <a14:foregroundMark x1="17500" y1="65333" x2="17500" y2="65333"/>
                      </a14:backgroundRemoval>
                    </a14:imgEffect>
                  </a14:imgLayer>
                </a14:imgProps>
              </a:ext>
            </a:extLst>
          </a:blip>
          <a:srcRect t="16232" b="13430"/>
          <a:stretch/>
        </p:blipFill>
        <p:spPr>
          <a:xfrm>
            <a:off x="956905" y="599166"/>
            <a:ext cx="10426715" cy="647749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326544" y="256912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这篇文章的感悟点是什么？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1BA03D8-B1B8-40E2-BEB6-5435DDD80B4C}"/>
              </a:ext>
            </a:extLst>
          </p:cNvPr>
          <p:cNvSpPr/>
          <p:nvPr/>
        </p:nvSpPr>
        <p:spPr>
          <a:xfrm>
            <a:off x="2199511" y="1074740"/>
            <a:ext cx="3877986" cy="503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渔王的儿子</a:t>
            </a:r>
            <a:endParaRPr lang="en-US" altLang="zh-CN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有个渔人有着一流的捕鱼技术，被人们尊称为‘渔王’。然而‘渔王’年老的时候非常苦恼，因为他的三个儿子的渔技都很平庸。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于是个经常向人诉说心中的苦恼：“我真不明白，我捕鱼的技术这么好，我的儿子们为什么这么差？我从他们懂事起就传授捕鱼技术给他们，从最基本的东西教起，告诉他们怎样织网最容易捕捉到鱼，怎样划船最不会惊动鱼，怎样下网最容易请鱼入瓮。他们长大了，我又教他们怎样识潮汐，辨鱼汛</a:t>
            </a:r>
            <a:r>
              <a:rPr lang="en-US" altLang="zh-CN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凡是我长年辛辛苦苦总结出来的经验，我都毫无保留地传授给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58B930F-9CC3-4B8D-A9EB-2B95EE9FB260}"/>
              </a:ext>
            </a:extLst>
          </p:cNvPr>
          <p:cNvSpPr/>
          <p:nvPr/>
        </p:nvSpPr>
        <p:spPr>
          <a:xfrm>
            <a:off x="6265537" y="1074740"/>
            <a:ext cx="3877985" cy="5047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了他们，可他们的捕鱼技术竟然赶不上技术比我差的渔民的儿子！”</a:t>
            </a:r>
            <a:endParaRPr lang="en-US" altLang="zh-CN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一位路人听了他的诉说后，问：“你一直手把手地教他们吗？”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“是的，为了让他们得到一流的捕鱼技术，我教得很仔细很耐心。”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“他们一直跟随着你吗？”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“是的，为了让他们少走弯路，我一直让他们跟着我学。”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路人说：“这样说来，你的错误就很明显了。你只传授给了他们技术，却没传授给他们教训，对于才能来说，没有教训与没有经验一样，都不能使人成大器！”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EAD2390-9C83-4371-8FB9-B313686CB2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7186" y="5436270"/>
            <a:ext cx="1291068" cy="822564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272221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组合 151"/>
          <p:cNvGrpSpPr/>
          <p:nvPr/>
        </p:nvGrpSpPr>
        <p:grpSpPr>
          <a:xfrm>
            <a:off x="4041692" y="534275"/>
            <a:ext cx="4473563" cy="935040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127818" cy="1890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9" name="标题 1"/>
          <p:cNvSpPr txBox="1">
            <a:spLocks/>
          </p:cNvSpPr>
          <p:nvPr/>
        </p:nvSpPr>
        <p:spPr>
          <a:xfrm>
            <a:off x="4194257" y="476356"/>
            <a:ext cx="4005932" cy="683927"/>
          </a:xfrm>
          <a:prstGeom prst="rect">
            <a:avLst/>
          </a:prstGeom>
        </p:spPr>
        <p:txBody>
          <a:bodyPr lIns="91415" tIns="45708" rIns="91415" bIns="45708">
            <a:noAutofit/>
          </a:bodyPr>
          <a:lstStyle>
            <a:lvl1pPr algn="ctr" defTabSz="9141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3600" dirty="0">
                <a:latin typeface="造字工房悦黑（非商用）常规体" pitchFamily="2" charset="-122"/>
                <a:ea typeface="造字工房悦黑（非商用）常规体" pitchFamily="2" charset="-122"/>
              </a:rPr>
              <a:t>习作要求</a:t>
            </a:r>
          </a:p>
        </p:txBody>
      </p:sp>
      <p:sp>
        <p:nvSpPr>
          <p:cNvPr id="46" name="矩形 45"/>
          <p:cNvSpPr/>
          <p:nvPr/>
        </p:nvSpPr>
        <p:spPr>
          <a:xfrm>
            <a:off x="642592" y="4123441"/>
            <a:ext cx="3399100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       简单介绍一下文章或书的内容，可以重点介绍你印象最深的内容。</a:t>
            </a:r>
          </a:p>
        </p:txBody>
      </p:sp>
      <p:sp>
        <p:nvSpPr>
          <p:cNvPr id="60" name="矩形 59"/>
          <p:cNvSpPr/>
          <p:nvPr/>
        </p:nvSpPr>
        <p:spPr>
          <a:xfrm>
            <a:off x="4452548" y="4123441"/>
            <a:ext cx="3671697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       选择一两处让你感触最深的内容，写出自己的感想，感想要真实、具体。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5609557" y="1862087"/>
            <a:ext cx="1556194" cy="1556194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594558" y="1862086"/>
            <a:ext cx="1556194" cy="1556194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>
                <a:spLocks/>
              </p:cNvSpPr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>
                <a:spLocks/>
              </p:cNvSpPr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>
                <a:spLocks/>
              </p:cNvSpPr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>
                <a:spLocks/>
              </p:cNvSpPr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>
                <a:spLocks/>
              </p:cNvSpPr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>
                <a:spLocks/>
              </p:cNvSpPr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>
                <a:spLocks/>
              </p:cNvSpPr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>
                <a:spLocks/>
              </p:cNvSpPr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>
                <a:spLocks/>
              </p:cNvSpPr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>
                <a:spLocks/>
              </p:cNvSpPr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F3E554F1-F786-4895-8816-B7A8D2D8F76A}"/>
              </a:ext>
            </a:extLst>
          </p:cNvPr>
          <p:cNvSpPr/>
          <p:nvPr/>
        </p:nvSpPr>
        <p:spPr>
          <a:xfrm>
            <a:off x="8511203" y="4123441"/>
            <a:ext cx="3399100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       可以联系自己的阅读积累和生活经验，也可以引用原文中的个别语句。</a:t>
            </a: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C5174496-26F5-44E1-9E38-9BE56D3424FD}"/>
              </a:ext>
            </a:extLst>
          </p:cNvPr>
          <p:cNvGrpSpPr/>
          <p:nvPr/>
        </p:nvGrpSpPr>
        <p:grpSpPr>
          <a:xfrm>
            <a:off x="9272261" y="1871852"/>
            <a:ext cx="1556194" cy="1556194"/>
            <a:chOff x="6839012" y="2446144"/>
            <a:chExt cx="1556194" cy="1556194"/>
          </a:xfrm>
        </p:grpSpPr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xmlns="" id="{7AB06769-9501-469A-B820-686CE12C13B2}"/>
                </a:ext>
              </a:extLst>
            </p:cNvPr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79" name="Freeform 5">
                <a:extLst>
                  <a:ext uri="{FF2B5EF4-FFF2-40B4-BE49-F238E27FC236}">
                    <a16:creationId xmlns:a16="http://schemas.microsoft.com/office/drawing/2014/main" xmlns="" id="{A77D463C-6D83-47F4-9FD5-F3FA345C7D3B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5">
                <a:extLst>
                  <a:ext uri="{FF2B5EF4-FFF2-40B4-BE49-F238E27FC236}">
                    <a16:creationId xmlns:a16="http://schemas.microsoft.com/office/drawing/2014/main" xmlns="" id="{585F75D5-2104-4542-83AC-EBB6517EF628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8" name="Freeform 18">
              <a:extLst>
                <a:ext uri="{FF2B5EF4-FFF2-40B4-BE49-F238E27FC236}">
                  <a16:creationId xmlns:a16="http://schemas.microsoft.com/office/drawing/2014/main" xmlns="" id="{D8324A0B-9A1B-4199-90AE-B0403558ED3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6496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" grpId="0"/>
      <p:bldP spid="46" grpId="0"/>
      <p:bldP spid="60" grpId="0"/>
      <p:bldP spid="59" grpId="0"/>
    </p:bldLst>
  </p:timing>
  <p:extLst mod="1"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圆角矩形 33"/>
          <p:cNvSpPr/>
          <p:nvPr/>
        </p:nvSpPr>
        <p:spPr>
          <a:xfrm>
            <a:off x="6681121" y="2303585"/>
            <a:ext cx="4589351" cy="672975"/>
          </a:xfrm>
          <a:prstGeom prst="round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6681121" y="4307401"/>
            <a:ext cx="4589351" cy="672975"/>
          </a:xfrm>
          <a:prstGeom prst="roundRect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6681121" y="3305493"/>
            <a:ext cx="4576653" cy="672975"/>
          </a:xfrm>
          <a:prstGeom prst="roundRect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622551" y="2170989"/>
            <a:ext cx="2924036" cy="2941981"/>
            <a:chOff x="9382737" y="1831453"/>
            <a:chExt cx="1703716" cy="1714173"/>
          </a:xfrm>
        </p:grpSpPr>
        <p:sp>
          <p:nvSpPr>
            <p:cNvPr id="32" name="椭圆 33"/>
            <p:cNvSpPr/>
            <p:nvPr/>
          </p:nvSpPr>
          <p:spPr>
            <a:xfrm>
              <a:off x="9382737" y="1831453"/>
              <a:ext cx="1703716" cy="1714173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33" name="椭圆 34"/>
            <p:cNvSpPr/>
            <p:nvPr/>
          </p:nvSpPr>
          <p:spPr>
            <a:xfrm>
              <a:off x="9508502" y="1948814"/>
              <a:ext cx="1460857" cy="1460855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4" name="Line 3"/>
          <p:cNvSpPr>
            <a:spLocks noChangeShapeType="1"/>
          </p:cNvSpPr>
          <p:nvPr/>
        </p:nvSpPr>
        <p:spPr bwMode="auto">
          <a:xfrm flipH="1">
            <a:off x="5769859" y="2070101"/>
            <a:ext cx="6349" cy="3397251"/>
          </a:xfrm>
          <a:prstGeom prst="line">
            <a:avLst/>
          </a:prstGeom>
          <a:noFill/>
          <a:ln w="19050">
            <a:solidFill>
              <a:schemeClr val="tx1">
                <a:lumMod val="85000"/>
                <a:lumOff val="1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8" name="Rectangle 19"/>
          <p:cNvSpPr>
            <a:spLocks noChangeArrowheads="1"/>
          </p:cNvSpPr>
          <p:nvPr/>
        </p:nvSpPr>
        <p:spPr bwMode="ltGray">
          <a:xfrm>
            <a:off x="6759499" y="2386629"/>
            <a:ext cx="3991171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457189" indent="-457189" algn="l">
              <a:buFont typeface="Wingdings" panose="05000000000000000000" pitchFamily="2" charset="2"/>
              <a:buChar char="ü"/>
            </a:pPr>
            <a:r>
              <a:rPr lang="zh-CN" altLang="en-US" sz="2667" dirty="0">
                <a:solidFill>
                  <a:schemeClr val="bg1"/>
                </a:solidFill>
                <a:latin typeface="+mn-ea"/>
                <a:ea typeface="+mn-ea"/>
              </a:rPr>
              <a:t>读</a:t>
            </a:r>
            <a:r>
              <a:rPr lang="en-US" altLang="zh-CN" sz="2667" dirty="0">
                <a:solidFill>
                  <a:schemeClr val="bg1"/>
                </a:solidFill>
                <a:latin typeface="+mn-ea"/>
                <a:ea typeface="+mn-ea"/>
              </a:rPr>
              <a:t>《XXX》</a:t>
            </a:r>
            <a:r>
              <a:rPr lang="zh-CN" altLang="en-US" sz="2667" dirty="0">
                <a:solidFill>
                  <a:schemeClr val="bg1"/>
                </a:solidFill>
                <a:latin typeface="+mn-ea"/>
                <a:ea typeface="+mn-ea"/>
              </a:rPr>
              <a:t>有感</a:t>
            </a:r>
          </a:p>
        </p:txBody>
      </p:sp>
      <p:sp>
        <p:nvSpPr>
          <p:cNvPr id="26" name="Rectangle 20"/>
          <p:cNvSpPr>
            <a:spLocks noChangeArrowheads="1"/>
          </p:cNvSpPr>
          <p:nvPr/>
        </p:nvSpPr>
        <p:spPr bwMode="ltGray">
          <a:xfrm>
            <a:off x="6759499" y="3428029"/>
            <a:ext cx="4027963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457189" indent="-457189" algn="l">
              <a:buFont typeface="Wingdings" panose="05000000000000000000" pitchFamily="2" charset="2"/>
              <a:buChar char="ü"/>
            </a:pPr>
            <a:r>
              <a:rPr lang="en-US" altLang="zh-CN" sz="2667" dirty="0">
                <a:solidFill>
                  <a:schemeClr val="bg1"/>
                </a:solidFill>
                <a:latin typeface="+mn-ea"/>
                <a:ea typeface="+mn-ea"/>
              </a:rPr>
              <a:t>《XXX》</a:t>
            </a:r>
            <a:r>
              <a:rPr lang="zh-CN" altLang="en-US" sz="2667" dirty="0">
                <a:solidFill>
                  <a:schemeClr val="bg1"/>
                </a:solidFill>
                <a:latin typeface="+mn-ea"/>
                <a:ea typeface="+mn-ea"/>
              </a:rPr>
              <a:t>读后感</a:t>
            </a:r>
          </a:p>
        </p:txBody>
      </p:sp>
      <p:sp>
        <p:nvSpPr>
          <p:cNvPr id="24" name="Rectangle 21"/>
          <p:cNvSpPr>
            <a:spLocks noChangeArrowheads="1"/>
          </p:cNvSpPr>
          <p:nvPr/>
        </p:nvSpPr>
        <p:spPr bwMode="ltGray">
          <a:xfrm>
            <a:off x="6759499" y="4408046"/>
            <a:ext cx="4595700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457189" indent="-457189" algn="l">
              <a:buFont typeface="Wingdings" panose="05000000000000000000" pitchFamily="2" charset="2"/>
              <a:buChar char="ü"/>
            </a:pPr>
            <a:r>
              <a:rPr lang="en-US" altLang="zh-CN" sz="2667" dirty="0">
                <a:solidFill>
                  <a:schemeClr val="bg1"/>
                </a:solidFill>
                <a:latin typeface="+mn-ea"/>
                <a:ea typeface="+mn-ea"/>
              </a:rPr>
              <a:t>XXX——</a:t>
            </a:r>
            <a:r>
              <a:rPr lang="zh-CN" altLang="en-US" sz="2667" dirty="0">
                <a:solidFill>
                  <a:schemeClr val="bg1"/>
                </a:solidFill>
                <a:latin typeface="+mn-ea"/>
                <a:ea typeface="+mn-ea"/>
              </a:rPr>
              <a:t>读</a:t>
            </a:r>
            <a:r>
              <a:rPr lang="en-US" altLang="zh-CN" sz="2667" dirty="0">
                <a:solidFill>
                  <a:schemeClr val="bg1"/>
                </a:solidFill>
                <a:latin typeface="+mn-ea"/>
                <a:ea typeface="+mn-ea"/>
              </a:rPr>
              <a:t>《XXX》</a:t>
            </a:r>
            <a:r>
              <a:rPr lang="zh-CN" altLang="en-US" sz="2667" dirty="0">
                <a:solidFill>
                  <a:schemeClr val="bg1"/>
                </a:solidFill>
                <a:latin typeface="+mn-ea"/>
                <a:ea typeface="+mn-ea"/>
              </a:rPr>
              <a:t>有感</a:t>
            </a:r>
          </a:p>
        </p:txBody>
      </p:sp>
      <p:sp>
        <p:nvSpPr>
          <p:cNvPr id="9" name="Text Box 18"/>
          <p:cNvSpPr txBox="1">
            <a:spLocks noChangeArrowheads="1"/>
          </p:cNvSpPr>
          <p:nvPr/>
        </p:nvSpPr>
        <p:spPr bwMode="ltGray">
          <a:xfrm>
            <a:off x="2291976" y="3449372"/>
            <a:ext cx="1600068" cy="1070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+mn-ea"/>
                <a:ea typeface="+mn-ea"/>
              </a:rPr>
              <a:t>醒目 引人</a:t>
            </a:r>
            <a:endParaRPr lang="en-US" altLang="zh-CN" sz="2400" dirty="0">
              <a:solidFill>
                <a:schemeClr val="bg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+mn-ea"/>
                <a:ea typeface="+mn-ea"/>
              </a:rPr>
              <a:t>准确 凝练</a:t>
            </a:r>
            <a:endParaRPr lang="en-US" altLang="zh-CN" sz="24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ltGray">
          <a:xfrm>
            <a:off x="2543858" y="2755706"/>
            <a:ext cx="10963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chemeClr val="bg1"/>
                </a:solidFill>
                <a:latin typeface="+mn-ea"/>
                <a:ea typeface="+mn-ea"/>
              </a:rPr>
              <a:t>题目</a:t>
            </a:r>
          </a:p>
        </p:txBody>
      </p:sp>
      <p:sp>
        <p:nvSpPr>
          <p:cNvPr id="20" name="Line 32"/>
          <p:cNvSpPr>
            <a:spLocks noChangeShapeType="1"/>
          </p:cNvSpPr>
          <p:nvPr/>
        </p:nvSpPr>
        <p:spPr bwMode="auto">
          <a:xfrm>
            <a:off x="2460569" y="3390074"/>
            <a:ext cx="1248000" cy="0"/>
          </a:xfrm>
          <a:prstGeom prst="line">
            <a:avLst/>
          </a:prstGeom>
          <a:noFill/>
          <a:ln w="1270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47" name="组合 46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51" name="圆角矩形 50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2" name="圆角矩形 51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0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学习拟题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3062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8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5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6" grpId="0" animBg="1"/>
      <p:bldP spid="37" grpId="0" animBg="1"/>
      <p:bldP spid="4" grpId="0" animBg="1"/>
      <p:bldP spid="28" grpId="0"/>
      <p:bldP spid="26" grpId="0"/>
      <p:bldP spid="24" grpId="0"/>
      <p:bldP spid="9" grpId="0"/>
      <p:bldP spid="19" grpId="0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1699193" y="2575848"/>
            <a:ext cx="2657451" cy="2657451"/>
            <a:chOff x="8580930" y="-45909"/>
            <a:chExt cx="2099808" cy="2099808"/>
          </a:xfrm>
        </p:grpSpPr>
        <p:sp>
          <p:nvSpPr>
            <p:cNvPr id="22" name="椭圆 21"/>
            <p:cNvSpPr/>
            <p:nvPr/>
          </p:nvSpPr>
          <p:spPr>
            <a:xfrm>
              <a:off x="8580930" y="-45909"/>
              <a:ext cx="2099808" cy="2099808"/>
            </a:xfrm>
            <a:prstGeom prst="ellipse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3" name="饼形 22"/>
            <p:cNvSpPr/>
            <p:nvPr/>
          </p:nvSpPr>
          <p:spPr>
            <a:xfrm>
              <a:off x="8583721" y="-43118"/>
              <a:ext cx="2094226" cy="2094226"/>
            </a:xfrm>
            <a:prstGeom prst="pie">
              <a:avLst>
                <a:gd name="adj1" fmla="val 10809418"/>
                <a:gd name="adj2" fmla="val 50587"/>
              </a:avLst>
            </a:prstGeom>
            <a:solidFill>
              <a:schemeClr val="accent3"/>
            </a:solidFill>
            <a:ln>
              <a:noFill/>
            </a:ln>
            <a:effectLst>
              <a:innerShdw blurRad="63500" dist="50800" dir="126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6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8768617" y="141778"/>
              <a:ext cx="1724435" cy="1724435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718733" y="3503855"/>
            <a:ext cx="2650067" cy="6667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733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写作思路</a:t>
            </a: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3875618" y="2402417"/>
            <a:ext cx="772583" cy="480483"/>
            <a:chOff x="2847109" y="2029691"/>
            <a:chExt cx="569919" cy="297873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2847109" y="2029691"/>
              <a:ext cx="249828" cy="297873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3092252" y="2029691"/>
              <a:ext cx="324776" cy="0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4541150" y="2171519"/>
            <a:ext cx="26503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写读后感 ：五字口诀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7139517" y="2180167"/>
            <a:ext cx="0" cy="3649133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7084484" y="2355851"/>
            <a:ext cx="110067" cy="11006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33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49585" y="2205568"/>
            <a:ext cx="43858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第一步“点”是点明所读文章题目。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084484" y="3079751"/>
            <a:ext cx="110067" cy="11006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33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249583" y="2929467"/>
            <a:ext cx="42002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第二步“介”是简介文章大致内容。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084484" y="3803651"/>
            <a:ext cx="110067" cy="11006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33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249584" y="3653368"/>
            <a:ext cx="429305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第三步“议”是评议触动自己的感点。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084484" y="4527551"/>
            <a:ext cx="110067" cy="11006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33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249585" y="4377268"/>
            <a:ext cx="438581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第四步“联”是联系自己生活实际。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084484" y="5251451"/>
            <a:ext cx="110067" cy="11006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33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249584" y="5101167"/>
            <a:ext cx="447858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第五步“结”是总结全文，提升中心。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29" name="组合 28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33" name="圆角矩形 32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4" name="圆角矩形 33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2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写作思路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82146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75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75"/>
                            </p:stCondLst>
                            <p:childTnLst>
                              <p:par>
                                <p:cTn id="2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975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7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9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2" dur="25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4" dur="250" fill="hold"/>
                                        <p:tgtEl>
                                          <p:spTgt spid="14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7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9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82" dur="2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84" dur="250" fill="hold"/>
                                        <p:tgtEl>
                                          <p:spTgt spid="1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97" dur="25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99" dur="250" fill="hold"/>
                                        <p:tgtEl>
                                          <p:spTgt spid="20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5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2" grpId="0" animBg="1"/>
      <p:bldP spid="12" grpId="1" animBg="1"/>
      <p:bldP spid="12" grpId="2" animBg="1"/>
      <p:bldP spid="13" grpId="0"/>
      <p:bldP spid="14" grpId="0" animBg="1"/>
      <p:bldP spid="14" grpId="1" animBg="1"/>
      <p:bldP spid="14" grpId="2" animBg="1"/>
      <p:bldP spid="15" grpId="0"/>
      <p:bldP spid="16" grpId="0" animBg="1"/>
      <p:bldP spid="16" grpId="1" animBg="1"/>
      <p:bldP spid="16" grpId="2" animBg="1"/>
      <p:bldP spid="17" grpId="0"/>
      <p:bldP spid="18" grpId="0" animBg="1"/>
      <p:bldP spid="18" grpId="1" animBg="1"/>
      <p:bldP spid="18" grpId="2" animBg="1"/>
      <p:bldP spid="19" grpId="0"/>
      <p:bldP spid="20" grpId="0" animBg="1"/>
      <p:bldP spid="20" grpId="1" animBg="1"/>
      <p:bldP spid="20" grpId="2" animBg="1"/>
      <p:bldP spid="2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1169</TotalTime>
  <Words>1600</Words>
  <Application>Microsoft Office PowerPoint</Application>
  <PresentationFormat>自定义</PresentationFormat>
  <Paragraphs>116</Paragraphs>
  <Slides>17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Microsoft</cp:lastModifiedBy>
  <cp:revision>87</cp:revision>
  <dcterms:created xsi:type="dcterms:W3CDTF">2015-10-07T07:18:26Z</dcterms:created>
  <dcterms:modified xsi:type="dcterms:W3CDTF">2020-11-10T06:13:43Z</dcterms:modified>
</cp:coreProperties>
</file>