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sldIdLst>
    <p:sldId id="257" r:id="rId2"/>
    <p:sldId id="261" r:id="rId3"/>
    <p:sldId id="262" r:id="rId4"/>
    <p:sldId id="263" r:id="rId5"/>
  </p:sldIdLst>
  <p:sldSz cx="9144000" cy="5143500" type="screen16x9"/>
  <p:notesSz cx="6858000" cy="9144000"/>
  <p:embeddedFontLst>
    <p:embeddedFont>
      <p:font typeface="Franklin Gothic Book" pitchFamily="34" charset="0"/>
      <p:regular r:id="rId6"/>
      <p:italic r:id="rId7"/>
    </p:embeddedFont>
    <p:embeddedFont>
      <p:font typeface="黑体" pitchFamily="49" charset="-122"/>
      <p:regular r:id="rId8"/>
    </p:embeddedFont>
    <p:embeddedFont>
      <p:font typeface="楷体" pitchFamily="49" charset="-122"/>
      <p:regular r:id="rId9"/>
    </p:embeddedFont>
    <p:embeddedFont>
      <p:font typeface="Wingdings 2" pitchFamily="18" charset="2"/>
      <p:regular r:id="rId10"/>
    </p:embeddedFont>
    <p:embeddedFont>
      <p:font typeface="仿宋" pitchFamily="49" charset="-122"/>
      <p:regular r:id="rId11"/>
    </p:embeddedFont>
  </p:embeddedFont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95" d="100"/>
          <a:sy n="95" d="100"/>
        </p:scale>
        <p:origin x="-90" y="-150"/>
      </p:cViewPr>
      <p:guideLst>
        <p:guide orient="horz" pos="1607"/>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font" Target="fonts/font3.fntdata"/><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font" Target="fonts/font2.fntdata"/><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font" Target="fonts/font1.fntdata"/><Relationship Id="rId11" Type="http://schemas.openxmlformats.org/officeDocument/2006/relationships/font" Target="fonts/font6.fntdata"/><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font" Target="fonts/font5.fntdata"/><Relationship Id="rId4" Type="http://schemas.openxmlformats.org/officeDocument/2006/relationships/slide" Target="slides/slide3.xml"/><Relationship Id="rId9" Type="http://schemas.openxmlformats.org/officeDocument/2006/relationships/font" Target="fonts/font4.fntdata"/><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自定义版式">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Lst>
  <p:txStyles>
    <p:titleStyle>
      <a:lvl1pPr algn="ctr" rtl="0" eaLnBrk="1" latinLnBrk="0" hangingPunct="1">
        <a:spcBef>
          <a:spcPct val="0"/>
        </a:spcBef>
        <a:buNone/>
        <a:defRPr kumimoji="0" sz="4400" kern="1200">
          <a:solidFill>
            <a:schemeClr val="tx2"/>
          </a:solidFill>
          <a:latin typeface="+mj-lt"/>
          <a:ea typeface="+mj-ea"/>
          <a:cs typeface="+mj-cs"/>
        </a:defRPr>
      </a:lvl1pPr>
      <a:lvl2pPr eaLnBrk="1" latinLnBrk="0" hangingPunct="1">
        <a:defRPr kumimoji="0">
          <a:solidFill>
            <a:schemeClr val="tx2"/>
          </a:solidFill>
        </a:defRPr>
      </a:lvl2pPr>
      <a:lvl3pPr eaLnBrk="1" latinLnBrk="0" hangingPunct="1">
        <a:defRPr kumimoji="0">
          <a:solidFill>
            <a:schemeClr val="tx2"/>
          </a:solidFill>
        </a:defRPr>
      </a:lvl3pPr>
      <a:lvl4pPr eaLnBrk="1" latinLnBrk="0" hangingPunct="1">
        <a:defRPr kumimoji="0">
          <a:solidFill>
            <a:schemeClr val="tx2"/>
          </a:solidFill>
        </a:defRPr>
      </a:lvl4pPr>
      <a:lvl5pPr eaLnBrk="1" latinLnBrk="0" hangingPunct="1">
        <a:defRPr kumimoji="0">
          <a:solidFill>
            <a:schemeClr val="tx2"/>
          </a:solidFill>
        </a:defRPr>
      </a:lvl5pPr>
      <a:lvl6pPr eaLnBrk="1" latinLnBrk="0" hangingPunct="1">
        <a:defRPr kumimoji="0">
          <a:solidFill>
            <a:schemeClr val="tx2"/>
          </a:solidFill>
        </a:defRPr>
      </a:lvl6pPr>
      <a:lvl7pPr eaLnBrk="1" latinLnBrk="0" hangingPunct="1">
        <a:defRPr kumimoji="0">
          <a:solidFill>
            <a:schemeClr val="tx2"/>
          </a:solidFill>
        </a:defRPr>
      </a:lvl7pPr>
      <a:lvl8pPr eaLnBrk="1" latinLnBrk="0" hangingPunct="1">
        <a:defRPr kumimoji="0">
          <a:solidFill>
            <a:schemeClr val="tx2"/>
          </a:solidFill>
        </a:defRPr>
      </a:lvl8pPr>
      <a:lvl9pPr eaLnBrk="1" latinLnBrk="0" hangingPunct="1">
        <a:defRPr kumimoji="0">
          <a:solidFill>
            <a:schemeClr val="tx2"/>
          </a:solidFill>
        </a:defRPr>
      </a:lvl9pPr>
    </p:titleStyle>
    <p:bodyStyle>
      <a:lvl1pPr marL="342900" indent="-342900" algn="l" rtl="0" eaLnBrk="1" latinLnBrk="0" hangingPunct="1">
        <a:spcBef>
          <a:spcPct val="20000"/>
        </a:spcBef>
        <a:buClr>
          <a:schemeClr val="tx2"/>
        </a:buClr>
        <a:buSzPct val="50000"/>
        <a:buFont typeface="Wingdings 2"/>
        <a:buChar char="ß"/>
        <a:defRPr kumimoji="0" sz="3200" kern="1200">
          <a:solidFill>
            <a:schemeClr val="tx1"/>
          </a:solidFill>
          <a:latin typeface="+mn-lt"/>
          <a:ea typeface="+mn-ea"/>
          <a:cs typeface="+mn-cs"/>
        </a:defRPr>
      </a:lvl1pPr>
      <a:lvl2pPr marL="742950" indent="-285750" algn="l" rtl="0" eaLnBrk="1" latinLnBrk="0" hangingPunct="1">
        <a:spcBef>
          <a:spcPct val="20000"/>
        </a:spcBef>
        <a:buClr>
          <a:schemeClr val="tx2"/>
        </a:buClr>
        <a:buSzPct val="50000"/>
        <a:buFont typeface="Wingdings 2"/>
        <a:buChar char="Þ"/>
        <a:defRPr kumimoji="0" sz="2800" kern="1200">
          <a:solidFill>
            <a:schemeClr val="tx1"/>
          </a:solidFill>
          <a:latin typeface="+mn-lt"/>
          <a:ea typeface="+mn-ea"/>
          <a:cs typeface="+mn-cs"/>
        </a:defRPr>
      </a:lvl2pPr>
      <a:lvl3pPr marL="1143000" indent="-228600" algn="l" rtl="0" eaLnBrk="1" latinLnBrk="0" hangingPunct="1">
        <a:spcBef>
          <a:spcPct val="20000"/>
        </a:spcBef>
        <a:buClr>
          <a:schemeClr val="tx2"/>
        </a:buClr>
        <a:buSzPct val="50000"/>
        <a:buFont typeface="Wingdings 2"/>
        <a:buChar char=""/>
        <a:defRPr kumimoji="0" sz="2400" kern="1200">
          <a:solidFill>
            <a:schemeClr val="tx1"/>
          </a:solidFill>
          <a:latin typeface="+mn-lt"/>
          <a:ea typeface="+mn-ea"/>
          <a:cs typeface="+mn-cs"/>
        </a:defRPr>
      </a:lvl3pPr>
      <a:lvl4pPr marL="1600200" indent="-228600" algn="l" rtl="0" eaLnBrk="1" latinLnBrk="0" hangingPunct="1">
        <a:spcBef>
          <a:spcPct val="20000"/>
        </a:spcBef>
        <a:buClr>
          <a:schemeClr val="tx2"/>
        </a:buClr>
        <a:buSzPct val="50000"/>
        <a:buFont typeface="Wingdings 2"/>
        <a:buChar char=""/>
        <a:defRPr kumimoji="0" sz="2000" kern="1200">
          <a:solidFill>
            <a:schemeClr val="tx1"/>
          </a:solidFill>
          <a:latin typeface="+mn-lt"/>
          <a:ea typeface="+mn-ea"/>
          <a:cs typeface="+mn-cs"/>
        </a:defRPr>
      </a:lvl4pPr>
      <a:lvl5pPr marL="2057400" indent="-228600" algn="l" rtl="0" eaLnBrk="1" latinLnBrk="0" hangingPunct="1">
        <a:spcBef>
          <a:spcPct val="20000"/>
        </a:spcBef>
        <a:buClr>
          <a:schemeClr val="tx2"/>
        </a:buClr>
        <a:buSzPct val="50000"/>
        <a:buFont typeface="Wingdings 2"/>
        <a:buChar char=""/>
        <a:defRPr kumimoji="0" sz="2000" kern="1200">
          <a:solidFill>
            <a:schemeClr val="tx1"/>
          </a:solidFill>
          <a:latin typeface="+mn-lt"/>
          <a:ea typeface="+mn-ea"/>
          <a:cs typeface="+mn-cs"/>
        </a:defRPr>
      </a:lvl5pPr>
      <a:lvl6pPr marL="25146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6pPr>
      <a:lvl7pPr marL="29718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7pPr>
      <a:lvl8pPr marL="34290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8pPr>
      <a:lvl9pPr marL="38862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99"/>
          <p:cNvSpPr txBox="1"/>
          <p:nvPr/>
        </p:nvSpPr>
        <p:spPr>
          <a:xfrm>
            <a:off x="2432146" y="570557"/>
            <a:ext cx="2662937" cy="461665"/>
          </a:xfrm>
          <a:prstGeom prst="rect">
            <a:avLst/>
          </a:prstGeom>
          <a:noFill/>
          <a:ln w="9525">
            <a:noFill/>
          </a:ln>
        </p:spPr>
        <p:txBody>
          <a:bodyPr wrap="square">
            <a:spAutoFit/>
          </a:bodyPr>
          <a:lstStyle/>
          <a:p>
            <a:pPr indent="0"/>
            <a:r>
              <a:rPr lang="zh-CN" altLang="en-US" sz="2400" dirty="0" smtClean="0"/>
              <a:t>读</a:t>
            </a:r>
            <a:r>
              <a:rPr lang="en-US" altLang="zh-CN" sz="2400" dirty="0" smtClean="0"/>
              <a:t>《</a:t>
            </a:r>
            <a:r>
              <a:rPr lang="zh-CN" altLang="en-US" sz="2400" dirty="0" smtClean="0"/>
              <a:t>草房子</a:t>
            </a:r>
            <a:r>
              <a:rPr lang="en-US" altLang="zh-CN" sz="2400" dirty="0" smtClean="0"/>
              <a:t>》</a:t>
            </a:r>
            <a:r>
              <a:rPr lang="zh-CN" altLang="en-US" sz="2400" dirty="0" smtClean="0"/>
              <a:t>有感</a:t>
            </a:r>
            <a:endParaRPr lang="zh-CN" altLang="en-US" sz="2400" dirty="0"/>
          </a:p>
        </p:txBody>
      </p:sp>
      <p:sp>
        <p:nvSpPr>
          <p:cNvPr id="5" name="矩形 4"/>
          <p:cNvSpPr/>
          <p:nvPr/>
        </p:nvSpPr>
        <p:spPr>
          <a:xfrm>
            <a:off x="467544" y="1295866"/>
            <a:ext cx="6840760" cy="3046988"/>
          </a:xfrm>
          <a:prstGeom prst="rect">
            <a:avLst/>
          </a:prstGeom>
          <a:noFill/>
        </p:spPr>
        <p:txBody>
          <a:bodyPr wrap="square">
            <a:spAutoFit/>
          </a:bodyPr>
          <a:lstStyle/>
          <a:p>
            <a:pPr lvl="0"/>
            <a:r>
              <a:rPr lang="zh-CN" altLang="en-US" sz="2400" b="1" dirty="0" smtClean="0">
                <a:solidFill>
                  <a:srgbClr val="000000"/>
                </a:solidFill>
                <a:latin typeface="楷体" pitchFamily="49" charset="-122"/>
                <a:ea typeface="楷体" pitchFamily="49" charset="-122"/>
                <a:cs typeface="宋体" panose="02010600030101010101" pitchFamily="2" charset="-122"/>
              </a:rPr>
              <a:t>    </a:t>
            </a:r>
            <a:r>
              <a:rPr lang="zh-CN" altLang="en-US" sz="2400" b="1" dirty="0" smtClean="0">
                <a:solidFill>
                  <a:srgbClr val="FF0000"/>
                </a:solidFill>
                <a:latin typeface="楷体" pitchFamily="49" charset="-122"/>
                <a:ea typeface="楷体" pitchFamily="49" charset="-122"/>
                <a:cs typeface="宋体" panose="02010600030101010101" pitchFamily="2" charset="-122"/>
              </a:rPr>
              <a:t>暑假</a:t>
            </a:r>
            <a:r>
              <a:rPr lang="zh-CN" altLang="en-US" sz="2400" b="1" dirty="0">
                <a:solidFill>
                  <a:srgbClr val="FF0000"/>
                </a:solidFill>
                <a:latin typeface="楷体" pitchFamily="49" charset="-122"/>
                <a:ea typeface="楷体" pitchFamily="49" charset="-122"/>
                <a:cs typeface="宋体" panose="02010600030101010101" pitchFamily="2" charset="-122"/>
              </a:rPr>
              <a:t>里，我阅读了曹文轩的</a:t>
            </a:r>
            <a:r>
              <a:rPr lang="en-US" altLang="zh-CN" sz="2400" b="1" dirty="0">
                <a:solidFill>
                  <a:srgbClr val="FF0000"/>
                </a:solidFill>
                <a:latin typeface="楷体" pitchFamily="49" charset="-122"/>
                <a:ea typeface="楷体" pitchFamily="49" charset="-122"/>
                <a:cs typeface="宋体" panose="02010600030101010101" pitchFamily="2" charset="-122"/>
              </a:rPr>
              <a:t>《</a:t>
            </a:r>
            <a:r>
              <a:rPr lang="zh-CN" altLang="en-US" sz="2400" b="1" dirty="0">
                <a:solidFill>
                  <a:srgbClr val="FF0000"/>
                </a:solidFill>
                <a:latin typeface="楷体" pitchFamily="49" charset="-122"/>
                <a:ea typeface="楷体" pitchFamily="49" charset="-122"/>
                <a:cs typeface="宋体" panose="02010600030101010101" pitchFamily="2" charset="-122"/>
              </a:rPr>
              <a:t>草房子</a:t>
            </a:r>
            <a:r>
              <a:rPr lang="en-US" altLang="zh-CN" sz="2400" b="1" dirty="0">
                <a:solidFill>
                  <a:srgbClr val="FF0000"/>
                </a:solidFill>
                <a:latin typeface="楷体" pitchFamily="49" charset="-122"/>
                <a:ea typeface="楷体" pitchFamily="49" charset="-122"/>
                <a:cs typeface="宋体" panose="02010600030101010101" pitchFamily="2" charset="-122"/>
              </a:rPr>
              <a:t>》</a:t>
            </a:r>
            <a:r>
              <a:rPr lang="zh-CN" altLang="en-US" sz="2400" b="1" dirty="0">
                <a:solidFill>
                  <a:srgbClr val="FF0000"/>
                </a:solidFill>
                <a:latin typeface="楷体" pitchFamily="49" charset="-122"/>
                <a:ea typeface="楷体" pitchFamily="49" charset="-122"/>
                <a:cs typeface="宋体" panose="02010600030101010101" pitchFamily="2" charset="-122"/>
              </a:rPr>
              <a:t>，掩卷深思，我感触很深。</a:t>
            </a:r>
          </a:p>
          <a:p>
            <a:pPr lvl="0"/>
            <a:r>
              <a:rPr lang="zh-CN" altLang="en-US" sz="2400" b="1" dirty="0">
                <a:solidFill>
                  <a:srgbClr val="000000"/>
                </a:solidFill>
                <a:latin typeface="楷体" pitchFamily="49" charset="-122"/>
                <a:ea typeface="楷体" pitchFamily="49" charset="-122"/>
                <a:cs typeface="宋体" panose="02010600030101010101" pitchFamily="2" charset="-122"/>
              </a:rPr>
              <a:t>　　主人公桑桑淘气，富于幻想，当他得知自己生命垂危，毫无希望时，</a:t>
            </a:r>
            <a:r>
              <a:rPr lang="zh-CN" altLang="en-US" sz="2400" b="1" dirty="0">
                <a:solidFill>
                  <a:srgbClr val="FF0000"/>
                </a:solidFill>
                <a:latin typeface="楷体" pitchFamily="49" charset="-122"/>
                <a:ea typeface="楷体" pitchFamily="49" charset="-122"/>
                <a:cs typeface="宋体" panose="02010600030101010101" pitchFamily="2" charset="-122"/>
              </a:rPr>
              <a:t>他没有抱怨，没有暴躁。</a:t>
            </a:r>
            <a:r>
              <a:rPr lang="zh-CN" altLang="en-US" sz="2400" b="1" dirty="0">
                <a:latin typeface="楷体" pitchFamily="49" charset="-122"/>
                <a:ea typeface="楷体" pitchFamily="49" charset="-122"/>
                <a:cs typeface="宋体" panose="02010600030101010101" pitchFamily="2" charset="-122"/>
              </a:rPr>
              <a:t>这时“桑桑对谁都比以往任何时候显得善良”，享受地喝下苦药，他从这奇苦中获得那块“鼠疮”的消除。</a:t>
            </a:r>
            <a:r>
              <a:rPr lang="zh-CN" altLang="en-US" sz="2400" b="1" dirty="0">
                <a:solidFill>
                  <a:srgbClr val="FF0000"/>
                </a:solidFill>
                <a:latin typeface="楷体" pitchFamily="49" charset="-122"/>
                <a:ea typeface="楷体" pitchFamily="49" charset="-122"/>
                <a:cs typeface="宋体" panose="02010600030101010101" pitchFamily="2" charset="-122"/>
              </a:rPr>
              <a:t>踏破生与死的界限，他认识到了生命夺目的美丽。</a:t>
            </a:r>
          </a:p>
        </p:txBody>
      </p:sp>
      <p:cxnSp>
        <p:nvCxnSpPr>
          <p:cNvPr id="7" name="直接连接符 6"/>
          <p:cNvCxnSpPr/>
          <p:nvPr/>
        </p:nvCxnSpPr>
        <p:spPr>
          <a:xfrm>
            <a:off x="7268890" y="1108943"/>
            <a:ext cx="0" cy="3416320"/>
          </a:xfrm>
          <a:prstGeom prst="line">
            <a:avLst/>
          </a:prstGeom>
        </p:spPr>
        <p:style>
          <a:lnRef idx="1">
            <a:schemeClr val="accent1"/>
          </a:lnRef>
          <a:fillRef idx="0">
            <a:schemeClr val="accent1"/>
          </a:fillRef>
          <a:effectRef idx="0">
            <a:schemeClr val="accent1"/>
          </a:effectRef>
          <a:fontRef idx="minor">
            <a:schemeClr val="tx1"/>
          </a:fontRef>
        </p:style>
      </p:cxnSp>
      <p:sp>
        <p:nvSpPr>
          <p:cNvPr id="9" name="矩形 8"/>
          <p:cNvSpPr/>
          <p:nvPr/>
        </p:nvSpPr>
        <p:spPr>
          <a:xfrm>
            <a:off x="7365280" y="1304017"/>
            <a:ext cx="1476164" cy="1323439"/>
          </a:xfrm>
          <a:prstGeom prst="rect">
            <a:avLst/>
          </a:prstGeom>
        </p:spPr>
        <p:txBody>
          <a:bodyPr wrap="square">
            <a:spAutoFit/>
          </a:bodyPr>
          <a:lstStyle/>
          <a:p>
            <a:pPr lvl="0"/>
            <a:r>
              <a:rPr lang="zh-CN" altLang="en-US" sz="2000" b="1" dirty="0">
                <a:solidFill>
                  <a:srgbClr val="0070C0"/>
                </a:solidFill>
                <a:latin typeface="仿宋" panose="02010609060101010101" charset="-122"/>
                <a:ea typeface="仿宋" panose="02010609060101010101" charset="-122"/>
                <a:cs typeface="仿宋" panose="02010609060101010101" charset="-122"/>
              </a:rPr>
              <a:t>开门见山开头，紧扣文题，引出下文。</a:t>
            </a:r>
            <a:endParaRPr lang="en-US" altLang="zh-CN" sz="2000" b="1" dirty="0">
              <a:solidFill>
                <a:srgbClr val="0070C0"/>
              </a:solidFill>
              <a:latin typeface="仿宋" panose="02010609060101010101" charset="-122"/>
              <a:ea typeface="仿宋" panose="02010609060101010101" charset="-122"/>
              <a:cs typeface="仿宋" panose="02010609060101010101" charset="-122"/>
            </a:endParaRPr>
          </a:p>
        </p:txBody>
      </p:sp>
      <p:sp>
        <p:nvSpPr>
          <p:cNvPr id="10" name="矩形 9"/>
          <p:cNvSpPr/>
          <p:nvPr/>
        </p:nvSpPr>
        <p:spPr>
          <a:xfrm>
            <a:off x="7416163" y="2787774"/>
            <a:ext cx="1476164" cy="1631216"/>
          </a:xfrm>
          <a:prstGeom prst="rect">
            <a:avLst/>
          </a:prstGeom>
        </p:spPr>
        <p:txBody>
          <a:bodyPr wrap="square">
            <a:spAutoFit/>
          </a:bodyPr>
          <a:lstStyle/>
          <a:p>
            <a:pPr lvl="0"/>
            <a:r>
              <a:rPr lang="zh-CN" altLang="en-US" sz="2000" b="1" dirty="0">
                <a:solidFill>
                  <a:srgbClr val="0070C0"/>
                </a:solidFill>
                <a:latin typeface="仿宋" panose="02010609060101010101" charset="-122"/>
                <a:ea typeface="仿宋" panose="02010609060101010101" charset="-122"/>
                <a:cs typeface="楷体_GB2312" charset="0"/>
              </a:rPr>
              <a:t>写桑桑面对苦难</a:t>
            </a:r>
            <a:r>
              <a:rPr lang="zh-CN" altLang="en-US" sz="2000" b="1" dirty="0" smtClean="0">
                <a:solidFill>
                  <a:srgbClr val="0070C0"/>
                </a:solidFill>
                <a:latin typeface="仿宋" panose="02010609060101010101" charset="-122"/>
                <a:ea typeface="仿宋" panose="02010609060101010101" charset="-122"/>
                <a:cs typeface="楷体_GB2312" charset="0"/>
              </a:rPr>
              <a:t>的态度</a:t>
            </a:r>
            <a:r>
              <a:rPr lang="zh-CN" altLang="en-US" sz="2000" b="1" dirty="0">
                <a:solidFill>
                  <a:srgbClr val="0070C0"/>
                </a:solidFill>
                <a:latin typeface="仿宋" panose="02010609060101010101" charset="-122"/>
                <a:ea typeface="仿宋" panose="02010609060101010101" charset="-122"/>
                <a:cs typeface="楷体_GB2312" charset="0"/>
              </a:rPr>
              <a:t>和做法，表达自己的感受。</a:t>
            </a: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467544" y="794484"/>
            <a:ext cx="6657330" cy="3416320"/>
          </a:xfrm>
          <a:prstGeom prst="rect">
            <a:avLst/>
          </a:prstGeom>
          <a:noFill/>
        </p:spPr>
        <p:txBody>
          <a:bodyPr wrap="square">
            <a:spAutoFit/>
          </a:bodyPr>
          <a:lstStyle/>
          <a:p>
            <a:pPr lvl="0"/>
            <a:r>
              <a:rPr lang="zh-CN" altLang="en-US" sz="2400" b="1" dirty="0" smtClean="0">
                <a:solidFill>
                  <a:srgbClr val="000000"/>
                </a:solidFill>
                <a:latin typeface="楷体" pitchFamily="49" charset="-122"/>
                <a:ea typeface="楷体" pitchFamily="49" charset="-122"/>
                <a:cs typeface="宋体" panose="02010600030101010101" pitchFamily="2" charset="-122"/>
              </a:rPr>
              <a:t>    </a:t>
            </a:r>
            <a:r>
              <a:rPr lang="zh-CN" altLang="en-US" sz="2400" b="1" dirty="0" smtClean="0">
                <a:solidFill>
                  <a:srgbClr val="FF0000"/>
                </a:solidFill>
                <a:latin typeface="楷体" pitchFamily="49" charset="-122"/>
                <a:ea typeface="楷体" pitchFamily="49" charset="-122"/>
                <a:cs typeface="宋体" panose="02010600030101010101" pitchFamily="2" charset="-122"/>
              </a:rPr>
              <a:t>杜小康</a:t>
            </a:r>
            <a:r>
              <a:rPr lang="zh-CN" altLang="en-US" sz="2400" b="1" dirty="0">
                <a:solidFill>
                  <a:srgbClr val="FF0000"/>
                </a:solidFill>
                <a:latin typeface="楷体" pitchFamily="49" charset="-122"/>
                <a:ea typeface="楷体" pitchFamily="49" charset="-122"/>
                <a:cs typeface="宋体" panose="02010600030101010101" pitchFamily="2" charset="-122"/>
              </a:rPr>
              <a:t>从小就生活在大红门里，显得与众不同。杜家突然一落千丈，他和父亲去三百里外的芦苇荡放鸭，狂风、暴雨、孤独、忧伤</a:t>
            </a:r>
            <a:r>
              <a:rPr lang="en-US" altLang="zh-CN" sz="2400" b="1" dirty="0">
                <a:solidFill>
                  <a:srgbClr val="FF0000"/>
                </a:solidFill>
                <a:latin typeface="楷体" pitchFamily="49" charset="-122"/>
                <a:ea typeface="楷体" pitchFamily="49" charset="-122"/>
                <a:cs typeface="宋体" panose="02010600030101010101" pitchFamily="2" charset="-122"/>
              </a:rPr>
              <a:t>……</a:t>
            </a:r>
            <a:r>
              <a:rPr lang="zh-CN" altLang="en-US" sz="2400" b="1" dirty="0">
                <a:solidFill>
                  <a:srgbClr val="FF0000"/>
                </a:solidFill>
                <a:latin typeface="楷体" pitchFamily="49" charset="-122"/>
                <a:ea typeface="楷体" pitchFamily="49" charset="-122"/>
                <a:cs typeface="宋体" panose="02010600030101010101" pitchFamily="2" charset="-122"/>
              </a:rPr>
              <a:t>这一切困扰着他。不久，父亲重病，厄运再次降临，杜家一贫如洗，杜小康“他有父亲的悲伤，却没有父亲的绝望。”在与挫折的较量中，他更坚强，他自己在学校门口摆摊，他成了生活的强者。我坚信桑校长说的“日后，麻油地最有出息的孩子，也许就是杜小康。”</a:t>
            </a:r>
          </a:p>
        </p:txBody>
      </p:sp>
      <p:cxnSp>
        <p:nvCxnSpPr>
          <p:cNvPr id="7" name="直接连接符 6"/>
          <p:cNvCxnSpPr/>
          <p:nvPr/>
        </p:nvCxnSpPr>
        <p:spPr>
          <a:xfrm>
            <a:off x="7268890" y="699542"/>
            <a:ext cx="1" cy="3825721"/>
          </a:xfrm>
          <a:prstGeom prst="line">
            <a:avLst/>
          </a:prstGeom>
        </p:spPr>
        <p:style>
          <a:lnRef idx="1">
            <a:schemeClr val="accent1"/>
          </a:lnRef>
          <a:fillRef idx="0">
            <a:schemeClr val="accent1"/>
          </a:fillRef>
          <a:effectRef idx="0">
            <a:schemeClr val="accent1"/>
          </a:effectRef>
          <a:fontRef idx="minor">
            <a:schemeClr val="tx1"/>
          </a:fontRef>
        </p:style>
      </p:cxnSp>
      <p:sp>
        <p:nvSpPr>
          <p:cNvPr id="9" name="矩形 8"/>
          <p:cNvSpPr/>
          <p:nvPr/>
        </p:nvSpPr>
        <p:spPr>
          <a:xfrm>
            <a:off x="7380312" y="1059582"/>
            <a:ext cx="1476164" cy="1938992"/>
          </a:xfrm>
          <a:prstGeom prst="rect">
            <a:avLst/>
          </a:prstGeom>
        </p:spPr>
        <p:txBody>
          <a:bodyPr wrap="square">
            <a:spAutoFit/>
          </a:bodyPr>
          <a:lstStyle/>
          <a:p>
            <a:pPr lvl="0"/>
            <a:r>
              <a:rPr lang="zh-CN" altLang="en-US" sz="2000" b="1" dirty="0">
                <a:solidFill>
                  <a:srgbClr val="0070C0"/>
                </a:solidFill>
                <a:latin typeface="仿宋" panose="02010609060101010101" charset="-122"/>
                <a:ea typeface="仿宋" panose="02010609060101010101" charset="-122"/>
                <a:cs typeface="仿宋" panose="02010609060101010101" charset="-122"/>
              </a:rPr>
              <a:t>写杜小康面对苦难的态度和做法。借桑校长的话表达自己的看法。</a:t>
            </a:r>
            <a:endParaRPr lang="en-US" altLang="zh-CN" sz="2000" b="1" dirty="0">
              <a:solidFill>
                <a:srgbClr val="0070C0"/>
              </a:solidFill>
              <a:latin typeface="仿宋" panose="02010609060101010101" charset="-122"/>
              <a:ea typeface="仿宋" panose="02010609060101010101" charset="-122"/>
              <a:cs typeface="仿宋" panose="02010609060101010101" charset="-122"/>
            </a:endParaRPr>
          </a:p>
        </p:txBody>
      </p:sp>
    </p:spTree>
    <p:extLst>
      <p:ext uri="{BB962C8B-B14F-4D97-AF65-F5344CB8AC3E}">
        <p14:creationId xmlns:p14="http://schemas.microsoft.com/office/powerpoint/2010/main" val="232901536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323528" y="699542"/>
            <a:ext cx="6801346" cy="3785652"/>
          </a:xfrm>
          <a:prstGeom prst="rect">
            <a:avLst/>
          </a:prstGeom>
          <a:noFill/>
        </p:spPr>
        <p:txBody>
          <a:bodyPr wrap="square">
            <a:spAutoFit/>
          </a:bodyPr>
          <a:lstStyle/>
          <a:p>
            <a:pPr lvl="0"/>
            <a:r>
              <a:rPr lang="zh-CN" altLang="en-US" sz="2400" b="1" dirty="0" smtClean="0">
                <a:solidFill>
                  <a:srgbClr val="000000"/>
                </a:solidFill>
                <a:latin typeface="楷体" pitchFamily="49" charset="-122"/>
                <a:ea typeface="楷体" pitchFamily="49" charset="-122"/>
                <a:cs typeface="宋体" panose="02010600030101010101" pitchFamily="2" charset="-122"/>
              </a:rPr>
              <a:t>    还有</a:t>
            </a:r>
            <a:r>
              <a:rPr lang="zh-CN" altLang="en-US" sz="2400" b="1" dirty="0">
                <a:solidFill>
                  <a:srgbClr val="000000"/>
                </a:solidFill>
                <a:latin typeface="楷体" pitchFamily="49" charset="-122"/>
                <a:ea typeface="楷体" pitchFamily="49" charset="-122"/>
                <a:cs typeface="宋体" panose="02010600030101010101" pitchFamily="2" charset="-122"/>
              </a:rPr>
              <a:t>纸月、陆鹤、细马等都经历了太多太多的困苦、磨难，他们都以顽强不屈的精神展现出人生的精彩。</a:t>
            </a:r>
          </a:p>
          <a:p>
            <a:pPr lvl="0"/>
            <a:r>
              <a:rPr lang="zh-CN" altLang="en-US" sz="2400" b="1" dirty="0">
                <a:solidFill>
                  <a:srgbClr val="000000"/>
                </a:solidFill>
                <a:latin typeface="楷体" pitchFamily="49" charset="-122"/>
                <a:ea typeface="楷体" pitchFamily="49" charset="-122"/>
                <a:cs typeface="宋体" panose="02010600030101010101" pitchFamily="2" charset="-122"/>
              </a:rPr>
              <a:t>　　桑桑、杜小康、纸月、陆鹤、细马，面对苦难不但没有屈服，反而在苦难中成长了起来。</a:t>
            </a:r>
            <a:r>
              <a:rPr lang="zh-CN" altLang="en-US" sz="2400" b="1" dirty="0">
                <a:solidFill>
                  <a:srgbClr val="FF0000"/>
                </a:solidFill>
                <a:latin typeface="楷体" pitchFamily="49" charset="-122"/>
                <a:ea typeface="楷体" pitchFamily="49" charset="-122"/>
                <a:cs typeface="宋体" panose="02010600030101010101" pitchFamily="2" charset="-122"/>
              </a:rPr>
              <a:t>低头问自己：我有麻油地孩子那样顽强不屈的精神吗？从小到大，我可以说生活在“蜜罐里”，衣来伸手，饭来张口，一碰到困难就爱发脾气，想家人给我解决。我缺少的正是这种顽强拼搏的精神啊</a:t>
            </a:r>
            <a:r>
              <a:rPr lang="zh-CN" altLang="en-US" sz="2400" b="1" dirty="0" smtClean="0">
                <a:solidFill>
                  <a:srgbClr val="FF0000"/>
                </a:solidFill>
                <a:latin typeface="楷体" pitchFamily="49" charset="-122"/>
                <a:ea typeface="楷体" pitchFamily="49" charset="-122"/>
                <a:cs typeface="宋体" panose="02010600030101010101" pitchFamily="2" charset="-122"/>
              </a:rPr>
              <a:t>！</a:t>
            </a:r>
            <a:endParaRPr lang="en-US" altLang="zh-CN" sz="2400" b="1" dirty="0">
              <a:solidFill>
                <a:srgbClr val="FF0000"/>
              </a:solidFill>
              <a:latin typeface="楷体" pitchFamily="49" charset="-122"/>
              <a:ea typeface="楷体" pitchFamily="49" charset="-122"/>
              <a:cs typeface="宋体" panose="02010600030101010101" pitchFamily="2" charset="-122"/>
            </a:endParaRPr>
          </a:p>
        </p:txBody>
      </p:sp>
      <p:cxnSp>
        <p:nvCxnSpPr>
          <p:cNvPr id="7" name="直接连接符 6"/>
          <p:cNvCxnSpPr/>
          <p:nvPr/>
        </p:nvCxnSpPr>
        <p:spPr>
          <a:xfrm>
            <a:off x="7232886" y="699542"/>
            <a:ext cx="18002" cy="3825721"/>
          </a:xfrm>
          <a:prstGeom prst="line">
            <a:avLst/>
          </a:prstGeom>
        </p:spPr>
        <p:style>
          <a:lnRef idx="1">
            <a:schemeClr val="accent1"/>
          </a:lnRef>
          <a:fillRef idx="0">
            <a:schemeClr val="accent1"/>
          </a:fillRef>
          <a:effectRef idx="0">
            <a:schemeClr val="accent1"/>
          </a:effectRef>
          <a:fontRef idx="minor">
            <a:schemeClr val="tx1"/>
          </a:fontRef>
        </p:style>
      </p:cxnSp>
      <p:sp>
        <p:nvSpPr>
          <p:cNvPr id="10" name="矩形 9"/>
          <p:cNvSpPr/>
          <p:nvPr/>
        </p:nvSpPr>
        <p:spPr>
          <a:xfrm>
            <a:off x="7415525" y="2549079"/>
            <a:ext cx="1476164" cy="1323439"/>
          </a:xfrm>
          <a:prstGeom prst="rect">
            <a:avLst/>
          </a:prstGeom>
        </p:spPr>
        <p:txBody>
          <a:bodyPr wrap="square">
            <a:spAutoFit/>
          </a:bodyPr>
          <a:lstStyle/>
          <a:p>
            <a:pPr lvl="0"/>
            <a:r>
              <a:rPr lang="zh-CN" altLang="en-US" sz="2000" b="1" dirty="0">
                <a:solidFill>
                  <a:srgbClr val="0070C0"/>
                </a:solidFill>
                <a:latin typeface="仿宋" panose="02010609060101010101" charset="-122"/>
                <a:ea typeface="仿宋" panose="02010609060101010101" charset="-122"/>
                <a:cs typeface="仿宋" panose="02010609060101010101" charset="-122"/>
              </a:rPr>
              <a:t>联系自己实际把感受写具体，很真实。</a:t>
            </a:r>
            <a:endParaRPr lang="en-US" altLang="zh-CN" sz="2000" b="1" dirty="0">
              <a:solidFill>
                <a:srgbClr val="0070C0"/>
              </a:solidFill>
              <a:latin typeface="仿宋" panose="02010609060101010101" charset="-122"/>
              <a:ea typeface="仿宋" panose="02010609060101010101" charset="-122"/>
              <a:cs typeface="仿宋" panose="02010609060101010101" charset="-122"/>
            </a:endParaRPr>
          </a:p>
        </p:txBody>
      </p:sp>
    </p:spTree>
    <p:extLst>
      <p:ext uri="{BB962C8B-B14F-4D97-AF65-F5344CB8AC3E}">
        <p14:creationId xmlns:p14="http://schemas.microsoft.com/office/powerpoint/2010/main" val="232901536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323528" y="699542"/>
            <a:ext cx="6801346" cy="1569660"/>
          </a:xfrm>
          <a:prstGeom prst="rect">
            <a:avLst/>
          </a:prstGeom>
          <a:noFill/>
        </p:spPr>
        <p:txBody>
          <a:bodyPr wrap="square">
            <a:spAutoFit/>
          </a:bodyPr>
          <a:lstStyle/>
          <a:p>
            <a:pPr lvl="0"/>
            <a:r>
              <a:rPr lang="zh-CN" altLang="en-US" sz="2400" b="1" dirty="0" smtClean="0">
                <a:solidFill>
                  <a:srgbClr val="000000"/>
                </a:solidFill>
                <a:latin typeface="楷体" pitchFamily="49" charset="-122"/>
                <a:ea typeface="楷体" pitchFamily="49" charset="-122"/>
                <a:cs typeface="宋体" panose="02010600030101010101" pitchFamily="2" charset="-122"/>
              </a:rPr>
              <a:t>    </a:t>
            </a:r>
            <a:r>
              <a:rPr lang="en-US" altLang="zh-CN" sz="2400" b="1" dirty="0">
                <a:solidFill>
                  <a:srgbClr val="000000"/>
                </a:solidFill>
                <a:latin typeface="楷体" pitchFamily="49" charset="-122"/>
                <a:ea typeface="楷体" pitchFamily="49" charset="-122"/>
                <a:cs typeface="宋体" panose="02010600030101010101" pitchFamily="2" charset="-122"/>
              </a:rPr>
              <a:t>《</a:t>
            </a:r>
            <a:r>
              <a:rPr lang="zh-CN" altLang="en-US" sz="2400" b="1" dirty="0">
                <a:solidFill>
                  <a:srgbClr val="000000"/>
                </a:solidFill>
                <a:latin typeface="楷体" pitchFamily="49" charset="-122"/>
                <a:ea typeface="楷体" pitchFamily="49" charset="-122"/>
                <a:cs typeface="宋体" panose="02010600030101010101" pitchFamily="2" charset="-122"/>
              </a:rPr>
              <a:t>草房子</a:t>
            </a:r>
            <a:r>
              <a:rPr lang="en-US" altLang="zh-CN" sz="2400" b="1" dirty="0">
                <a:solidFill>
                  <a:srgbClr val="000000"/>
                </a:solidFill>
                <a:latin typeface="楷体" pitchFamily="49" charset="-122"/>
                <a:ea typeface="楷体" pitchFamily="49" charset="-122"/>
                <a:cs typeface="宋体" panose="02010600030101010101" pitchFamily="2" charset="-122"/>
              </a:rPr>
              <a:t>》</a:t>
            </a:r>
            <a:r>
              <a:rPr lang="zh-CN" altLang="en-US" sz="2400" b="1" dirty="0">
                <a:solidFill>
                  <a:srgbClr val="000000"/>
                </a:solidFill>
                <a:latin typeface="楷体" pitchFamily="49" charset="-122"/>
                <a:ea typeface="楷体" pitchFamily="49" charset="-122"/>
                <a:cs typeface="宋体" panose="02010600030101010101" pitchFamily="2" charset="-122"/>
              </a:rPr>
              <a:t>教会了我很多，它像一座灯塔给我指明了方向，未来，我一定要像麻油地的孩子那样坚强地去面对生活中的种种困苦和磨难，活出精彩的人生。</a:t>
            </a:r>
            <a:endParaRPr lang="en-US" altLang="zh-CN" sz="2400" b="1" dirty="0">
              <a:solidFill>
                <a:srgbClr val="FF0000"/>
              </a:solidFill>
              <a:latin typeface="楷体" pitchFamily="49" charset="-122"/>
              <a:ea typeface="楷体" pitchFamily="49" charset="-122"/>
              <a:cs typeface="宋体" panose="02010600030101010101" pitchFamily="2" charset="-122"/>
            </a:endParaRPr>
          </a:p>
        </p:txBody>
      </p:sp>
      <p:cxnSp>
        <p:nvCxnSpPr>
          <p:cNvPr id="7" name="直接连接符 6"/>
          <p:cNvCxnSpPr/>
          <p:nvPr/>
        </p:nvCxnSpPr>
        <p:spPr>
          <a:xfrm>
            <a:off x="7250888" y="699542"/>
            <a:ext cx="0" cy="1440160"/>
          </a:xfrm>
          <a:prstGeom prst="line">
            <a:avLst/>
          </a:prstGeom>
        </p:spPr>
        <p:style>
          <a:lnRef idx="1">
            <a:schemeClr val="accent1"/>
          </a:lnRef>
          <a:fillRef idx="0">
            <a:schemeClr val="accent1"/>
          </a:fillRef>
          <a:effectRef idx="0">
            <a:schemeClr val="accent1"/>
          </a:effectRef>
          <a:fontRef idx="minor">
            <a:schemeClr val="tx1"/>
          </a:fontRef>
        </p:style>
      </p:cxnSp>
      <p:sp>
        <p:nvSpPr>
          <p:cNvPr id="10" name="矩形 9"/>
          <p:cNvSpPr/>
          <p:nvPr/>
        </p:nvSpPr>
        <p:spPr>
          <a:xfrm>
            <a:off x="7308304" y="771550"/>
            <a:ext cx="1728476" cy="1015663"/>
          </a:xfrm>
          <a:prstGeom prst="rect">
            <a:avLst/>
          </a:prstGeom>
        </p:spPr>
        <p:txBody>
          <a:bodyPr wrap="square">
            <a:spAutoFit/>
          </a:bodyPr>
          <a:lstStyle/>
          <a:p>
            <a:pPr lvl="0"/>
            <a:r>
              <a:rPr lang="zh-CN" altLang="en-US" sz="2000" b="1" dirty="0">
                <a:solidFill>
                  <a:srgbClr val="0070C0"/>
                </a:solidFill>
                <a:latin typeface="仿宋" panose="02010609060101010101" charset="-122"/>
                <a:ea typeface="仿宋" panose="02010609060101010101" charset="-122"/>
                <a:cs typeface="仿宋" panose="02010609060101010101" charset="-122"/>
              </a:rPr>
              <a:t>结尾总结全文，表达感想，突出中心。</a:t>
            </a:r>
            <a:endParaRPr lang="en-US" altLang="zh-CN" sz="2000" b="1" dirty="0">
              <a:solidFill>
                <a:srgbClr val="0070C0"/>
              </a:solidFill>
              <a:latin typeface="仿宋" panose="02010609060101010101" charset="-122"/>
              <a:ea typeface="仿宋" panose="02010609060101010101" charset="-122"/>
              <a:cs typeface="仿宋" panose="02010609060101010101" charset="-122"/>
            </a:endParaRPr>
          </a:p>
        </p:txBody>
      </p:sp>
      <p:sp>
        <p:nvSpPr>
          <p:cNvPr id="9" name="文本框 99"/>
          <p:cNvSpPr txBox="1"/>
          <p:nvPr/>
        </p:nvSpPr>
        <p:spPr>
          <a:xfrm>
            <a:off x="683568" y="2659434"/>
            <a:ext cx="7848872" cy="2000548"/>
          </a:xfrm>
          <a:prstGeom prst="rect">
            <a:avLst/>
          </a:prstGeom>
          <a:solidFill>
            <a:schemeClr val="accent6">
              <a:lumMod val="20000"/>
              <a:lumOff val="80000"/>
            </a:schemeClr>
          </a:solidFill>
          <a:ln w="9525">
            <a:noFill/>
          </a:ln>
        </p:spPr>
        <p:txBody>
          <a:bodyPr wrap="square">
            <a:spAutoFit/>
          </a:bodyPr>
          <a:lstStyle/>
          <a:p>
            <a:pPr indent="306070"/>
            <a:r>
              <a:rPr lang="en-US" altLang="zh-CN" sz="2800" b="1" dirty="0" smtClean="0">
                <a:solidFill>
                  <a:srgbClr val="FF0000"/>
                </a:solidFill>
                <a:latin typeface="宋体" pitchFamily="2" charset="-122"/>
                <a:ea typeface="宋体" pitchFamily="2" charset="-122"/>
                <a:cs typeface="楷体" panose="02010609060101010101" pitchFamily="49" charset="-122"/>
              </a:rPr>
              <a:t>  </a:t>
            </a:r>
            <a:r>
              <a:rPr lang="zh-CN" sz="2800" b="1" dirty="0" smtClean="0">
                <a:solidFill>
                  <a:srgbClr val="FF0000"/>
                </a:solidFill>
                <a:latin typeface="宋体" pitchFamily="2" charset="-122"/>
                <a:ea typeface="宋体" pitchFamily="2" charset="-122"/>
                <a:cs typeface="楷体" panose="02010609060101010101" pitchFamily="49" charset="-122"/>
              </a:rPr>
              <a:t>点评：</a:t>
            </a:r>
            <a:r>
              <a:rPr lang="zh-CN" altLang="en-US" sz="2400" b="1" dirty="0">
                <a:solidFill>
                  <a:srgbClr val="FF0000"/>
                </a:solidFill>
                <a:latin typeface="宋体" pitchFamily="2" charset="-122"/>
                <a:ea typeface="宋体" pitchFamily="2" charset="-122"/>
                <a:cs typeface="楷体" panose="02010609060101010101" pitchFamily="49" charset="-122"/>
              </a:rPr>
              <a:t>小这篇习作的结构是“总</a:t>
            </a:r>
            <a:r>
              <a:rPr lang="en-US" altLang="zh-CN" sz="2400" b="1" dirty="0">
                <a:solidFill>
                  <a:srgbClr val="FF0000"/>
                </a:solidFill>
                <a:latin typeface="宋体" pitchFamily="2" charset="-122"/>
                <a:ea typeface="宋体" pitchFamily="2" charset="-122"/>
                <a:cs typeface="楷体" panose="02010609060101010101" pitchFamily="49" charset="-122"/>
              </a:rPr>
              <a:t>——</a:t>
            </a:r>
            <a:r>
              <a:rPr lang="zh-CN" altLang="en-US" sz="2400" b="1" dirty="0">
                <a:solidFill>
                  <a:srgbClr val="FF0000"/>
                </a:solidFill>
                <a:latin typeface="宋体" pitchFamily="2" charset="-122"/>
                <a:ea typeface="宋体" pitchFamily="2" charset="-122"/>
                <a:cs typeface="楷体" panose="02010609060101010101" pitchFamily="49" charset="-122"/>
              </a:rPr>
              <a:t>分</a:t>
            </a:r>
            <a:r>
              <a:rPr lang="en-US" altLang="zh-CN" sz="2400" b="1" dirty="0">
                <a:solidFill>
                  <a:srgbClr val="FF0000"/>
                </a:solidFill>
                <a:latin typeface="宋体" pitchFamily="2" charset="-122"/>
                <a:ea typeface="宋体" pitchFamily="2" charset="-122"/>
                <a:cs typeface="楷体" panose="02010609060101010101" pitchFamily="49" charset="-122"/>
              </a:rPr>
              <a:t>——</a:t>
            </a:r>
            <a:r>
              <a:rPr lang="zh-CN" altLang="en-US" sz="2400" b="1" dirty="0">
                <a:solidFill>
                  <a:srgbClr val="FF0000"/>
                </a:solidFill>
                <a:latin typeface="宋体" pitchFamily="2" charset="-122"/>
                <a:ea typeface="宋体" pitchFamily="2" charset="-122"/>
                <a:cs typeface="楷体" panose="02010609060101010101" pitchFamily="49" charset="-122"/>
              </a:rPr>
              <a:t>总”。开头扣题，引出下文对内容和感受的表述。中间部分写了桑桑的苦难、杜小康的苦难，简写了纸月、陆鹤、细马的苦难，并写了自己的看法感受，并联系自己实际把感受写具体。结尾总结全文，表达感想，使文章中心明确。</a:t>
            </a:r>
          </a:p>
        </p:txBody>
      </p:sp>
    </p:spTree>
    <p:extLst>
      <p:ext uri="{BB962C8B-B14F-4D97-AF65-F5344CB8AC3E}">
        <p14:creationId xmlns:p14="http://schemas.microsoft.com/office/powerpoint/2010/main" val="200520122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9" grpId="0" animBg="1"/>
    </p:bld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暗香扑面">
  <a:themeElements>
    <a:clrScheme name="暗香扑面">
      <a:dk1>
        <a:sysClr val="windowText" lastClr="000000"/>
      </a:dk1>
      <a:lt1>
        <a:sysClr val="window" lastClr="FFFFFF"/>
      </a:lt1>
      <a:dk2>
        <a:srgbClr val="2F2F2F"/>
      </a:dk2>
      <a:lt2>
        <a:srgbClr val="FFFFF4"/>
      </a:lt2>
      <a:accent1>
        <a:srgbClr val="918415"/>
      </a:accent1>
      <a:accent2>
        <a:srgbClr val="C47546"/>
      </a:accent2>
      <a:accent3>
        <a:srgbClr val="AFB591"/>
      </a:accent3>
      <a:accent4>
        <a:srgbClr val="B9945B"/>
      </a:accent4>
      <a:accent5>
        <a:srgbClr val="85ADBC"/>
      </a:accent5>
      <a:accent6>
        <a:srgbClr val="E5B440"/>
      </a:accent6>
      <a:hlink>
        <a:srgbClr val="00D5D5"/>
      </a:hlink>
      <a:folHlink>
        <a:srgbClr val="DD00DD"/>
      </a:folHlink>
    </a:clrScheme>
    <a:fontScheme name="暗香扑面">
      <a:maj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font script="Geor" typeface="Sylfaen"/>
      </a:majorFont>
      <a:minorFont>
        <a:latin typeface="Franklin Gothic Book"/>
        <a:ea typeface=""/>
        <a:cs typeface=""/>
        <a:font script="Jpan" typeface="HG創英角ｺﾞｼｯｸUB"/>
        <a:font script="Hang" typeface="맑은 고딕"/>
        <a:font script="Hans" typeface="黑体"/>
        <a:font script="Hant" typeface="新細明體"/>
        <a:font script="Arab" typeface="Arial"/>
        <a:font script="Hebr" typeface="Arial"/>
        <a:font script="Thai" typeface="Cordian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暗香扑面">
      <a:fillStyleLst>
        <a:solidFill>
          <a:schemeClr val="phClr"/>
        </a:solidFill>
        <a:gradFill rotWithShape="1">
          <a:gsLst>
            <a:gs pos="0">
              <a:schemeClr val="phClr">
                <a:tint val="98000"/>
                <a:satMod val="220000"/>
              </a:schemeClr>
            </a:gs>
            <a:gs pos="31000">
              <a:schemeClr val="phClr">
                <a:tint val="30000"/>
                <a:satMod val="150000"/>
              </a:schemeClr>
            </a:gs>
            <a:gs pos="91000">
              <a:schemeClr val="phClr">
                <a:tint val="96000"/>
              </a:schemeClr>
            </a:gs>
          </a:gsLst>
          <a:path path="circle">
            <a:fillToRect l="50000" t="150000" r="50000"/>
          </a:path>
        </a:gradFill>
        <a:blipFill>
          <a:blip xmlns:r="http://schemas.openxmlformats.org/officeDocument/2006/relationships" r:embed="rId1">
            <a:duotone>
              <a:schemeClr val="phClr">
                <a:shade val="28000"/>
                <a:satMod val="100000"/>
              </a:schemeClr>
              <a:schemeClr val="phClr">
                <a:tint val="100000"/>
                <a:satMod val="200000"/>
              </a:schemeClr>
            </a:duotone>
          </a:blip>
          <a:tile tx="0" ty="0" sx="80000" sy="80000" flip="none" algn="tl"/>
        </a:blipFill>
      </a:fillStyleLst>
      <a:lnStyleLst>
        <a:ln w="12700" cap="flat" cmpd="sng" algn="ctr">
          <a:solidFill>
            <a:schemeClr val="phClr"/>
          </a:solidFill>
          <a:prstDash val="solid"/>
        </a:ln>
        <a:ln w="25400" cap="flat" cmpd="sng" algn="ctr">
          <a:solidFill>
            <a:schemeClr val="phClr"/>
          </a:solidFill>
          <a:prstDash val="solid"/>
        </a:ln>
        <a:ln w="38100" cap="flat" cmpd="dbl" algn="ctr">
          <a:solidFill>
            <a:schemeClr val="phClr"/>
          </a:solidFill>
          <a:prstDash val="solid"/>
        </a:ln>
      </a:lnStyleLst>
      <a:effectStyleLst>
        <a:effectStyle>
          <a:effectLst>
            <a:glow rad="63500">
              <a:schemeClr val="phClr">
                <a:alpha val="45000"/>
                <a:satMod val="110000"/>
              </a:schemeClr>
            </a:glow>
          </a:effectLst>
        </a:effectStyle>
        <a:effectStyle>
          <a:effectLst>
            <a:outerShdw blurRad="34925" dist="31750" dir="5400000" algn="tl" rotWithShape="0">
              <a:srgbClr val="000000">
                <a:alpha val="50000"/>
              </a:srgbClr>
            </a:outerShdw>
          </a:effectLst>
          <a:scene3d>
            <a:camera prst="orthographicFront">
              <a:rot lat="0" lon="0" rev="0"/>
            </a:camera>
            <a:lightRig rig="flood" dir="t">
              <a:rot lat="0" lon="0" rev="5400000"/>
            </a:lightRig>
          </a:scene3d>
          <a:sp3d contourW="9525" prstMaterial="dkEdge">
            <a:bevelT w="12000" h="24150"/>
            <a:contourClr>
              <a:schemeClr val="phClr">
                <a:satMod val="110000"/>
              </a:schemeClr>
            </a:contourClr>
          </a:sp3d>
        </a:effectStyle>
        <a:effectStyle>
          <a:effectLst>
            <a:outerShdw blurRad="50800" dist="31750" dir="5400000" algn="tl" rotWithShape="0">
              <a:srgbClr val="000000">
                <a:alpha val="50000"/>
              </a:srgbClr>
            </a:outerShdw>
          </a:effectLst>
          <a:scene3d>
            <a:camera prst="orthographicFront">
              <a:rot lat="0" lon="0" rev="0"/>
            </a:camera>
            <a:lightRig rig="flood" dir="t">
              <a:rot lat="0" lon="0" rev="5400000"/>
            </a:lightRig>
          </a:scene3d>
          <a:sp3d contourW="18700" prstMaterial="dkEdge">
            <a:bevelT w="44450" h="80600"/>
            <a:contourClr>
              <a:schemeClr val="phClr">
                <a:satMod val="110000"/>
              </a:schemeClr>
            </a:contourClr>
          </a:sp3d>
        </a:effectStyle>
      </a:effectStyleLst>
      <a:bgFillStyleLst>
        <a:solidFill>
          <a:schemeClr val="phClr"/>
        </a:solidFill>
        <a:gradFill rotWithShape="1">
          <a:gsLst>
            <a:gs pos="0">
              <a:schemeClr val="phClr">
                <a:shade val="70000"/>
                <a:satMod val="1000000"/>
              </a:schemeClr>
            </a:gs>
            <a:gs pos="31000">
              <a:schemeClr val="phClr">
                <a:shade val="85000"/>
                <a:satMod val="450000"/>
              </a:schemeClr>
            </a:gs>
            <a:gs pos="100000">
              <a:schemeClr val="phClr">
                <a:tint val="70000"/>
                <a:satMod val="300000"/>
              </a:schemeClr>
            </a:gs>
          </a:gsLst>
          <a:path path="circle">
            <a:fillToRect l="50000" t="150000" r="50000"/>
          </a:path>
        </a:gradFill>
        <a:blipFill>
          <a:blip xmlns:r="http://schemas.openxmlformats.org/officeDocument/2006/relationships" r:embed="rId2">
            <a:duotone>
              <a:schemeClr val="phClr">
                <a:tint val="100000"/>
                <a:shade val="70000"/>
                <a:hueMod val="100000"/>
                <a:satMod val="100000"/>
              </a:schemeClr>
              <a:schemeClr val="phClr">
                <a:tint val="90000"/>
                <a:shade val="100000"/>
                <a:hueMod val="100000"/>
                <a:satMod val="100000"/>
              </a:schemeClr>
            </a:duotone>
          </a:blip>
          <a:stretch>
            <a:fillRect/>
          </a:stretch>
        </a:blip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Fan</Template>
  <TotalTime>27</TotalTime>
  <Words>375</Words>
  <Application>Microsoft Office PowerPoint</Application>
  <PresentationFormat>全屏显示(16:9)</PresentationFormat>
  <Paragraphs>13</Paragraphs>
  <Slides>4</Slides>
  <Notes>0</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4</vt:i4>
      </vt:variant>
    </vt:vector>
  </HeadingPairs>
  <TitlesOfParts>
    <vt:vector size="13" baseType="lpstr">
      <vt:lpstr>Arial</vt:lpstr>
      <vt:lpstr>宋体</vt:lpstr>
      <vt:lpstr>Franklin Gothic Book</vt:lpstr>
      <vt:lpstr>黑体</vt:lpstr>
      <vt:lpstr>楷体</vt:lpstr>
      <vt:lpstr>Wingdings 2</vt:lpstr>
      <vt:lpstr>仿宋</vt:lpstr>
      <vt:lpstr>楷体_GB2312</vt:lpstr>
      <vt:lpstr>暗香扑面</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dxq</dc:creator>
  <cp:lastModifiedBy>Administrator</cp:lastModifiedBy>
  <cp:revision>36</cp:revision>
  <dcterms:created xsi:type="dcterms:W3CDTF">2019-09-02T04:02:00Z</dcterms:created>
  <dcterms:modified xsi:type="dcterms:W3CDTF">2020-10-30T07:13:22Z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2052-11.1.0.9098</vt:lpwstr>
  </property>
</Properties>
</file>