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8"/>
  </p:notesMasterIdLst>
  <p:handoutMasterIdLst>
    <p:handoutMasterId r:id="rId49"/>
  </p:handoutMasterIdLst>
  <p:sldIdLst>
    <p:sldId id="1131" r:id="rId2"/>
    <p:sldId id="1174" r:id="rId3"/>
    <p:sldId id="1125" r:id="rId4"/>
    <p:sldId id="1410" r:id="rId5"/>
    <p:sldId id="1132" r:id="rId6"/>
    <p:sldId id="1133" r:id="rId7"/>
    <p:sldId id="1090" r:id="rId8"/>
    <p:sldId id="1111" r:id="rId9"/>
    <p:sldId id="1135" r:id="rId10"/>
    <p:sldId id="1175" r:id="rId11"/>
    <p:sldId id="1176" r:id="rId12"/>
    <p:sldId id="1182" r:id="rId13"/>
    <p:sldId id="1178" r:id="rId14"/>
    <p:sldId id="1179" r:id="rId15"/>
    <p:sldId id="1181" r:id="rId16"/>
    <p:sldId id="1183" r:id="rId17"/>
    <p:sldId id="1186" r:id="rId18"/>
    <p:sldId id="1187" r:id="rId19"/>
    <p:sldId id="1184" r:id="rId20"/>
    <p:sldId id="1185" r:id="rId21"/>
    <p:sldId id="1188" r:id="rId22"/>
    <p:sldId id="1147" r:id="rId23"/>
    <p:sldId id="1148" r:id="rId24"/>
    <p:sldId id="1433" r:id="rId25"/>
    <p:sldId id="1171" r:id="rId26"/>
    <p:sldId id="1159" r:id="rId27"/>
    <p:sldId id="1160" r:id="rId28"/>
    <p:sldId id="1161" r:id="rId29"/>
    <p:sldId id="1162" r:id="rId30"/>
    <p:sldId id="1497" r:id="rId31"/>
    <p:sldId id="1498" r:id="rId32"/>
    <p:sldId id="1499" r:id="rId33"/>
    <p:sldId id="1163" r:id="rId34"/>
    <p:sldId id="1164" r:id="rId35"/>
    <p:sldId id="1165" r:id="rId36"/>
    <p:sldId id="1166" r:id="rId37"/>
    <p:sldId id="1172" r:id="rId38"/>
    <p:sldId id="1173" r:id="rId39"/>
    <p:sldId id="1167" r:id="rId40"/>
    <p:sldId id="1500" r:id="rId41"/>
    <p:sldId id="1501" r:id="rId42"/>
    <p:sldId id="1502" r:id="rId43"/>
    <p:sldId id="1503" r:id="rId44"/>
    <p:sldId id="1504" r:id="rId45"/>
    <p:sldId id="1525" r:id="rId46"/>
    <p:sldId id="1008" r:id="rId47"/>
  </p:sldIdLst>
  <p:sldSz cx="9144000" cy="5143500" type="screen16x9"/>
  <p:notesSz cx="6858000" cy="9144000"/>
  <p:embeddedFontLst>
    <p:embeddedFont>
      <p:font typeface="黑体" pitchFamily="49" charset="-122"/>
      <p:regular r:id="rId50"/>
    </p:embeddedFont>
    <p:embeddedFont>
      <p:font typeface="仿宋" pitchFamily="49" charset="-122"/>
      <p:regular r:id="rId51"/>
    </p:embeddedFont>
    <p:embeddedFont>
      <p:font typeface="幼圆" pitchFamily="49" charset="-122"/>
      <p:regular r:id="rId52"/>
    </p:embeddedFont>
    <p:embeddedFont>
      <p:font typeface="微软雅黑" pitchFamily="34" charset="-122"/>
      <p:regular r:id="rId53"/>
      <p:bold r:id="rId54"/>
    </p:embeddedFont>
    <p:embeddedFont>
      <p:font typeface="等线" charset="-122"/>
      <p:regular r:id="rId55"/>
      <p:bold r:id="rId56"/>
    </p:embeddedFont>
    <p:embeddedFont>
      <p:font typeface="楷体" pitchFamily="49" charset="-122"/>
      <p:regular r:id="rId57"/>
    </p:embeddedFont>
    <p:embeddedFont>
      <p:font typeface="Calibri" pitchFamily="34" charset="0"/>
      <p:regular r:id="rId58"/>
      <p:bold r:id="rId59"/>
      <p:italic r:id="rId60"/>
      <p:boldItalic r:id="rId61"/>
    </p:embeddedFont>
  </p:embeddedFontLst>
  <p:custDataLst>
    <p:tags r:id="rId62"/>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239">
          <p15:clr>
            <a:srgbClr val="A4A3A4"/>
          </p15:clr>
        </p15:guide>
        <p15:guide id="2" pos="2336">
          <p15:clr>
            <a:srgbClr val="A4A3A4"/>
          </p15:clr>
        </p15:guide>
      </p15:sldGuideLst>
    </p:ext>
    <p:ext uri="{2D200454-40CA-4A62-9FC3-DE9A4176ACB9}">
      <p15:notesGuideLst xmlns="" xmlns:p15="http://schemas.microsoft.com/office/powerpoint/2012/main">
        <p15:guide id="1" orient="horz" pos="3022">
          <p15:clr>
            <a:srgbClr val="A4A3A4"/>
          </p15:clr>
        </p15:guide>
        <p15:guide id="2" pos="225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00FF"/>
    <a:srgbClr val="FEFCDE"/>
    <a:srgbClr val="FF00FF"/>
    <a:srgbClr val="A38302"/>
    <a:srgbClr val="FF0000"/>
    <a:srgbClr val="00B050"/>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68" autoAdjust="0"/>
    <p:restoredTop sz="94705" autoAdjust="0"/>
  </p:normalViewPr>
  <p:slideViewPr>
    <p:cSldViewPr>
      <p:cViewPr varScale="1">
        <p:scale>
          <a:sx n="113" d="100"/>
          <a:sy n="113" d="100"/>
        </p:scale>
        <p:origin x="-420" y="-90"/>
      </p:cViewPr>
      <p:guideLst>
        <p:guide orient="horz" pos="3239"/>
        <p:guide pos="2336"/>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3022"/>
        <p:guide pos="225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7.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0.fntdata"/></Relationships>
</file>

<file path=ppt/diagrams/_rels/data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svg"/><Relationship Id="rId1" Type="http://schemas.openxmlformats.org/officeDocument/2006/relationships/image" Target="../media/image29.png"/><Relationship Id="rId6" Type="http://schemas.openxmlformats.org/officeDocument/2006/relationships/image" Target="../media/image30.svg"/><Relationship Id="rId5" Type="http://schemas.openxmlformats.org/officeDocument/2006/relationships/image" Target="../media/image31.png"/><Relationship Id="rId4" Type="http://schemas.openxmlformats.org/officeDocument/2006/relationships/image" Target="../media/image2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svg"/><Relationship Id="rId1" Type="http://schemas.openxmlformats.org/officeDocument/2006/relationships/image" Target="../media/image29.png"/><Relationship Id="rId6" Type="http://schemas.openxmlformats.org/officeDocument/2006/relationships/image" Target="../media/image30.svg"/><Relationship Id="rId5" Type="http://schemas.openxmlformats.org/officeDocument/2006/relationships/image" Target="../media/image31.png"/><Relationship Id="rId4" Type="http://schemas.openxmlformats.org/officeDocument/2006/relationships/image" Target="../media/image2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FE6D6E-ADF5-450C-9BCC-D2576740C9A4}"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zh-CN" altLang="en-US"/>
        </a:p>
      </dgm:t>
    </dgm:pt>
    <dgm:pt modelId="{1560B475-A0C2-406B-8717-4124CF567C75}">
      <dgm:prSet/>
      <dgm:spPr/>
      <dgm:t>
        <a:bodyPr/>
        <a:lstStyle/>
        <a:p>
          <a:r>
            <a:rPr lang="en-US" b="1" dirty="0"/>
            <a:t>1.</a:t>
          </a:r>
          <a:r>
            <a:rPr lang="zh-CN" b="1" dirty="0"/>
            <a:t>紧扣原文，抓住重点</a:t>
          </a:r>
          <a:endParaRPr lang="zh-CN" dirty="0"/>
        </a:p>
      </dgm:t>
    </dgm:pt>
    <dgm:pt modelId="{6AA79B07-8DCF-4666-B7AA-9607D9D11EB3}" type="parTrans" cxnId="{1C6FB4D7-5161-4007-B6F5-3E7D85E4841D}">
      <dgm:prSet/>
      <dgm:spPr/>
      <dgm:t>
        <a:bodyPr/>
        <a:lstStyle/>
        <a:p>
          <a:endParaRPr lang="zh-CN" altLang="en-US"/>
        </a:p>
      </dgm:t>
    </dgm:pt>
    <dgm:pt modelId="{36DD91FA-BCF8-44FF-99CA-7CD17EBE2EE6}" type="sibTrans" cxnId="{1C6FB4D7-5161-4007-B6F5-3E7D85E4841D}">
      <dgm:prSet/>
      <dgm:spPr/>
      <dgm:t>
        <a:bodyPr/>
        <a:lstStyle/>
        <a:p>
          <a:endParaRPr lang="zh-CN" altLang="en-US"/>
        </a:p>
      </dgm:t>
    </dgm:pt>
    <dgm:pt modelId="{9C233FAD-076B-4BAC-A383-9B9176905253}">
      <dgm:prSet/>
      <dgm:spPr/>
      <dgm:t>
        <a:bodyPr/>
        <a:lstStyle/>
        <a:p>
          <a:r>
            <a:rPr lang="zh-CN" dirty="0"/>
            <a:t>习作紧扣原文，简要介绍书中内容，重点突出夏洛</a:t>
          </a:r>
          <a:r>
            <a:rPr lang="zh-CN" u="sng" dirty="0"/>
            <a:t>舍命</a:t>
          </a:r>
          <a:r>
            <a:rPr lang="zh-CN" dirty="0"/>
            <a:t>救</a:t>
          </a:r>
          <a:r>
            <a:rPr lang="zh-CN" u="sng" dirty="0"/>
            <a:t>好朋友</a:t>
          </a:r>
          <a:r>
            <a:rPr lang="zh-CN" dirty="0"/>
            <a:t>威尔伯，威尔伯照顾夏洛的孩子，为下文抒发感受做好准备。</a:t>
          </a:r>
        </a:p>
      </dgm:t>
    </dgm:pt>
    <dgm:pt modelId="{4C0FA46B-1E05-4484-8BCB-372BE7AA836D}" type="parTrans" cxnId="{087A8BC7-DDAE-4A6A-890B-8FA1C900F94F}">
      <dgm:prSet/>
      <dgm:spPr/>
      <dgm:t>
        <a:bodyPr/>
        <a:lstStyle/>
        <a:p>
          <a:endParaRPr lang="zh-CN" altLang="en-US"/>
        </a:p>
      </dgm:t>
    </dgm:pt>
    <dgm:pt modelId="{3BC728F3-395B-4C43-9E87-52812D1D6015}" type="sibTrans" cxnId="{087A8BC7-DDAE-4A6A-890B-8FA1C900F94F}">
      <dgm:prSet/>
      <dgm:spPr/>
      <dgm:t>
        <a:bodyPr/>
        <a:lstStyle/>
        <a:p>
          <a:endParaRPr lang="zh-CN" altLang="en-US"/>
        </a:p>
      </dgm:t>
    </dgm:pt>
    <dgm:pt modelId="{D11035C4-D766-4981-8DC9-525B8C329EEB}">
      <dgm:prSet/>
      <dgm:spPr/>
      <dgm:t>
        <a:bodyPr/>
        <a:lstStyle/>
        <a:p>
          <a:r>
            <a:rPr lang="en-US" b="1" dirty="0"/>
            <a:t>2. </a:t>
          </a:r>
          <a:r>
            <a:rPr lang="zh-CN" b="1" dirty="0"/>
            <a:t>读感结合，以感为主</a:t>
          </a:r>
          <a:endParaRPr lang="zh-CN" dirty="0"/>
        </a:p>
      </dgm:t>
    </dgm:pt>
    <dgm:pt modelId="{0AEE3A71-DFD5-4174-8A5E-763CE3959276}" type="parTrans" cxnId="{4E351FF5-5036-4F02-8A4C-2EC8CD56DE2E}">
      <dgm:prSet/>
      <dgm:spPr/>
      <dgm:t>
        <a:bodyPr/>
        <a:lstStyle/>
        <a:p>
          <a:endParaRPr lang="zh-CN" altLang="en-US"/>
        </a:p>
      </dgm:t>
    </dgm:pt>
    <dgm:pt modelId="{B1A6FDA0-46F5-4A09-B26C-F6A7744CBA5A}" type="sibTrans" cxnId="{4E351FF5-5036-4F02-8A4C-2EC8CD56DE2E}">
      <dgm:prSet/>
      <dgm:spPr/>
      <dgm:t>
        <a:bodyPr/>
        <a:lstStyle/>
        <a:p>
          <a:endParaRPr lang="zh-CN" altLang="en-US"/>
        </a:p>
      </dgm:t>
    </dgm:pt>
    <dgm:pt modelId="{D3F23B3E-58D8-4900-917E-3E861012725D}">
      <dgm:prSet/>
      <dgm:spPr/>
      <dgm:t>
        <a:bodyPr/>
        <a:lstStyle/>
        <a:p>
          <a:r>
            <a:rPr lang="zh-CN" dirty="0"/>
            <a:t>小作者自然抒发自己的感受：这本书让我受益匪浅，我学会了帮助他人，学会感恩，也学会了珍惜友谊。</a:t>
          </a:r>
        </a:p>
      </dgm:t>
    </dgm:pt>
    <dgm:pt modelId="{7D5AD6D1-CC13-40F4-A12F-E3E9A2ACA22A}" type="parTrans" cxnId="{3ECFD4BD-0D93-4BAF-80ED-7F976AED67B8}">
      <dgm:prSet/>
      <dgm:spPr/>
      <dgm:t>
        <a:bodyPr/>
        <a:lstStyle/>
        <a:p>
          <a:endParaRPr lang="zh-CN" altLang="en-US"/>
        </a:p>
      </dgm:t>
    </dgm:pt>
    <dgm:pt modelId="{266BB35F-4276-4469-A7A2-0AB3140E52BA}" type="sibTrans" cxnId="{3ECFD4BD-0D93-4BAF-80ED-7F976AED67B8}">
      <dgm:prSet/>
      <dgm:spPr/>
      <dgm:t>
        <a:bodyPr/>
        <a:lstStyle/>
        <a:p>
          <a:endParaRPr lang="zh-CN" altLang="en-US"/>
        </a:p>
      </dgm:t>
    </dgm:pt>
    <dgm:pt modelId="{654A359A-ABE7-480A-8405-CEF50AF12D7F}">
      <dgm:prSet/>
      <dgm:spPr/>
      <dgm:t>
        <a:bodyPr/>
        <a:lstStyle/>
        <a:p>
          <a:r>
            <a:rPr lang="en-US" altLang="zh-CN" b="1" dirty="0"/>
            <a:t>3.</a:t>
          </a:r>
          <a:r>
            <a:rPr lang="zh-CN" b="1" dirty="0"/>
            <a:t>联系实际，情感真实</a:t>
          </a:r>
          <a:endParaRPr lang="zh-CN" dirty="0"/>
        </a:p>
      </dgm:t>
    </dgm:pt>
    <dgm:pt modelId="{CD1680B1-B15D-4EEC-BFD5-330871771A40}" type="parTrans" cxnId="{DEAFFD2E-5AC6-4D06-961E-CF6F7EAEF1A1}">
      <dgm:prSet/>
      <dgm:spPr/>
      <dgm:t>
        <a:bodyPr/>
        <a:lstStyle/>
        <a:p>
          <a:endParaRPr lang="zh-CN" altLang="en-US"/>
        </a:p>
      </dgm:t>
    </dgm:pt>
    <dgm:pt modelId="{12684EAF-7DCA-4E96-BCBC-BF4A3F1113EC}" type="sibTrans" cxnId="{DEAFFD2E-5AC6-4D06-961E-CF6F7EAEF1A1}">
      <dgm:prSet/>
      <dgm:spPr/>
      <dgm:t>
        <a:bodyPr/>
        <a:lstStyle/>
        <a:p>
          <a:endParaRPr lang="zh-CN" altLang="en-US"/>
        </a:p>
      </dgm:t>
    </dgm:pt>
    <dgm:pt modelId="{F1BD1735-E7D8-4BA9-B88D-3CE99986C56E}">
      <dgm:prSet/>
      <dgm:spPr/>
      <dgm:t>
        <a:bodyPr/>
        <a:lstStyle/>
        <a:p>
          <a:r>
            <a:rPr lang="zh-CN" dirty="0"/>
            <a:t>联系杭州最美妈妈</a:t>
          </a:r>
          <a:r>
            <a:rPr lang="zh-CN" u="sng" dirty="0"/>
            <a:t>就小女孩</a:t>
          </a:r>
          <a:r>
            <a:rPr lang="zh-CN" dirty="0"/>
            <a:t>的实际和自己</a:t>
          </a:r>
          <a:r>
            <a:rPr lang="zh-CN" u="sng" dirty="0"/>
            <a:t>珍惜友谊</a:t>
          </a:r>
          <a:r>
            <a:rPr lang="zh-CN" dirty="0"/>
            <a:t>的实际，把自己的感受写得真实、具体，使文章重点突出，中心明确。</a:t>
          </a:r>
        </a:p>
      </dgm:t>
    </dgm:pt>
    <dgm:pt modelId="{0359B205-1EE2-4D05-9169-50D5006AFB1F}" type="parTrans" cxnId="{AA54A4AA-C456-455B-BE65-4B42503FEC34}">
      <dgm:prSet/>
      <dgm:spPr/>
      <dgm:t>
        <a:bodyPr/>
        <a:lstStyle/>
        <a:p>
          <a:endParaRPr lang="zh-CN" altLang="en-US"/>
        </a:p>
      </dgm:t>
    </dgm:pt>
    <dgm:pt modelId="{88DB79A2-DF7D-48FD-9D3B-F5837F07850E}" type="sibTrans" cxnId="{AA54A4AA-C456-455B-BE65-4B42503FEC34}">
      <dgm:prSet/>
      <dgm:spPr/>
      <dgm:t>
        <a:bodyPr/>
        <a:lstStyle/>
        <a:p>
          <a:endParaRPr lang="zh-CN" altLang="en-US"/>
        </a:p>
      </dgm:t>
    </dgm:pt>
    <dgm:pt modelId="{FADB183D-A3F4-4CB9-A133-A49FF8045717}" type="pres">
      <dgm:prSet presAssocID="{AFFE6D6E-ADF5-450C-9BCC-D2576740C9A4}" presName="diagram" presStyleCnt="0">
        <dgm:presLayoutVars>
          <dgm:dir/>
          <dgm:animLvl val="lvl"/>
          <dgm:resizeHandles val="exact"/>
        </dgm:presLayoutVars>
      </dgm:prSet>
      <dgm:spPr/>
      <dgm:t>
        <a:bodyPr/>
        <a:lstStyle/>
        <a:p>
          <a:endParaRPr lang="zh-CN" altLang="en-US"/>
        </a:p>
      </dgm:t>
    </dgm:pt>
    <dgm:pt modelId="{35638AC9-6869-4180-8F60-D96C8CE533F6}" type="pres">
      <dgm:prSet presAssocID="{1560B475-A0C2-406B-8717-4124CF567C75}" presName="compNode" presStyleCnt="0"/>
      <dgm:spPr/>
    </dgm:pt>
    <dgm:pt modelId="{39500EAF-69D8-4D72-B2AA-67133E3A04ED}" type="pres">
      <dgm:prSet presAssocID="{1560B475-A0C2-406B-8717-4124CF567C75}" presName="childRect" presStyleLbl="bgAcc1" presStyleIdx="0" presStyleCnt="3">
        <dgm:presLayoutVars>
          <dgm:bulletEnabled val="1"/>
        </dgm:presLayoutVars>
      </dgm:prSet>
      <dgm:spPr/>
      <dgm:t>
        <a:bodyPr/>
        <a:lstStyle/>
        <a:p>
          <a:endParaRPr lang="zh-CN" altLang="en-US"/>
        </a:p>
      </dgm:t>
    </dgm:pt>
    <dgm:pt modelId="{3586A600-8DDB-4B46-A376-5C5045D0AA7A}" type="pres">
      <dgm:prSet presAssocID="{1560B475-A0C2-406B-8717-4124CF567C75}" presName="parentText" presStyleLbl="node1" presStyleIdx="0" presStyleCnt="0">
        <dgm:presLayoutVars>
          <dgm:chMax val="0"/>
          <dgm:bulletEnabled val="1"/>
        </dgm:presLayoutVars>
      </dgm:prSet>
      <dgm:spPr/>
      <dgm:t>
        <a:bodyPr/>
        <a:lstStyle/>
        <a:p>
          <a:endParaRPr lang="zh-CN" altLang="en-US"/>
        </a:p>
      </dgm:t>
    </dgm:pt>
    <dgm:pt modelId="{1F1B8A9D-7321-4239-AD51-FEB84BC76224}" type="pres">
      <dgm:prSet presAssocID="{1560B475-A0C2-406B-8717-4124CF567C75}" presName="parentRect" presStyleLbl="alignNode1" presStyleIdx="0" presStyleCnt="3"/>
      <dgm:spPr/>
      <dgm:t>
        <a:bodyPr/>
        <a:lstStyle/>
        <a:p>
          <a:endParaRPr lang="zh-CN" altLang="en-US"/>
        </a:p>
      </dgm:t>
    </dgm:pt>
    <dgm:pt modelId="{03F38066-A1ED-4D59-8465-830F02F69D80}" type="pres">
      <dgm:prSet presAssocID="{1560B475-A0C2-406B-8717-4124CF567C75}" presName="adorn" presStyleLbl="fgAccFollowNode1" presStyleIdx="0" presStyleCnt="3"/>
      <dgm:spPr>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dgm:spPr>
      <dgm:t>
        <a:bodyPr/>
        <a:lstStyle/>
        <a:p>
          <a:endParaRPr lang="zh-CN" altLang="en-US"/>
        </a:p>
      </dgm:t>
      <dgm:extLst>
        <a:ext uri="{E40237B7-FDA0-4F09-8148-C483321AD2D9}">
          <dgm14:cNvPr xmlns:dgm14="http://schemas.microsoft.com/office/drawing/2010/diagram" id="0" name="" descr="聊天"/>
        </a:ext>
      </dgm:extLst>
    </dgm:pt>
    <dgm:pt modelId="{0F8F3A15-1EC2-4C49-BE49-D5B03F7FCE5F}" type="pres">
      <dgm:prSet presAssocID="{36DD91FA-BCF8-44FF-99CA-7CD17EBE2EE6}" presName="sibTrans" presStyleLbl="sibTrans2D1" presStyleIdx="0" presStyleCnt="0"/>
      <dgm:spPr/>
      <dgm:t>
        <a:bodyPr/>
        <a:lstStyle/>
        <a:p>
          <a:endParaRPr lang="zh-CN" altLang="en-US"/>
        </a:p>
      </dgm:t>
    </dgm:pt>
    <dgm:pt modelId="{3DF8D8B5-E62F-4C06-AD97-FCBE45801E6C}" type="pres">
      <dgm:prSet presAssocID="{D11035C4-D766-4981-8DC9-525B8C329EEB}" presName="compNode" presStyleCnt="0"/>
      <dgm:spPr/>
    </dgm:pt>
    <dgm:pt modelId="{11DFC98E-E12C-447B-948B-25DB3CD24C49}" type="pres">
      <dgm:prSet presAssocID="{D11035C4-D766-4981-8DC9-525B8C329EEB}" presName="childRect" presStyleLbl="bgAcc1" presStyleIdx="1" presStyleCnt="3">
        <dgm:presLayoutVars>
          <dgm:bulletEnabled val="1"/>
        </dgm:presLayoutVars>
      </dgm:prSet>
      <dgm:spPr/>
      <dgm:t>
        <a:bodyPr/>
        <a:lstStyle/>
        <a:p>
          <a:endParaRPr lang="zh-CN" altLang="en-US"/>
        </a:p>
      </dgm:t>
    </dgm:pt>
    <dgm:pt modelId="{B23690B9-877B-4CD3-B8BC-066CB4773D8A}" type="pres">
      <dgm:prSet presAssocID="{D11035C4-D766-4981-8DC9-525B8C329EEB}" presName="parentText" presStyleLbl="node1" presStyleIdx="0" presStyleCnt="0">
        <dgm:presLayoutVars>
          <dgm:chMax val="0"/>
          <dgm:bulletEnabled val="1"/>
        </dgm:presLayoutVars>
      </dgm:prSet>
      <dgm:spPr/>
      <dgm:t>
        <a:bodyPr/>
        <a:lstStyle/>
        <a:p>
          <a:endParaRPr lang="zh-CN" altLang="en-US"/>
        </a:p>
      </dgm:t>
    </dgm:pt>
    <dgm:pt modelId="{2FFBD13C-C1B2-439F-995D-463FBDC68A3B}" type="pres">
      <dgm:prSet presAssocID="{D11035C4-D766-4981-8DC9-525B8C329EEB}" presName="parentRect" presStyleLbl="alignNode1" presStyleIdx="1" presStyleCnt="3"/>
      <dgm:spPr/>
      <dgm:t>
        <a:bodyPr/>
        <a:lstStyle/>
        <a:p>
          <a:endParaRPr lang="zh-CN" altLang="en-US"/>
        </a:p>
      </dgm:t>
    </dgm:pt>
    <dgm:pt modelId="{81B136B9-D847-4D29-B6D4-5A0179C465FE}" type="pres">
      <dgm:prSet presAssocID="{D11035C4-D766-4981-8DC9-525B8C329EEB}" presName="adorn" presStyleLbl="fgAccFollowNode1" presStyleIdx="1" presStyleCnt="3"/>
      <dgm:spPr>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a:blipFill>
      </dgm:spPr>
      <dgm:t>
        <a:bodyPr/>
        <a:lstStyle/>
        <a:p>
          <a:endParaRPr lang="zh-CN" altLang="en-US"/>
        </a:p>
      </dgm:t>
      <dgm:extLst>
        <a:ext uri="{E40237B7-FDA0-4F09-8148-C483321AD2D9}">
          <dgm14:cNvPr xmlns:dgm14="http://schemas.microsoft.com/office/drawing/2010/diagram" id="0" name="" descr="丘陵场景"/>
        </a:ext>
      </dgm:extLst>
    </dgm:pt>
    <dgm:pt modelId="{2C992BED-A3F7-473A-9B4E-ED31C6BFC31A}" type="pres">
      <dgm:prSet presAssocID="{B1A6FDA0-46F5-4A09-B26C-F6A7744CBA5A}" presName="sibTrans" presStyleLbl="sibTrans2D1" presStyleIdx="0" presStyleCnt="0"/>
      <dgm:spPr/>
      <dgm:t>
        <a:bodyPr/>
        <a:lstStyle/>
        <a:p>
          <a:endParaRPr lang="zh-CN" altLang="en-US"/>
        </a:p>
      </dgm:t>
    </dgm:pt>
    <dgm:pt modelId="{86ACBA5E-F861-463A-8488-8EA88F80234C}" type="pres">
      <dgm:prSet presAssocID="{654A359A-ABE7-480A-8405-CEF50AF12D7F}" presName="compNode" presStyleCnt="0"/>
      <dgm:spPr/>
    </dgm:pt>
    <dgm:pt modelId="{81CA3962-1DFE-422C-9862-437F9B0002F7}" type="pres">
      <dgm:prSet presAssocID="{654A359A-ABE7-480A-8405-CEF50AF12D7F}" presName="childRect" presStyleLbl="bgAcc1" presStyleIdx="2" presStyleCnt="3">
        <dgm:presLayoutVars>
          <dgm:bulletEnabled val="1"/>
        </dgm:presLayoutVars>
      </dgm:prSet>
      <dgm:spPr/>
      <dgm:t>
        <a:bodyPr/>
        <a:lstStyle/>
        <a:p>
          <a:endParaRPr lang="zh-CN" altLang="en-US"/>
        </a:p>
      </dgm:t>
    </dgm:pt>
    <dgm:pt modelId="{747792FF-6DB6-4DAF-9816-54ECF397FE43}" type="pres">
      <dgm:prSet presAssocID="{654A359A-ABE7-480A-8405-CEF50AF12D7F}" presName="parentText" presStyleLbl="node1" presStyleIdx="0" presStyleCnt="0">
        <dgm:presLayoutVars>
          <dgm:chMax val="0"/>
          <dgm:bulletEnabled val="1"/>
        </dgm:presLayoutVars>
      </dgm:prSet>
      <dgm:spPr/>
      <dgm:t>
        <a:bodyPr/>
        <a:lstStyle/>
        <a:p>
          <a:endParaRPr lang="zh-CN" altLang="en-US"/>
        </a:p>
      </dgm:t>
    </dgm:pt>
    <dgm:pt modelId="{289E8C87-DCA9-4A89-84FE-DEC559AA794B}" type="pres">
      <dgm:prSet presAssocID="{654A359A-ABE7-480A-8405-CEF50AF12D7F}" presName="parentRect" presStyleLbl="alignNode1" presStyleIdx="2" presStyleCnt="3"/>
      <dgm:spPr/>
      <dgm:t>
        <a:bodyPr/>
        <a:lstStyle/>
        <a:p>
          <a:endParaRPr lang="zh-CN" altLang="en-US"/>
        </a:p>
      </dgm:t>
    </dgm:pt>
    <dgm:pt modelId="{C87FC5FB-CF3E-4344-8C19-E15AD9D6DBBC}" type="pres">
      <dgm:prSet presAssocID="{654A359A-ABE7-480A-8405-CEF50AF12D7F}" presName="adorn" presStyleLbl="fgAccFollowNode1" presStyleIdx="2" presStyleCnt="3"/>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a:blipFill>
      </dgm:spPr>
      <dgm:t>
        <a:bodyPr/>
        <a:lstStyle/>
        <a:p>
          <a:endParaRPr lang="zh-CN" altLang="en-US"/>
        </a:p>
      </dgm:t>
      <dgm:extLst>
        <a:ext uri="{E40237B7-FDA0-4F09-8148-C483321AD2D9}">
          <dgm14:cNvPr xmlns:dgm14="http://schemas.microsoft.com/office/drawing/2010/diagram" id="0" name="" descr="靶心"/>
        </a:ext>
      </dgm:extLst>
    </dgm:pt>
  </dgm:ptLst>
  <dgm:cxnLst>
    <dgm:cxn modelId="{1C6FB4D7-5161-4007-B6F5-3E7D85E4841D}" srcId="{AFFE6D6E-ADF5-450C-9BCC-D2576740C9A4}" destId="{1560B475-A0C2-406B-8717-4124CF567C75}" srcOrd="0" destOrd="0" parTransId="{6AA79B07-8DCF-4666-B7AA-9607D9D11EB3}" sibTransId="{36DD91FA-BCF8-44FF-99CA-7CD17EBE2EE6}"/>
    <dgm:cxn modelId="{3ECFD4BD-0D93-4BAF-80ED-7F976AED67B8}" srcId="{D11035C4-D766-4981-8DC9-525B8C329EEB}" destId="{D3F23B3E-58D8-4900-917E-3E861012725D}" srcOrd="0" destOrd="0" parTransId="{7D5AD6D1-CC13-40F4-A12F-E3E9A2ACA22A}" sibTransId="{266BB35F-4276-4469-A7A2-0AB3140E52BA}"/>
    <dgm:cxn modelId="{20AADB58-9D39-440F-A8FA-AAD0FDCC0777}" type="presOf" srcId="{36DD91FA-BCF8-44FF-99CA-7CD17EBE2EE6}" destId="{0F8F3A15-1EC2-4C49-BE49-D5B03F7FCE5F}" srcOrd="0" destOrd="0" presId="urn:microsoft.com/office/officeart/2005/8/layout/bList2"/>
    <dgm:cxn modelId="{720BF256-4849-4D11-8E83-5E202A539C6A}" type="presOf" srcId="{D11035C4-D766-4981-8DC9-525B8C329EEB}" destId="{B23690B9-877B-4CD3-B8BC-066CB4773D8A}" srcOrd="0" destOrd="0" presId="urn:microsoft.com/office/officeart/2005/8/layout/bList2"/>
    <dgm:cxn modelId="{F07F07F3-749B-435B-8EBB-35BD7D09F99D}" type="presOf" srcId="{B1A6FDA0-46F5-4A09-B26C-F6A7744CBA5A}" destId="{2C992BED-A3F7-473A-9B4E-ED31C6BFC31A}" srcOrd="0" destOrd="0" presId="urn:microsoft.com/office/officeart/2005/8/layout/bList2"/>
    <dgm:cxn modelId="{AC0AA3F5-DA59-4708-8CE3-21944CD0C193}" type="presOf" srcId="{D3F23B3E-58D8-4900-917E-3E861012725D}" destId="{11DFC98E-E12C-447B-948B-25DB3CD24C49}" srcOrd="0" destOrd="0" presId="urn:microsoft.com/office/officeart/2005/8/layout/bList2"/>
    <dgm:cxn modelId="{AA54A4AA-C456-455B-BE65-4B42503FEC34}" srcId="{654A359A-ABE7-480A-8405-CEF50AF12D7F}" destId="{F1BD1735-E7D8-4BA9-B88D-3CE99986C56E}" srcOrd="0" destOrd="0" parTransId="{0359B205-1EE2-4D05-9169-50D5006AFB1F}" sibTransId="{88DB79A2-DF7D-48FD-9D3B-F5837F07850E}"/>
    <dgm:cxn modelId="{8C381A9B-2F62-4B16-BADB-92EE960DB132}" type="presOf" srcId="{1560B475-A0C2-406B-8717-4124CF567C75}" destId="{3586A600-8DDB-4B46-A376-5C5045D0AA7A}" srcOrd="0" destOrd="0" presId="urn:microsoft.com/office/officeart/2005/8/layout/bList2"/>
    <dgm:cxn modelId="{AF9DD20D-A3FE-4938-A142-D82533633060}" type="presOf" srcId="{1560B475-A0C2-406B-8717-4124CF567C75}" destId="{1F1B8A9D-7321-4239-AD51-FEB84BC76224}" srcOrd="1" destOrd="0" presId="urn:microsoft.com/office/officeart/2005/8/layout/bList2"/>
    <dgm:cxn modelId="{96BD0702-3F4D-4BE9-9C48-54BDB3D3585F}" type="presOf" srcId="{F1BD1735-E7D8-4BA9-B88D-3CE99986C56E}" destId="{81CA3962-1DFE-422C-9862-437F9B0002F7}" srcOrd="0" destOrd="0" presId="urn:microsoft.com/office/officeart/2005/8/layout/bList2"/>
    <dgm:cxn modelId="{4E351FF5-5036-4F02-8A4C-2EC8CD56DE2E}" srcId="{AFFE6D6E-ADF5-450C-9BCC-D2576740C9A4}" destId="{D11035C4-D766-4981-8DC9-525B8C329EEB}" srcOrd="1" destOrd="0" parTransId="{0AEE3A71-DFD5-4174-8A5E-763CE3959276}" sibTransId="{B1A6FDA0-46F5-4A09-B26C-F6A7744CBA5A}"/>
    <dgm:cxn modelId="{087A8BC7-DDAE-4A6A-890B-8FA1C900F94F}" srcId="{1560B475-A0C2-406B-8717-4124CF567C75}" destId="{9C233FAD-076B-4BAC-A383-9B9176905253}" srcOrd="0" destOrd="0" parTransId="{4C0FA46B-1E05-4484-8BCB-372BE7AA836D}" sibTransId="{3BC728F3-395B-4C43-9E87-52812D1D6015}"/>
    <dgm:cxn modelId="{8DDE1758-813E-49B3-B85A-7ADD44391458}" type="presOf" srcId="{9C233FAD-076B-4BAC-A383-9B9176905253}" destId="{39500EAF-69D8-4D72-B2AA-67133E3A04ED}" srcOrd="0" destOrd="0" presId="urn:microsoft.com/office/officeart/2005/8/layout/bList2"/>
    <dgm:cxn modelId="{69E9A59B-A9B9-4DDB-A3DD-F6A15A90F4C7}" type="presOf" srcId="{AFFE6D6E-ADF5-450C-9BCC-D2576740C9A4}" destId="{FADB183D-A3F4-4CB9-A133-A49FF8045717}" srcOrd="0" destOrd="0" presId="urn:microsoft.com/office/officeart/2005/8/layout/bList2"/>
    <dgm:cxn modelId="{696922B0-5819-4D25-A740-E84A0F694CBC}" type="presOf" srcId="{D11035C4-D766-4981-8DC9-525B8C329EEB}" destId="{2FFBD13C-C1B2-439F-995D-463FBDC68A3B}" srcOrd="1" destOrd="0" presId="urn:microsoft.com/office/officeart/2005/8/layout/bList2"/>
    <dgm:cxn modelId="{DEAFFD2E-5AC6-4D06-961E-CF6F7EAEF1A1}" srcId="{AFFE6D6E-ADF5-450C-9BCC-D2576740C9A4}" destId="{654A359A-ABE7-480A-8405-CEF50AF12D7F}" srcOrd="2" destOrd="0" parTransId="{CD1680B1-B15D-4EEC-BFD5-330871771A40}" sibTransId="{12684EAF-7DCA-4E96-BCBC-BF4A3F1113EC}"/>
    <dgm:cxn modelId="{354B6655-2BAD-48B5-B43B-F80AF95F209F}" type="presOf" srcId="{654A359A-ABE7-480A-8405-CEF50AF12D7F}" destId="{747792FF-6DB6-4DAF-9816-54ECF397FE43}" srcOrd="0" destOrd="0" presId="urn:microsoft.com/office/officeart/2005/8/layout/bList2"/>
    <dgm:cxn modelId="{4B2F415C-A499-461C-82CE-3F4611D830A7}" type="presOf" srcId="{654A359A-ABE7-480A-8405-CEF50AF12D7F}" destId="{289E8C87-DCA9-4A89-84FE-DEC559AA794B}" srcOrd="1" destOrd="0" presId="urn:microsoft.com/office/officeart/2005/8/layout/bList2"/>
    <dgm:cxn modelId="{74B75B87-6FC9-47AC-9A17-69ADCBFAC92D}" type="presParOf" srcId="{FADB183D-A3F4-4CB9-A133-A49FF8045717}" destId="{35638AC9-6869-4180-8F60-D96C8CE533F6}" srcOrd="0" destOrd="0" presId="urn:microsoft.com/office/officeart/2005/8/layout/bList2"/>
    <dgm:cxn modelId="{DBF604CA-B5EB-4880-A349-EBE3AF78077E}" type="presParOf" srcId="{35638AC9-6869-4180-8F60-D96C8CE533F6}" destId="{39500EAF-69D8-4D72-B2AA-67133E3A04ED}" srcOrd="0" destOrd="0" presId="urn:microsoft.com/office/officeart/2005/8/layout/bList2"/>
    <dgm:cxn modelId="{E275EE69-DAF0-416F-BECF-E9901D702408}" type="presParOf" srcId="{35638AC9-6869-4180-8F60-D96C8CE533F6}" destId="{3586A600-8DDB-4B46-A376-5C5045D0AA7A}" srcOrd="1" destOrd="0" presId="urn:microsoft.com/office/officeart/2005/8/layout/bList2"/>
    <dgm:cxn modelId="{3C64E5C9-84D0-43FC-9C8B-DA8DDB9551F5}" type="presParOf" srcId="{35638AC9-6869-4180-8F60-D96C8CE533F6}" destId="{1F1B8A9D-7321-4239-AD51-FEB84BC76224}" srcOrd="2" destOrd="0" presId="urn:microsoft.com/office/officeart/2005/8/layout/bList2"/>
    <dgm:cxn modelId="{AC52346F-32AE-42A9-9255-C23A94C26711}" type="presParOf" srcId="{35638AC9-6869-4180-8F60-D96C8CE533F6}" destId="{03F38066-A1ED-4D59-8465-830F02F69D80}" srcOrd="3" destOrd="0" presId="urn:microsoft.com/office/officeart/2005/8/layout/bList2"/>
    <dgm:cxn modelId="{97313438-3C34-47CD-88DB-87DAFCD1297C}" type="presParOf" srcId="{FADB183D-A3F4-4CB9-A133-A49FF8045717}" destId="{0F8F3A15-1EC2-4C49-BE49-D5B03F7FCE5F}" srcOrd="1" destOrd="0" presId="urn:microsoft.com/office/officeart/2005/8/layout/bList2"/>
    <dgm:cxn modelId="{7AC3C26B-7FD3-4B43-BE51-298547B9EF7A}" type="presParOf" srcId="{FADB183D-A3F4-4CB9-A133-A49FF8045717}" destId="{3DF8D8B5-E62F-4C06-AD97-FCBE45801E6C}" srcOrd="2" destOrd="0" presId="urn:microsoft.com/office/officeart/2005/8/layout/bList2"/>
    <dgm:cxn modelId="{F02198C2-6767-4C86-9E6C-B2F1DC5DB92E}" type="presParOf" srcId="{3DF8D8B5-E62F-4C06-AD97-FCBE45801E6C}" destId="{11DFC98E-E12C-447B-948B-25DB3CD24C49}" srcOrd="0" destOrd="0" presId="urn:microsoft.com/office/officeart/2005/8/layout/bList2"/>
    <dgm:cxn modelId="{3EBA7A66-B5C4-4D05-86B9-06BB79B14E8A}" type="presParOf" srcId="{3DF8D8B5-E62F-4C06-AD97-FCBE45801E6C}" destId="{B23690B9-877B-4CD3-B8BC-066CB4773D8A}" srcOrd="1" destOrd="0" presId="urn:microsoft.com/office/officeart/2005/8/layout/bList2"/>
    <dgm:cxn modelId="{872DC231-89B7-4551-8C0B-B290F50A62C2}" type="presParOf" srcId="{3DF8D8B5-E62F-4C06-AD97-FCBE45801E6C}" destId="{2FFBD13C-C1B2-439F-995D-463FBDC68A3B}" srcOrd="2" destOrd="0" presId="urn:microsoft.com/office/officeart/2005/8/layout/bList2"/>
    <dgm:cxn modelId="{448EDEFA-2B3A-4D06-A36F-C0A321F0C885}" type="presParOf" srcId="{3DF8D8B5-E62F-4C06-AD97-FCBE45801E6C}" destId="{81B136B9-D847-4D29-B6D4-5A0179C465FE}" srcOrd="3" destOrd="0" presId="urn:microsoft.com/office/officeart/2005/8/layout/bList2"/>
    <dgm:cxn modelId="{B7CAA93C-4326-4FFF-BA9C-8B9F325C8E54}" type="presParOf" srcId="{FADB183D-A3F4-4CB9-A133-A49FF8045717}" destId="{2C992BED-A3F7-473A-9B4E-ED31C6BFC31A}" srcOrd="3" destOrd="0" presId="urn:microsoft.com/office/officeart/2005/8/layout/bList2"/>
    <dgm:cxn modelId="{AB162205-CB7F-4331-A256-C45157FB0059}" type="presParOf" srcId="{FADB183D-A3F4-4CB9-A133-A49FF8045717}" destId="{86ACBA5E-F861-463A-8488-8EA88F80234C}" srcOrd="4" destOrd="0" presId="urn:microsoft.com/office/officeart/2005/8/layout/bList2"/>
    <dgm:cxn modelId="{507664BC-68B8-4A66-8505-260507689FDB}" type="presParOf" srcId="{86ACBA5E-F861-463A-8488-8EA88F80234C}" destId="{81CA3962-1DFE-422C-9862-437F9B0002F7}" srcOrd="0" destOrd="0" presId="urn:microsoft.com/office/officeart/2005/8/layout/bList2"/>
    <dgm:cxn modelId="{9009BA03-7FFC-4371-8B3F-FCAD9DABEC1C}" type="presParOf" srcId="{86ACBA5E-F861-463A-8488-8EA88F80234C}" destId="{747792FF-6DB6-4DAF-9816-54ECF397FE43}" srcOrd="1" destOrd="0" presId="urn:microsoft.com/office/officeart/2005/8/layout/bList2"/>
    <dgm:cxn modelId="{67BACEF1-017D-4010-B5E7-236715F32276}" type="presParOf" srcId="{86ACBA5E-F861-463A-8488-8EA88F80234C}" destId="{289E8C87-DCA9-4A89-84FE-DEC559AA794B}" srcOrd="2" destOrd="0" presId="urn:microsoft.com/office/officeart/2005/8/layout/bList2"/>
    <dgm:cxn modelId="{FB6A234A-16B2-4F7A-8192-D4BDD64D30B5}" type="presParOf" srcId="{86ACBA5E-F861-463A-8488-8EA88F80234C}" destId="{C87FC5FB-CF3E-4344-8C19-E15AD9D6DBBC}" srcOrd="3" destOrd="0" presId="urn:microsoft.com/office/officeart/2005/8/layout/b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00EAF-69D8-4D72-B2AA-67133E3A04ED}">
      <dsp:nvSpPr>
        <dsp:cNvPr id="0" name=""/>
        <dsp:cNvSpPr/>
      </dsp:nvSpPr>
      <dsp:spPr>
        <a:xfrm>
          <a:off x="5611" y="194569"/>
          <a:ext cx="2423568" cy="1809142"/>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57150" rIns="19050" bIns="19050" numCol="1" spcCol="1270" anchor="t" anchorCtr="0">
          <a:noAutofit/>
        </a:bodyPr>
        <a:lstStyle/>
        <a:p>
          <a:pPr marL="114300" lvl="1" indent="-114300" algn="l" defTabSz="666750">
            <a:lnSpc>
              <a:spcPct val="90000"/>
            </a:lnSpc>
            <a:spcBef>
              <a:spcPct val="0"/>
            </a:spcBef>
            <a:spcAft>
              <a:spcPct val="15000"/>
            </a:spcAft>
            <a:buChar char="••"/>
          </a:pPr>
          <a:r>
            <a:rPr lang="zh-CN" sz="1500" kern="1200" dirty="0"/>
            <a:t>习作紧扣原文，简要介绍书中内容，重点突出夏洛</a:t>
          </a:r>
          <a:r>
            <a:rPr lang="zh-CN" sz="1500" u="sng" kern="1200" dirty="0"/>
            <a:t>舍命</a:t>
          </a:r>
          <a:r>
            <a:rPr lang="zh-CN" sz="1500" kern="1200" dirty="0"/>
            <a:t>救</a:t>
          </a:r>
          <a:r>
            <a:rPr lang="zh-CN" sz="1500" u="sng" kern="1200" dirty="0"/>
            <a:t>好朋友</a:t>
          </a:r>
          <a:r>
            <a:rPr lang="zh-CN" sz="1500" kern="1200" dirty="0"/>
            <a:t>威尔伯，威尔伯照顾夏洛的孩子，为下文抒发感受做好准备。</a:t>
          </a:r>
        </a:p>
      </dsp:txBody>
      <dsp:txXfrm>
        <a:off x="48001" y="236959"/>
        <a:ext cx="2338788" cy="1766752"/>
      </dsp:txXfrm>
    </dsp:sp>
    <dsp:sp modelId="{1F1B8A9D-7321-4239-AD51-FEB84BC76224}">
      <dsp:nvSpPr>
        <dsp:cNvPr id="0" name=""/>
        <dsp:cNvSpPr/>
      </dsp:nvSpPr>
      <dsp:spPr>
        <a:xfrm>
          <a:off x="5611" y="2003712"/>
          <a:ext cx="2423568" cy="77793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lvl="0" algn="l" defTabSz="844550">
            <a:lnSpc>
              <a:spcPct val="90000"/>
            </a:lnSpc>
            <a:spcBef>
              <a:spcPct val="0"/>
            </a:spcBef>
            <a:spcAft>
              <a:spcPct val="35000"/>
            </a:spcAft>
          </a:pPr>
          <a:r>
            <a:rPr lang="en-US" sz="1900" b="1" kern="1200" dirty="0"/>
            <a:t>1.</a:t>
          </a:r>
          <a:r>
            <a:rPr lang="zh-CN" sz="1900" b="1" kern="1200" dirty="0"/>
            <a:t>紧扣原文，抓住重点</a:t>
          </a:r>
          <a:endParaRPr lang="zh-CN" sz="1900" kern="1200" dirty="0"/>
        </a:p>
      </dsp:txBody>
      <dsp:txXfrm>
        <a:off x="5611" y="2003712"/>
        <a:ext cx="1706738" cy="777931"/>
      </dsp:txXfrm>
    </dsp:sp>
    <dsp:sp modelId="{03F38066-A1ED-4D59-8465-830F02F69D80}">
      <dsp:nvSpPr>
        <dsp:cNvPr id="0" name=""/>
        <dsp:cNvSpPr/>
      </dsp:nvSpPr>
      <dsp:spPr>
        <a:xfrm>
          <a:off x="1780908" y="2127280"/>
          <a:ext cx="848248" cy="848248"/>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 uri="{96DAC541-7B7A-43D3-8B79-37D633B846F1}">
                <asvg:svgBlip xmlns="" xmlns:asvg="http://schemas.microsoft.com/office/drawing/2016/SVG/main" r:embed="rId2"/>
              </a:ext>
            </a:extLst>
          </a:blip>
          <a:srcRect/>
          <a:stretch>
            <a:fillRect/>
          </a:stretch>
        </a:blip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DFC98E-E12C-447B-948B-25DB3CD24C49}">
      <dsp:nvSpPr>
        <dsp:cNvPr id="0" name=""/>
        <dsp:cNvSpPr/>
      </dsp:nvSpPr>
      <dsp:spPr>
        <a:xfrm>
          <a:off x="2839305" y="194569"/>
          <a:ext cx="2423568" cy="1809142"/>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57150" rIns="19050" bIns="19050" numCol="1" spcCol="1270" anchor="t" anchorCtr="0">
          <a:noAutofit/>
        </a:bodyPr>
        <a:lstStyle/>
        <a:p>
          <a:pPr marL="114300" lvl="1" indent="-114300" algn="l" defTabSz="666750">
            <a:lnSpc>
              <a:spcPct val="90000"/>
            </a:lnSpc>
            <a:spcBef>
              <a:spcPct val="0"/>
            </a:spcBef>
            <a:spcAft>
              <a:spcPct val="15000"/>
            </a:spcAft>
            <a:buChar char="••"/>
          </a:pPr>
          <a:r>
            <a:rPr lang="zh-CN" sz="1500" kern="1200" dirty="0"/>
            <a:t>小作者自然抒发自己的感受：这本书让我受益匪浅，我学会了帮助他人，学会感恩，也学会了珍惜友谊。</a:t>
          </a:r>
        </a:p>
      </dsp:txBody>
      <dsp:txXfrm>
        <a:off x="2881695" y="236959"/>
        <a:ext cx="2338788" cy="1766752"/>
      </dsp:txXfrm>
    </dsp:sp>
    <dsp:sp modelId="{2FFBD13C-C1B2-439F-995D-463FBDC68A3B}">
      <dsp:nvSpPr>
        <dsp:cNvPr id="0" name=""/>
        <dsp:cNvSpPr/>
      </dsp:nvSpPr>
      <dsp:spPr>
        <a:xfrm>
          <a:off x="2839305" y="2003712"/>
          <a:ext cx="2423568" cy="77793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lvl="0" algn="l" defTabSz="844550">
            <a:lnSpc>
              <a:spcPct val="90000"/>
            </a:lnSpc>
            <a:spcBef>
              <a:spcPct val="0"/>
            </a:spcBef>
            <a:spcAft>
              <a:spcPct val="35000"/>
            </a:spcAft>
          </a:pPr>
          <a:r>
            <a:rPr lang="en-US" sz="1900" b="1" kern="1200" dirty="0"/>
            <a:t>2. </a:t>
          </a:r>
          <a:r>
            <a:rPr lang="zh-CN" sz="1900" b="1" kern="1200" dirty="0"/>
            <a:t>读感结合，以感为主</a:t>
          </a:r>
          <a:endParaRPr lang="zh-CN" sz="1900" kern="1200" dirty="0"/>
        </a:p>
      </dsp:txBody>
      <dsp:txXfrm>
        <a:off x="2839305" y="2003712"/>
        <a:ext cx="1706738" cy="777931"/>
      </dsp:txXfrm>
    </dsp:sp>
    <dsp:sp modelId="{81B136B9-D847-4D29-B6D4-5A0179C465FE}">
      <dsp:nvSpPr>
        <dsp:cNvPr id="0" name=""/>
        <dsp:cNvSpPr/>
      </dsp:nvSpPr>
      <dsp:spPr>
        <a:xfrm>
          <a:off x="4614603" y="2127280"/>
          <a:ext cx="848248" cy="848248"/>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a:blip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1CA3962-1DFE-422C-9862-437F9B0002F7}">
      <dsp:nvSpPr>
        <dsp:cNvPr id="0" name=""/>
        <dsp:cNvSpPr/>
      </dsp:nvSpPr>
      <dsp:spPr>
        <a:xfrm>
          <a:off x="5673000" y="194569"/>
          <a:ext cx="2423568" cy="1809142"/>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57150" rIns="19050" bIns="19050" numCol="1" spcCol="1270" anchor="t" anchorCtr="0">
          <a:noAutofit/>
        </a:bodyPr>
        <a:lstStyle/>
        <a:p>
          <a:pPr marL="114300" lvl="1" indent="-114300" algn="l" defTabSz="666750">
            <a:lnSpc>
              <a:spcPct val="90000"/>
            </a:lnSpc>
            <a:spcBef>
              <a:spcPct val="0"/>
            </a:spcBef>
            <a:spcAft>
              <a:spcPct val="15000"/>
            </a:spcAft>
            <a:buChar char="••"/>
          </a:pPr>
          <a:r>
            <a:rPr lang="zh-CN" sz="1500" kern="1200" dirty="0"/>
            <a:t>联系杭州最美妈妈</a:t>
          </a:r>
          <a:r>
            <a:rPr lang="zh-CN" sz="1500" u="sng" kern="1200" dirty="0"/>
            <a:t>就小女孩</a:t>
          </a:r>
          <a:r>
            <a:rPr lang="zh-CN" sz="1500" kern="1200" dirty="0"/>
            <a:t>的实际和自己</a:t>
          </a:r>
          <a:r>
            <a:rPr lang="zh-CN" sz="1500" u="sng" kern="1200" dirty="0"/>
            <a:t>珍惜友谊</a:t>
          </a:r>
          <a:r>
            <a:rPr lang="zh-CN" sz="1500" kern="1200" dirty="0"/>
            <a:t>的实际，把自己的感受写得真实、具体，使文章重点突出，中心明确。</a:t>
          </a:r>
        </a:p>
      </dsp:txBody>
      <dsp:txXfrm>
        <a:off x="5715390" y="236959"/>
        <a:ext cx="2338788" cy="1766752"/>
      </dsp:txXfrm>
    </dsp:sp>
    <dsp:sp modelId="{289E8C87-DCA9-4A89-84FE-DEC559AA794B}">
      <dsp:nvSpPr>
        <dsp:cNvPr id="0" name=""/>
        <dsp:cNvSpPr/>
      </dsp:nvSpPr>
      <dsp:spPr>
        <a:xfrm>
          <a:off x="5673000" y="2003712"/>
          <a:ext cx="2423568" cy="77793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lvl="0" algn="l" defTabSz="844550">
            <a:lnSpc>
              <a:spcPct val="90000"/>
            </a:lnSpc>
            <a:spcBef>
              <a:spcPct val="0"/>
            </a:spcBef>
            <a:spcAft>
              <a:spcPct val="35000"/>
            </a:spcAft>
          </a:pPr>
          <a:r>
            <a:rPr lang="en-US" altLang="zh-CN" sz="1900" b="1" kern="1200" dirty="0"/>
            <a:t>3.</a:t>
          </a:r>
          <a:r>
            <a:rPr lang="zh-CN" sz="1900" b="1" kern="1200" dirty="0"/>
            <a:t>联系实际，情感真实</a:t>
          </a:r>
          <a:endParaRPr lang="zh-CN" sz="1900" kern="1200" dirty="0"/>
        </a:p>
      </dsp:txBody>
      <dsp:txXfrm>
        <a:off x="5673000" y="2003712"/>
        <a:ext cx="1706738" cy="777931"/>
      </dsp:txXfrm>
    </dsp:sp>
    <dsp:sp modelId="{C87FC5FB-CF3E-4344-8C19-E15AD9D6DBBC}">
      <dsp:nvSpPr>
        <dsp:cNvPr id="0" name=""/>
        <dsp:cNvSpPr/>
      </dsp:nvSpPr>
      <dsp:spPr>
        <a:xfrm>
          <a:off x="7448297" y="2127280"/>
          <a:ext cx="848248" cy="848248"/>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a:blip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2020/11/9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extLst>
      <p:ext uri="{BB962C8B-B14F-4D97-AF65-F5344CB8AC3E}">
        <p14:creationId xmlns:p14="http://schemas.microsoft.com/office/powerpoint/2010/main" val="1872634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2020/11/9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p14="http://schemas.microsoft.com/office/powerpoint/2010/main" val="322881401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67467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17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17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17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17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50">
            <a:alpha val="8000"/>
          </a:srgbClr>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userDrawn="1"/>
        </p:nvSpPr>
        <p:spPr>
          <a:xfrm>
            <a:off x="179512" y="98748"/>
            <a:ext cx="1338828" cy="276999"/>
          </a:xfrm>
          <a:prstGeom prst="rect">
            <a:avLst/>
          </a:prstGeom>
          <a:noFill/>
        </p:spPr>
        <p:txBody>
          <a:bodyPr wrap="none" rtlCol="0">
            <a:spAutoFit/>
          </a:bodyPr>
          <a:lstStyle/>
          <a:p>
            <a:r>
              <a:rPr lang="zh-CN" altLang="en-US" sz="1200" dirty="0">
                <a:latin typeface="黑体" panose="02010609060101010101" pitchFamily="49" charset="-122"/>
                <a:ea typeface="黑体" panose="02010609060101010101" pitchFamily="49" charset="-122"/>
              </a:rPr>
              <a:t>习作：写读后感 </a:t>
            </a:r>
          </a:p>
        </p:txBody>
      </p:sp>
      <p:pic>
        <p:nvPicPr>
          <p:cNvPr id="44035" name="Picture 3"/>
          <p:cNvPicPr>
            <a:picLocks noChangeAspect="1" noChangeArrowheads="1"/>
          </p:cNvPicPr>
          <p:nvPr userDrawn="1"/>
        </p:nvPicPr>
        <p:blipFill>
          <a:blip r:embed="rId32" cstate="print"/>
          <a:srcRect/>
          <a:stretch>
            <a:fillRect/>
          </a:stretch>
        </p:blipFill>
        <p:spPr bwMode="auto">
          <a:xfrm>
            <a:off x="0" y="4654103"/>
            <a:ext cx="9144000" cy="489397"/>
          </a:xfrm>
          <a:prstGeom prst="rect">
            <a:avLst/>
          </a:prstGeom>
          <a:noFill/>
          <a:ln w="9525">
            <a:noFill/>
            <a:miter lim="800000"/>
            <a:headEnd/>
            <a:tailEnd/>
          </a:ln>
        </p:spPr>
      </p:pic>
      <p:pic>
        <p:nvPicPr>
          <p:cNvPr id="44034" name="Picture 2" descr="http://p0.so.qhimgs1.com/bdr/_240_/t01aab09611d85ef5da.jpg"/>
          <p:cNvPicPr>
            <a:picLocks noChangeAspect="1" noChangeArrowheads="1"/>
          </p:cNvPicPr>
          <p:nvPr userDrawn="1"/>
        </p:nvPicPr>
        <p:blipFill>
          <a:blip r:embed="rId33" cstate="print">
            <a:clrChange>
              <a:clrFrom>
                <a:srgbClr val="FFFFFF"/>
              </a:clrFrom>
              <a:clrTo>
                <a:srgbClr val="FFFFFF">
                  <a:alpha val="0"/>
                </a:srgbClr>
              </a:clrTo>
            </a:clrChange>
          </a:blip>
          <a:srcRect/>
          <a:stretch>
            <a:fillRect/>
          </a:stretch>
        </p:blipFill>
        <p:spPr bwMode="auto">
          <a:xfrm>
            <a:off x="0" y="4207396"/>
            <a:ext cx="936104" cy="936104"/>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Lst>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notesSlide" Target="../notesSlides/notesSlide1.xml"/><Relationship Id="rId7" Type="http://schemas.openxmlformats.org/officeDocument/2006/relationships/slide" Target="slide4.xml"/><Relationship Id="rId2" Type="http://schemas.openxmlformats.org/officeDocument/2006/relationships/slideLayout" Target="../slideLayouts/slideLayout8.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6.png"/><Relationship Id="rId1" Type="http://schemas.openxmlformats.org/officeDocument/2006/relationships/slideLayout" Target="../slideLayouts/slideLayout25.xml"/><Relationship Id="rId5" Type="http://schemas.openxmlformats.org/officeDocument/2006/relationships/slide" Target="slide8.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33539;&#25991;1&#65306;&#35835;&#12298;&#33609;&#25151;&#23376;&#12299;&#26377;&#24863;.pptx" TargetMode="External"/><Relationship Id="rId1" Type="http://schemas.openxmlformats.org/officeDocument/2006/relationships/slideLayout" Target="../slideLayouts/slideLayout29.xml"/><Relationship Id="rId4" Type="http://schemas.openxmlformats.org/officeDocument/2006/relationships/hyperlink" Target="&#33539;&#25991;2&#65306;&#12298;&#29233;&#30340;&#25945;&#32946;&#12299;&#35835;&#21518;&#24863;.pptx" TargetMode="Externa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5.xml"/><Relationship Id="rId5" Type="http://schemas.openxmlformats.org/officeDocument/2006/relationships/slide" Target="slide8.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179512" y="642924"/>
            <a:ext cx="2830214" cy="3657018"/>
          </a:xfrm>
          <a:prstGeom prst="round2DiagRect">
            <a:avLst>
              <a:gd name="adj1" fmla="val 0"/>
              <a:gd name="adj2" fmla="val 0"/>
            </a:avLst>
          </a:prstGeom>
          <a:ln w="88900" cap="sq">
            <a:solidFill>
              <a:srgbClr val="FFFFFF"/>
            </a:solidFill>
            <a:miter lim="800000"/>
          </a:ln>
          <a:effectLst>
            <a:outerShdw blurRad="254000" algn="tl" rotWithShape="0">
              <a:srgbClr val="000000">
                <a:alpha val="43000"/>
              </a:srgbClr>
            </a:outerShdw>
          </a:effec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0955" y="1107182"/>
            <a:ext cx="3864541" cy="3192760"/>
          </a:xfrm>
          <a:prstGeom prst="round2DiagRect">
            <a:avLst>
              <a:gd name="adj1" fmla="val 0"/>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spect="1" noChangeArrowheads="1"/>
          </p:cNvPicPr>
          <p:nvPr/>
        </p:nvPicPr>
        <p:blipFill>
          <a:blip r:embed="rId4"/>
          <a:srcRect/>
          <a:stretch>
            <a:fillRect/>
          </a:stretch>
        </p:blipFill>
        <p:spPr bwMode="auto">
          <a:xfrm>
            <a:off x="4395958" y="627534"/>
            <a:ext cx="2719076" cy="3692850"/>
          </a:xfrm>
          <a:prstGeom prst="round2DiagRect">
            <a:avLst>
              <a:gd name="adj1" fmla="val 0"/>
              <a:gd name="adj2" fmla="val 0"/>
            </a:avLst>
          </a:prstGeom>
          <a:ln w="88900" cap="sq">
            <a:solidFill>
              <a:srgbClr val="FFFFFF"/>
            </a:solidFill>
            <a:miter lim="800000"/>
          </a:ln>
          <a:effectLst>
            <a:outerShdw blurRad="254000" algn="tl" rotWithShape="0">
              <a:srgbClr val="000000">
                <a:alpha val="43000"/>
              </a:srgbClr>
            </a:outerShdw>
          </a:effectLst>
        </p:spPr>
      </p:pic>
      <p:pic>
        <p:nvPicPr>
          <p:cNvPr id="1028" name="Picture 4"/>
          <p:cNvPicPr>
            <a:picLocks noChangeAspect="1" noChangeArrowheads="1"/>
          </p:cNvPicPr>
          <p:nvPr/>
        </p:nvPicPr>
        <p:blipFill>
          <a:blip r:embed="rId5"/>
          <a:srcRect/>
          <a:stretch>
            <a:fillRect/>
          </a:stretch>
        </p:blipFill>
        <p:spPr bwMode="auto">
          <a:xfrm>
            <a:off x="6292132" y="2110770"/>
            <a:ext cx="2744364" cy="2261180"/>
          </a:xfrm>
          <a:prstGeom prst="round2DiagRect">
            <a:avLst>
              <a:gd name="adj1" fmla="val 0"/>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1571618"/>
            <a:ext cx="6725806" cy="1177245"/>
          </a:xfrm>
          <a:prstGeom prst="rect">
            <a:avLst/>
          </a:prstGeom>
          <a:noFill/>
          <a:effectLst>
            <a:softEdge rad="127000"/>
          </a:effectLst>
        </p:spPr>
        <p:txBody>
          <a:bodyPr wrap="square" lIns="68580" tIns="34290" rIns="68580" bIns="34290" rtlCol="0">
            <a:spAutoFit/>
          </a:bodyPr>
          <a:lstStyle/>
          <a:p>
            <a:pPr indent="457200" algn="just"/>
            <a:r>
              <a:rPr lang="zh-CN" altLang="en-US" sz="3600" dirty="0">
                <a:solidFill>
                  <a:prstClr val="black"/>
                </a:solidFill>
                <a:latin typeface="黑体" pitchFamily="49" charset="-122"/>
                <a:ea typeface="黑体" pitchFamily="49" charset="-122"/>
              </a:rPr>
              <a:t>  想一想：我们可以从哪些方面来写读后感呢？</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419622"/>
            <a:ext cx="1694180" cy="2248535"/>
          </a:xfrm>
          <a:prstGeom prst="rect">
            <a:avLst/>
          </a:prstGeom>
        </p:spPr>
      </p:pic>
    </p:spTree>
    <p:extLst>
      <p:ext uri="{BB962C8B-B14F-4D97-AF65-F5344CB8AC3E}">
        <p14:creationId xmlns:p14="http://schemas.microsoft.com/office/powerpoint/2010/main" val="15211643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418484"/>
            <a:ext cx="8352928" cy="623248"/>
          </a:xfrm>
          <a:prstGeom prst="rect">
            <a:avLst/>
          </a:prstGeom>
          <a:noFill/>
          <a:effectLst>
            <a:softEdge rad="127000"/>
          </a:effectLst>
        </p:spPr>
        <p:txBody>
          <a:bodyPr wrap="square" lIns="68580" tIns="34290" rIns="68580" bIns="34290" rtlCol="0">
            <a:spAutoFit/>
          </a:bodyPr>
          <a:lstStyle/>
          <a:p>
            <a:pPr indent="457200" algn="just"/>
            <a:r>
              <a:rPr lang="zh-CN" altLang="en-US" sz="3600" dirty="0">
                <a:solidFill>
                  <a:srgbClr val="0000FF"/>
                </a:solidFill>
                <a:latin typeface="黑体" pitchFamily="49" charset="-122"/>
                <a:ea typeface="黑体" pitchFamily="49" charset="-122"/>
              </a:rPr>
              <a:t>  一起来看一看课本中的要求吧！</a:t>
            </a:r>
          </a:p>
        </p:txBody>
      </p:sp>
      <p:sp>
        <p:nvSpPr>
          <p:cNvPr id="4" name="TextBox 3"/>
          <p:cNvSpPr txBox="1"/>
          <p:nvPr/>
        </p:nvSpPr>
        <p:spPr>
          <a:xfrm>
            <a:off x="598612" y="1419622"/>
            <a:ext cx="8077844" cy="3171637"/>
          </a:xfrm>
          <a:prstGeom prst="rect">
            <a:avLst/>
          </a:prstGeom>
          <a:noFill/>
          <a:effectLst>
            <a:softEdge rad="127000"/>
          </a:effectLst>
        </p:spPr>
        <p:txBody>
          <a:bodyPr wrap="square" lIns="68580" tIns="34290" rIns="68580" bIns="34290" rtlCol="0">
            <a:spAutoFit/>
          </a:bodyPr>
          <a:lstStyle/>
          <a:p>
            <a:pPr algn="just">
              <a:lnSpc>
                <a:spcPct val="120000"/>
              </a:lnSpc>
            </a:pPr>
            <a:r>
              <a:rPr lang="zh-CN" altLang="en-US" sz="2800" b="1" dirty="0">
                <a:solidFill>
                  <a:prstClr val="black"/>
                </a:solidFill>
                <a:latin typeface="宋体" pitchFamily="2" charset="-122"/>
                <a:ea typeface="宋体" pitchFamily="2" charset="-122"/>
              </a:rPr>
              <a:t>    选择读过的一篇文章或一本书，写一篇读后感，先简单介绍一下文章或书的内容，可以重点介绍你印象最深的部分。再选择一两处你感触最深的内容，写出自己</a:t>
            </a:r>
            <a:r>
              <a:rPr lang="zh-CN" altLang="en-US" sz="2800" b="1">
                <a:solidFill>
                  <a:prstClr val="black"/>
                </a:solidFill>
                <a:latin typeface="宋体" pitchFamily="2" charset="-122"/>
                <a:ea typeface="宋体" pitchFamily="2" charset="-122"/>
              </a:rPr>
              <a:t>的感想，感想</a:t>
            </a:r>
            <a:r>
              <a:rPr lang="zh-CN" altLang="en-US" sz="2800" b="1" dirty="0">
                <a:solidFill>
                  <a:prstClr val="black"/>
                </a:solidFill>
                <a:latin typeface="宋体" pitchFamily="2" charset="-122"/>
                <a:ea typeface="宋体" pitchFamily="2" charset="-122"/>
              </a:rPr>
              <a:t>要真实、具体。可以联系自己的阅读积累和生活经验，也可以引用原文中的个别语句。</a:t>
            </a:r>
          </a:p>
        </p:txBody>
      </p:sp>
    </p:spTree>
    <p:extLst>
      <p:ext uri="{BB962C8B-B14F-4D97-AF65-F5344CB8AC3E}">
        <p14:creationId xmlns:p14="http://schemas.microsoft.com/office/powerpoint/2010/main" val="15205838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1571618"/>
            <a:ext cx="6725806" cy="1177245"/>
          </a:xfrm>
          <a:prstGeom prst="rect">
            <a:avLst/>
          </a:prstGeom>
          <a:noFill/>
          <a:effectLst>
            <a:softEdge rad="127000"/>
          </a:effectLst>
        </p:spPr>
        <p:txBody>
          <a:bodyPr wrap="square" lIns="68580" tIns="34290" rIns="68580" bIns="34290" rtlCol="0">
            <a:spAutoFit/>
          </a:bodyPr>
          <a:lstStyle/>
          <a:p>
            <a:pPr indent="457200" algn="just"/>
            <a:r>
              <a:rPr lang="zh-CN" altLang="en-US" sz="3600" dirty="0">
                <a:solidFill>
                  <a:prstClr val="black"/>
                </a:solidFill>
                <a:latin typeface="黑体" pitchFamily="49" charset="-122"/>
                <a:ea typeface="黑体" pitchFamily="49" charset="-122"/>
              </a:rPr>
              <a:t>  我们应该怎样介绍这本书的内容呢？</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419622"/>
            <a:ext cx="1694180" cy="2248535"/>
          </a:xfrm>
          <a:prstGeom prst="rect">
            <a:avLst/>
          </a:prstGeom>
        </p:spPr>
      </p:pic>
    </p:spTree>
    <p:extLst>
      <p:ext uri="{BB962C8B-B14F-4D97-AF65-F5344CB8AC3E}">
        <p14:creationId xmlns:p14="http://schemas.microsoft.com/office/powerpoint/2010/main" val="12758755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11510"/>
            <a:ext cx="2016224" cy="584775"/>
          </a:xfrm>
          <a:prstGeom prst="rect">
            <a:avLst/>
          </a:prstGeom>
        </p:spPr>
        <p:txBody>
          <a:bodyPr wrap="square">
            <a:spAutoFit/>
          </a:bodyPr>
          <a:lstStyle/>
          <a:p>
            <a:r>
              <a:rPr lang="zh-CN" altLang="en-US" sz="3200" b="1" dirty="0">
                <a:solidFill>
                  <a:srgbClr val="0000FF"/>
                </a:solidFill>
                <a:latin typeface="楷体" panose="02010609060101010101" pitchFamily="49" charset="-122"/>
                <a:ea typeface="楷体" panose="02010609060101010101" pitchFamily="49" charset="-122"/>
                <a:cs typeface="楷体" panose="02010609060101010101" pitchFamily="49" charset="-122"/>
              </a:rPr>
              <a:t>回顾课文</a:t>
            </a:r>
          </a:p>
        </p:txBody>
      </p:sp>
      <p:sp>
        <p:nvSpPr>
          <p:cNvPr id="3" name="文本框 6"/>
          <p:cNvSpPr txBox="1"/>
          <p:nvPr/>
        </p:nvSpPr>
        <p:spPr>
          <a:xfrm>
            <a:off x="3052359" y="1199922"/>
            <a:ext cx="2228248" cy="561692"/>
          </a:xfrm>
          <a:prstGeom prst="rect">
            <a:avLst/>
          </a:prstGeom>
          <a:noFill/>
        </p:spPr>
        <p:txBody>
          <a:bodyPr wrap="square" lIns="68580" tIns="34290" rIns="68580" bIns="34290">
            <a:spAutoFit/>
          </a:bodyPr>
          <a:lstStyle/>
          <a:p>
            <a:pPr eaLnBrk="1" hangingPunct="1">
              <a:buFont typeface="Arial" panose="020B0604020202020204" pitchFamily="34" charset="0"/>
              <a:buNone/>
              <a:defRPr/>
            </a:pPr>
            <a:endParaRPr lang="zh-CN" altLang="en-US" sz="3200" b="1" noProof="1">
              <a:solidFill>
                <a:srgbClr val="FF0000"/>
              </a:solidFill>
              <a:latin typeface="楷体" panose="02010609060101010101" pitchFamily="49" charset="-122"/>
              <a:ea typeface="楷体" panose="02010609060101010101" pitchFamily="49" charset="-122"/>
            </a:endParaRPr>
          </a:p>
        </p:txBody>
      </p:sp>
      <p:sp>
        <p:nvSpPr>
          <p:cNvPr id="10" name="文本框 6"/>
          <p:cNvSpPr txBox="1"/>
          <p:nvPr/>
        </p:nvSpPr>
        <p:spPr>
          <a:xfrm>
            <a:off x="467544" y="957837"/>
            <a:ext cx="8460432" cy="561692"/>
          </a:xfrm>
          <a:prstGeom prst="rect">
            <a:avLst/>
          </a:prstGeom>
          <a:noFill/>
        </p:spPr>
        <p:txBody>
          <a:bodyPr wrap="square" lIns="68580" tIns="34290" rIns="68580" bIns="34290">
            <a:spAutoFit/>
          </a:bodyPr>
          <a:lstStyle/>
          <a:p>
            <a:pPr>
              <a:defRPr/>
            </a:pPr>
            <a:r>
              <a:rPr lang="en-US" altLang="zh-CN" sz="3200" b="1" noProof="1">
                <a:latin typeface="宋体" pitchFamily="2" charset="-122"/>
                <a:ea typeface="宋体" pitchFamily="2" charset="-122"/>
              </a:rPr>
              <a:t>   《</a:t>
            </a:r>
            <a:r>
              <a:rPr lang="zh-CN" altLang="en-US" sz="3200" b="1" noProof="1">
                <a:latin typeface="宋体" pitchFamily="2" charset="-122"/>
                <a:ea typeface="宋体" pitchFamily="2" charset="-122"/>
              </a:rPr>
              <a:t>草船借箭</a:t>
            </a:r>
            <a:r>
              <a:rPr lang="en-US" altLang="zh-CN" sz="3200" b="1" noProof="1">
                <a:latin typeface="宋体" pitchFamily="2" charset="-122"/>
                <a:ea typeface="宋体" pitchFamily="2" charset="-122"/>
              </a:rPr>
              <a:t>》</a:t>
            </a:r>
            <a:r>
              <a:rPr lang="zh-CN" altLang="en-US" sz="3200" b="1" noProof="1">
                <a:latin typeface="宋体" pitchFamily="2" charset="-122"/>
                <a:ea typeface="宋体" pitchFamily="2" charset="-122"/>
              </a:rPr>
              <a:t>一课的主要内容是什么呢？</a:t>
            </a:r>
          </a:p>
        </p:txBody>
      </p:sp>
      <p:sp>
        <p:nvSpPr>
          <p:cNvPr id="6" name="文本框 6"/>
          <p:cNvSpPr txBox="1"/>
          <p:nvPr/>
        </p:nvSpPr>
        <p:spPr>
          <a:xfrm>
            <a:off x="644901" y="1680604"/>
            <a:ext cx="8391595" cy="1050290"/>
          </a:xfrm>
          <a:prstGeom prst="rect">
            <a:avLst/>
          </a:prstGeom>
          <a:noFill/>
        </p:spPr>
        <p:txBody>
          <a:bodyPr wrap="square" rtlCol="0" anchor="t">
            <a:spAutoFit/>
          </a:bodyPr>
          <a:lstStyle/>
          <a:p>
            <a:pPr>
              <a:lnSpc>
                <a:spcPct val="130000"/>
              </a:lnSpc>
            </a:pPr>
            <a:r>
              <a:rPr lang="zh-CN" altLang="en-US" sz="2400" b="1" dirty="0">
                <a:solidFill>
                  <a:schemeClr val="tx1"/>
                </a:solidFill>
                <a:latin typeface="楷体" panose="02010609060101010101" pitchFamily="49" charset="-122"/>
                <a:ea typeface="楷体" panose="02010609060101010101" pitchFamily="49" charset="-122"/>
                <a:sym typeface="+mn-ea"/>
              </a:rPr>
              <a:t>        周瑜妒忌诸葛亮的才干，用十天造十万支箭的任务为难诸葛亮，诸葛亮接受任务并保证三天造好。</a:t>
            </a:r>
          </a:p>
        </p:txBody>
      </p:sp>
      <p:sp>
        <p:nvSpPr>
          <p:cNvPr id="7" name="矩形 6"/>
          <p:cNvSpPr/>
          <p:nvPr/>
        </p:nvSpPr>
        <p:spPr>
          <a:xfrm>
            <a:off x="644901" y="1650022"/>
            <a:ext cx="1268314" cy="645160"/>
          </a:xfrm>
          <a:prstGeom prst="rect">
            <a:avLst/>
          </a:prstGeom>
        </p:spPr>
        <p:txBody>
          <a:bodyPr wrap="square">
            <a:spAutoFit/>
          </a:bodyPr>
          <a:lstStyle/>
          <a:p>
            <a:pPr>
              <a:lnSpc>
                <a:spcPct val="150000"/>
              </a:lnSpc>
            </a:pPr>
            <a:r>
              <a:rPr lang="zh-CN" altLang="en-US" sz="2400" b="1" dirty="0">
                <a:solidFill>
                  <a:srgbClr val="FF0000"/>
                </a:solidFill>
                <a:latin typeface="楷体" panose="02010609060101010101" pitchFamily="49" charset="-122"/>
                <a:ea typeface="楷体" panose="02010609060101010101" pitchFamily="49" charset="-122"/>
              </a:rPr>
              <a:t>（起因）</a:t>
            </a:r>
          </a:p>
        </p:txBody>
      </p:sp>
      <p:sp>
        <p:nvSpPr>
          <p:cNvPr id="8" name="文本框 4"/>
          <p:cNvSpPr txBox="1"/>
          <p:nvPr/>
        </p:nvSpPr>
        <p:spPr>
          <a:xfrm>
            <a:off x="1913215" y="3086652"/>
            <a:ext cx="4206601" cy="461665"/>
          </a:xfrm>
          <a:prstGeom prst="rect">
            <a:avLst/>
          </a:prstGeom>
          <a:noFill/>
        </p:spPr>
        <p:txBody>
          <a:bodyPr wrap="none" rtlCol="0" anchor="t">
            <a:spAutoFit/>
          </a:bodyPr>
          <a:lstStyle/>
          <a:p>
            <a:pPr algn="l"/>
            <a:r>
              <a:rPr lang="zh-CN" altLang="en-US" sz="2400" b="1" dirty="0">
                <a:latin typeface="楷体" panose="02010609060101010101" pitchFamily="49" charset="-122"/>
                <a:ea typeface="楷体" panose="02010609060101010101" pitchFamily="49" charset="-122"/>
                <a:sym typeface="+mn-ea"/>
              </a:rPr>
              <a:t>诸葛亮利用草船向曹操借箭。</a:t>
            </a:r>
          </a:p>
        </p:txBody>
      </p:sp>
      <p:sp>
        <p:nvSpPr>
          <p:cNvPr id="9" name="文本框 8"/>
          <p:cNvSpPr txBox="1"/>
          <p:nvPr/>
        </p:nvSpPr>
        <p:spPr>
          <a:xfrm>
            <a:off x="1913215" y="3904075"/>
            <a:ext cx="4825360" cy="461665"/>
          </a:xfrm>
          <a:prstGeom prst="rect">
            <a:avLst/>
          </a:prstGeom>
          <a:noFill/>
        </p:spPr>
        <p:txBody>
          <a:bodyPr wrap="none" rtlCol="0" anchor="t">
            <a:spAutoFit/>
          </a:bodyPr>
          <a:lstStyle/>
          <a:p>
            <a:pPr algn="l"/>
            <a:r>
              <a:rPr lang="zh-CN" altLang="en-US" sz="2400" b="1" dirty="0">
                <a:latin typeface="楷体" panose="02010609060101010101" pitchFamily="49" charset="-122"/>
                <a:ea typeface="楷体" panose="02010609060101010101" pitchFamily="49" charset="-122"/>
                <a:sym typeface="+mn-ea"/>
              </a:rPr>
              <a:t>诸葛亮如期交箭，周瑜自叹不如。</a:t>
            </a:r>
            <a:endParaRPr lang="zh-CN" altLang="en-US" dirty="0"/>
          </a:p>
        </p:txBody>
      </p:sp>
      <p:sp>
        <p:nvSpPr>
          <p:cNvPr id="11" name="文本框 9"/>
          <p:cNvSpPr txBox="1"/>
          <p:nvPr/>
        </p:nvSpPr>
        <p:spPr>
          <a:xfrm>
            <a:off x="659909" y="3087942"/>
            <a:ext cx="1480185" cy="460375"/>
          </a:xfrm>
          <a:prstGeom prst="rect">
            <a:avLst/>
          </a:prstGeom>
          <a:noFill/>
        </p:spPr>
        <p:txBody>
          <a:bodyPr wrap="squar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sym typeface="+mn-ea"/>
              </a:rPr>
              <a:t>（经过）</a:t>
            </a:r>
            <a:endParaRPr lang="zh-CN" altLang="en-US" dirty="0"/>
          </a:p>
        </p:txBody>
      </p:sp>
      <p:sp>
        <p:nvSpPr>
          <p:cNvPr id="12" name="文本框 10"/>
          <p:cNvSpPr txBox="1"/>
          <p:nvPr/>
        </p:nvSpPr>
        <p:spPr>
          <a:xfrm>
            <a:off x="732934" y="3911575"/>
            <a:ext cx="1407160" cy="460375"/>
          </a:xfrm>
          <a:prstGeom prst="rect">
            <a:avLst/>
          </a:prstGeom>
          <a:noFill/>
        </p:spPr>
        <p:txBody>
          <a:bodyPr wrap="non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sym typeface="+mn-ea"/>
              </a:rPr>
              <a:t>（结果）</a:t>
            </a:r>
            <a:endParaRPr lang="zh-CN" altLang="en-US" dirty="0"/>
          </a:p>
        </p:txBody>
      </p:sp>
    </p:spTree>
    <p:extLst>
      <p:ext uri="{BB962C8B-B14F-4D97-AF65-F5344CB8AC3E}">
        <p14:creationId xmlns:p14="http://schemas.microsoft.com/office/powerpoint/2010/main" val="36685779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555526"/>
            <a:ext cx="8280920" cy="1077218"/>
          </a:xfrm>
          <a:prstGeom prst="rect">
            <a:avLst/>
          </a:prstGeom>
        </p:spPr>
        <p:txBody>
          <a:bodyPr wrap="square">
            <a:spAutoFit/>
          </a:bodyPr>
          <a:lstStyle/>
          <a:p>
            <a:r>
              <a:rPr lang="zh-CN" altLang="en-US" sz="3200" b="1" dirty="0">
                <a:latin typeface="宋体" pitchFamily="2" charset="-122"/>
                <a:ea typeface="宋体" pitchFamily="2" charset="-122"/>
                <a:cs typeface="楷体" panose="02010609060101010101" pitchFamily="49" charset="-122"/>
              </a:rPr>
              <a:t>    你来试着写一写</a:t>
            </a:r>
            <a:r>
              <a:rPr lang="en-US" altLang="zh-CN" sz="3200" b="1" dirty="0">
                <a:latin typeface="宋体" pitchFamily="2" charset="-122"/>
                <a:ea typeface="宋体" pitchFamily="2" charset="-122"/>
                <a:cs typeface="楷体" panose="02010609060101010101" pitchFamily="49" charset="-122"/>
              </a:rPr>
              <a:t>《</a:t>
            </a:r>
            <a:r>
              <a:rPr lang="zh-CN" altLang="en-US" sz="3200" b="1" dirty="0">
                <a:latin typeface="宋体" pitchFamily="2" charset="-122"/>
                <a:ea typeface="宋体" pitchFamily="2" charset="-122"/>
                <a:cs typeface="楷体" panose="02010609060101010101" pitchFamily="49" charset="-122"/>
              </a:rPr>
              <a:t>鲁滨逊漂流记</a:t>
            </a:r>
            <a:r>
              <a:rPr lang="en-US" altLang="zh-CN" sz="3200" b="1" dirty="0">
                <a:latin typeface="宋体" pitchFamily="2" charset="-122"/>
                <a:ea typeface="宋体" pitchFamily="2" charset="-122"/>
                <a:cs typeface="楷体" panose="02010609060101010101" pitchFamily="49" charset="-122"/>
              </a:rPr>
              <a:t>》</a:t>
            </a:r>
            <a:r>
              <a:rPr lang="zh-CN" altLang="en-US" sz="3200" b="1" dirty="0">
                <a:latin typeface="宋体" pitchFamily="2" charset="-122"/>
                <a:ea typeface="宋体" pitchFamily="2" charset="-122"/>
                <a:cs typeface="楷体" panose="02010609060101010101" pitchFamily="49" charset="-122"/>
              </a:rPr>
              <a:t>的主要内容吧！</a:t>
            </a:r>
          </a:p>
        </p:txBody>
      </p:sp>
      <p:sp>
        <p:nvSpPr>
          <p:cNvPr id="3" name="文本框 6"/>
          <p:cNvSpPr txBox="1"/>
          <p:nvPr/>
        </p:nvSpPr>
        <p:spPr>
          <a:xfrm>
            <a:off x="3052359" y="1199922"/>
            <a:ext cx="2228248" cy="561692"/>
          </a:xfrm>
          <a:prstGeom prst="rect">
            <a:avLst/>
          </a:prstGeom>
          <a:noFill/>
        </p:spPr>
        <p:txBody>
          <a:bodyPr wrap="square" lIns="68580" tIns="34290" rIns="68580" bIns="34290">
            <a:spAutoFit/>
          </a:bodyPr>
          <a:lstStyle/>
          <a:p>
            <a:pPr eaLnBrk="1" hangingPunct="1">
              <a:buFont typeface="Arial" panose="020B0604020202020204" pitchFamily="34" charset="0"/>
              <a:buNone/>
              <a:defRPr/>
            </a:pPr>
            <a:endParaRPr lang="zh-CN" altLang="en-US" sz="3200" b="1" noProof="1">
              <a:solidFill>
                <a:srgbClr val="FF0000"/>
              </a:solidFill>
              <a:latin typeface="楷体" panose="02010609060101010101" pitchFamily="49" charset="-122"/>
              <a:ea typeface="楷体" panose="02010609060101010101" pitchFamily="49" charset="-122"/>
            </a:endParaRPr>
          </a:p>
        </p:txBody>
      </p:sp>
      <p:sp>
        <p:nvSpPr>
          <p:cNvPr id="8" name="文本框 4"/>
          <p:cNvSpPr txBox="1"/>
          <p:nvPr/>
        </p:nvSpPr>
        <p:spPr>
          <a:xfrm>
            <a:off x="755576" y="1761614"/>
            <a:ext cx="7992888" cy="2308324"/>
          </a:xfrm>
          <a:prstGeom prst="rect">
            <a:avLst/>
          </a:prstGeom>
          <a:noFill/>
        </p:spPr>
        <p:txBody>
          <a:bodyPr wrap="square" rtlCol="0" anchor="t">
            <a:spAutoFit/>
          </a:bodyPr>
          <a:lstStyle/>
          <a:p>
            <a:r>
              <a:rPr lang="zh-CN" altLang="en-US" sz="2400" b="1" dirty="0">
                <a:solidFill>
                  <a:srgbClr val="FF0000"/>
                </a:solidFill>
                <a:latin typeface="楷体" panose="02010609060101010101" pitchFamily="49" charset="-122"/>
                <a:ea typeface="楷体" panose="02010609060101010101" pitchFamily="49" charset="-122"/>
                <a:sym typeface="+mn-ea"/>
              </a:rPr>
              <a:t>    </a:t>
            </a:r>
            <a:r>
              <a:rPr lang="zh-CN" altLang="en-US" sz="2400" b="1" dirty="0" smtClean="0">
                <a:solidFill>
                  <a:srgbClr val="FF0000"/>
                </a:solidFill>
                <a:latin typeface="楷体" panose="02010609060101010101" pitchFamily="49" charset="-122"/>
                <a:ea typeface="楷体" panose="02010609060101010101" pitchFamily="49" charset="-122"/>
                <a:sym typeface="+mn-ea"/>
              </a:rPr>
              <a:t>鲁滨逊乘坐的船在</a:t>
            </a:r>
            <a:r>
              <a:rPr lang="zh-CN" altLang="en-US" sz="2400" b="1" dirty="0">
                <a:solidFill>
                  <a:srgbClr val="FF0000"/>
                </a:solidFill>
                <a:latin typeface="楷体" panose="02010609060101010101" pitchFamily="49" charset="-122"/>
                <a:ea typeface="楷体" panose="02010609060101010101" pitchFamily="49" charset="-122"/>
                <a:sym typeface="+mn-ea"/>
              </a:rPr>
              <a:t>一次雨中航行中失事，他的同伴都遇难了，他最后被海水带到了一个荒无人烟的孤岛上。鲁滨逊并没有因此放弃生命，而是用身边仅有的一些物品建了一座“房子”，又在遇难的船上找到了一些面包、酒、衣服、</a:t>
            </a:r>
            <a:r>
              <a:rPr lang="zh-CN" altLang="en-US" sz="2400" b="1" dirty="0" smtClean="0">
                <a:solidFill>
                  <a:srgbClr val="FF0000"/>
                </a:solidFill>
                <a:latin typeface="楷体" panose="02010609060101010101" pitchFamily="49" charset="-122"/>
                <a:ea typeface="楷体" panose="02010609060101010101" pitchFamily="49" charset="-122"/>
                <a:sym typeface="+mn-ea"/>
              </a:rPr>
              <a:t>枪弹</a:t>
            </a:r>
            <a:r>
              <a:rPr lang="en-US" altLang="zh-CN" sz="2400" b="1" dirty="0" smtClean="0">
                <a:solidFill>
                  <a:srgbClr val="FF0000"/>
                </a:solidFill>
                <a:latin typeface="楷体" panose="02010609060101010101" pitchFamily="49" charset="-122"/>
                <a:ea typeface="楷体" panose="02010609060101010101" pitchFamily="49" charset="-122"/>
                <a:sym typeface="+mn-ea"/>
              </a:rPr>
              <a:t>……</a:t>
            </a:r>
            <a:r>
              <a:rPr lang="zh-CN" altLang="en-US" sz="2400" b="1" dirty="0">
                <a:solidFill>
                  <a:srgbClr val="FF0000"/>
                </a:solidFill>
                <a:latin typeface="楷体" panose="02010609060101010101" pitchFamily="49" charset="-122"/>
                <a:ea typeface="楷体" panose="02010609060101010101" pitchFamily="49" charset="-122"/>
                <a:sym typeface="+mn-ea"/>
              </a:rPr>
              <a:t>他凭着强韧的意志与不懈的努力，在荒岛上顽强地生存下来，经过</a:t>
            </a:r>
            <a:r>
              <a:rPr lang="en-US" altLang="zh-CN" sz="2400" b="1" dirty="0">
                <a:solidFill>
                  <a:srgbClr val="FF0000"/>
                </a:solidFill>
                <a:latin typeface="楷体" panose="02010609060101010101" pitchFamily="49" charset="-122"/>
                <a:ea typeface="楷体" panose="02010609060101010101" pitchFamily="49" charset="-122"/>
                <a:sym typeface="+mn-ea"/>
              </a:rPr>
              <a:t>28</a:t>
            </a:r>
            <a:r>
              <a:rPr lang="zh-CN" altLang="en-US" sz="2400" b="1" dirty="0" smtClean="0">
                <a:solidFill>
                  <a:srgbClr val="FF0000"/>
                </a:solidFill>
                <a:latin typeface="楷体" panose="02010609060101010101" pitchFamily="49" charset="-122"/>
                <a:ea typeface="楷体" panose="02010609060101010101" pitchFamily="49" charset="-122"/>
                <a:sym typeface="+mn-ea"/>
              </a:rPr>
              <a:t>年后</a:t>
            </a:r>
            <a:r>
              <a:rPr lang="zh-CN" altLang="en-US" sz="2400" b="1" dirty="0">
                <a:solidFill>
                  <a:srgbClr val="FF0000"/>
                </a:solidFill>
                <a:latin typeface="楷体" panose="02010609060101010101" pitchFamily="49" charset="-122"/>
                <a:ea typeface="楷体" panose="02010609060101010101" pitchFamily="49" charset="-122"/>
                <a:sym typeface="+mn-ea"/>
              </a:rPr>
              <a:t>得以返回故乡。</a:t>
            </a:r>
          </a:p>
        </p:txBody>
      </p:sp>
    </p:spTree>
    <p:extLst>
      <p:ext uri="{BB962C8B-B14F-4D97-AF65-F5344CB8AC3E}">
        <p14:creationId xmlns:p14="http://schemas.microsoft.com/office/powerpoint/2010/main" val="3649216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1275606"/>
            <a:ext cx="6725806" cy="1731243"/>
          </a:xfrm>
          <a:prstGeom prst="rect">
            <a:avLst/>
          </a:prstGeom>
          <a:noFill/>
          <a:effectLst>
            <a:softEdge rad="127000"/>
          </a:effectLst>
        </p:spPr>
        <p:txBody>
          <a:bodyPr wrap="square" lIns="68580" tIns="34290" rIns="68580" bIns="34290" rtlCol="0">
            <a:spAutoFit/>
          </a:bodyPr>
          <a:lstStyle/>
          <a:p>
            <a:pPr indent="457200" algn="just">
              <a:lnSpc>
                <a:spcPct val="150000"/>
              </a:lnSpc>
            </a:pPr>
            <a:r>
              <a:rPr lang="zh-CN" altLang="en-US" sz="3600" dirty="0">
                <a:solidFill>
                  <a:prstClr val="black"/>
                </a:solidFill>
                <a:latin typeface="黑体" pitchFamily="49" charset="-122"/>
                <a:ea typeface="黑体" pitchFamily="49" charset="-122"/>
              </a:rPr>
              <a:t>  想一想：怎样才能把读后感写得真实、具体呢？</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419622"/>
            <a:ext cx="1694180" cy="2248535"/>
          </a:xfrm>
          <a:prstGeom prst="rect">
            <a:avLst/>
          </a:prstGeom>
        </p:spPr>
      </p:pic>
    </p:spTree>
    <p:extLst>
      <p:ext uri="{BB962C8B-B14F-4D97-AF65-F5344CB8AC3E}">
        <p14:creationId xmlns:p14="http://schemas.microsoft.com/office/powerpoint/2010/main" val="22485210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48992"/>
            <a:ext cx="7776864" cy="3430170"/>
          </a:xfrm>
          <a:prstGeom prst="rect">
            <a:avLst/>
          </a:prstGeom>
          <a:noFill/>
          <a:effectLst>
            <a:softEdge rad="127000"/>
          </a:effectLst>
        </p:spPr>
        <p:txBody>
          <a:bodyPr wrap="square" lIns="68580" tIns="34290" rIns="68580" bIns="34290" rtlCol="0">
            <a:spAutoFit/>
          </a:bodyPr>
          <a:lstStyle/>
          <a:p>
            <a:pPr>
              <a:lnSpc>
                <a:spcPct val="140000"/>
              </a:lnSpc>
            </a:pPr>
            <a:r>
              <a:rPr lang="zh-CN" altLang="en-US" sz="2600" dirty="0">
                <a:solidFill>
                  <a:prstClr val="black"/>
                </a:solidFill>
                <a:latin typeface="黑体" pitchFamily="49" charset="-122"/>
                <a:ea typeface="黑体" pitchFamily="49" charset="-122"/>
              </a:rPr>
              <a:t>    </a:t>
            </a:r>
            <a:r>
              <a:rPr lang="en-US" altLang="zh-CN" sz="2600" dirty="0">
                <a:solidFill>
                  <a:srgbClr val="FF0000"/>
                </a:solidFill>
                <a:latin typeface="黑体" pitchFamily="49" charset="-122"/>
                <a:ea typeface="黑体" pitchFamily="49" charset="-122"/>
              </a:rPr>
              <a:t>1.</a:t>
            </a:r>
            <a:r>
              <a:rPr lang="zh-CN" altLang="en-US" sz="2600" dirty="0">
                <a:solidFill>
                  <a:srgbClr val="FF0000"/>
                </a:solidFill>
                <a:latin typeface="黑体" pitchFamily="49" charset="-122"/>
                <a:ea typeface="黑体" pitchFamily="49" charset="-122"/>
              </a:rPr>
              <a:t>我们可以针对自己感触最深的内容来表达自己的看法。</a:t>
            </a:r>
            <a:endParaRPr lang="en-US" altLang="zh-CN" sz="2600" dirty="0">
              <a:solidFill>
                <a:srgbClr val="FF0000"/>
              </a:solidFill>
              <a:latin typeface="黑体" pitchFamily="49" charset="-122"/>
              <a:ea typeface="黑体" pitchFamily="49" charset="-122"/>
            </a:endParaRPr>
          </a:p>
          <a:p>
            <a:pPr>
              <a:lnSpc>
                <a:spcPct val="140000"/>
              </a:lnSpc>
            </a:pPr>
            <a:r>
              <a:rPr lang="en-US" altLang="zh-CN" sz="2600" dirty="0">
                <a:solidFill>
                  <a:srgbClr val="FF0000"/>
                </a:solidFill>
                <a:latin typeface="黑体" pitchFamily="49" charset="-122"/>
                <a:ea typeface="黑体" pitchFamily="49" charset="-122"/>
              </a:rPr>
              <a:t>    </a:t>
            </a:r>
            <a:r>
              <a:rPr lang="zh-CN" altLang="en-US" sz="2600" dirty="0">
                <a:latin typeface="黑体" pitchFamily="49" charset="-122"/>
                <a:ea typeface="黑体" pitchFamily="49" charset="-122"/>
              </a:rPr>
              <a:t>“感”是“读”的延伸，是对“读”的某个内容的认识和感悟。读过的文章或书中给你留下印象最深的内容，最有话想说，有话可说的内容，谈自己的感受和看法，表达时还可以引用原文中的个别语句。</a:t>
            </a:r>
          </a:p>
        </p:txBody>
      </p:sp>
    </p:spTree>
    <p:extLst>
      <p:ext uri="{BB962C8B-B14F-4D97-AF65-F5344CB8AC3E}">
        <p14:creationId xmlns:p14="http://schemas.microsoft.com/office/powerpoint/2010/main" val="1908412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77" y="1275606"/>
            <a:ext cx="6048647" cy="3108543"/>
          </a:xfrm>
          <a:prstGeom prst="rect">
            <a:avLst/>
          </a:prstGeom>
        </p:spPr>
        <p:txBody>
          <a:bodyPr wrap="square">
            <a:spAutoFit/>
          </a:bodyPr>
          <a:lstStyle/>
          <a:p>
            <a:r>
              <a:rPr lang="zh-CN" altLang="en-US" sz="2800" b="1" dirty="0">
                <a:latin typeface="楷体" pitchFamily="49" charset="-122"/>
                <a:ea typeface="楷体" pitchFamily="49" charset="-122"/>
              </a:rPr>
              <a:t>    鲁滨逊在孤岛生存长达</a:t>
            </a:r>
            <a:r>
              <a:rPr lang="zh-CN" altLang="en-US" sz="2800" b="1" dirty="0" smtClean="0">
                <a:latin typeface="楷体" pitchFamily="49" charset="-122"/>
                <a:ea typeface="楷体" pitchFamily="49" charset="-122"/>
              </a:rPr>
              <a:t>二十八年，</a:t>
            </a:r>
            <a:r>
              <a:rPr lang="zh-CN" altLang="en-US" sz="2800" b="1" dirty="0">
                <a:latin typeface="楷体" pitchFamily="49" charset="-122"/>
                <a:ea typeface="楷体" pitchFamily="49" charset="-122"/>
              </a:rPr>
              <a:t>在这么长久的时间里，</a:t>
            </a:r>
            <a:r>
              <a:rPr lang="zh-CN" altLang="en-US" sz="2800" b="1" dirty="0">
                <a:solidFill>
                  <a:srgbClr val="FF0000"/>
                </a:solidFill>
                <a:latin typeface="楷体" pitchFamily="49" charset="-122"/>
                <a:ea typeface="楷体" pitchFamily="49" charset="-122"/>
              </a:rPr>
              <a:t>我想，希望一定住在鲁滨逊的灵魂里，那样可怕的荒岛都没有困住它。当身处绝境时，鲁滨逊首先想到的是怎样活下去。他是不幸的，但又是幸运的，因为他紧紧地拥抱着希望。</a:t>
            </a:r>
          </a:p>
        </p:txBody>
      </p:sp>
      <p:sp>
        <p:nvSpPr>
          <p:cNvPr id="6" name="线形标注 1 5"/>
          <p:cNvSpPr/>
          <p:nvPr/>
        </p:nvSpPr>
        <p:spPr>
          <a:xfrm>
            <a:off x="7022901" y="2439119"/>
            <a:ext cx="1728192" cy="1440160"/>
          </a:xfrm>
          <a:prstGeom prst="borderCallout1">
            <a:avLst>
              <a:gd name="adj1" fmla="val 61740"/>
              <a:gd name="adj2" fmla="val 1444"/>
              <a:gd name="adj3" fmla="val 76124"/>
              <a:gd name="adj4" fmla="val -39986"/>
            </a:avLst>
          </a:prstGeom>
          <a:solidFill>
            <a:schemeClr val="accent3">
              <a:lumMod val="20000"/>
              <a:lumOff val="80000"/>
            </a:schemeClr>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FF0000"/>
                </a:solidFill>
                <a:latin typeface="黑体" pitchFamily="49" charset="-122"/>
                <a:ea typeface="黑体" pitchFamily="49" charset="-122"/>
              </a:rPr>
              <a:t>选择感触深的表达看法</a:t>
            </a:r>
          </a:p>
        </p:txBody>
      </p:sp>
      <p:grpSp>
        <p:nvGrpSpPr>
          <p:cNvPr id="7" name="组合 6"/>
          <p:cNvGrpSpPr/>
          <p:nvPr/>
        </p:nvGrpSpPr>
        <p:grpSpPr>
          <a:xfrm>
            <a:off x="285999" y="411510"/>
            <a:ext cx="2598628" cy="734778"/>
            <a:chOff x="285999" y="3103687"/>
            <a:chExt cx="2598628" cy="734778"/>
          </a:xfrm>
        </p:grpSpPr>
        <p:sp>
          <p:nvSpPr>
            <p:cNvPr id="8" name="矩形 7"/>
            <p:cNvSpPr/>
            <p:nvPr/>
          </p:nvSpPr>
          <p:spPr>
            <a:xfrm>
              <a:off x="1052074" y="3253690"/>
              <a:ext cx="1832553" cy="584775"/>
            </a:xfrm>
            <a:prstGeom prst="rect">
              <a:avLst/>
            </a:prstGeom>
          </p:spPr>
          <p:txBody>
            <a:bodyPr wrap="none">
              <a:spAutoFit/>
            </a:bodyPr>
            <a:lstStyle/>
            <a:p>
              <a:r>
                <a:rPr lang="zh-CN" altLang="en-US" sz="3200" b="1" dirty="0">
                  <a:solidFill>
                    <a:srgbClr val="92D050"/>
                  </a:solidFill>
                  <a:latin typeface="黑体" pitchFamily="49" charset="-122"/>
                  <a:ea typeface="黑体" pitchFamily="49" charset="-122"/>
                  <a:sym typeface="+mn-ea"/>
                </a:rPr>
                <a:t>语段示例</a:t>
              </a:r>
              <a:endParaRPr lang="zh-CN" altLang="en-US" sz="1600" dirty="0">
                <a:solidFill>
                  <a:srgbClr val="92D05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999" y="3103687"/>
              <a:ext cx="893507" cy="648652"/>
            </a:xfrm>
            <a:prstGeom prst="rect">
              <a:avLst/>
            </a:prstGeom>
          </p:spPr>
        </p:pic>
      </p:grpSp>
    </p:spTree>
    <p:extLst>
      <p:ext uri="{BB962C8B-B14F-4D97-AF65-F5344CB8AC3E}">
        <p14:creationId xmlns:p14="http://schemas.microsoft.com/office/powerpoint/2010/main" val="1513983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1419622"/>
            <a:ext cx="8136904" cy="3108543"/>
          </a:xfrm>
          <a:prstGeom prst="rect">
            <a:avLst/>
          </a:prstGeom>
        </p:spPr>
        <p:txBody>
          <a:bodyPr wrap="square">
            <a:spAutoFit/>
          </a:bodyPr>
          <a:lstStyle/>
          <a:p>
            <a:r>
              <a:rPr lang="zh-CN" altLang="en-US" sz="2800" b="1" dirty="0">
                <a:solidFill>
                  <a:srgbClr val="FF0000"/>
                </a:solidFill>
                <a:latin typeface="楷体" pitchFamily="49" charset="-122"/>
                <a:ea typeface="楷体" pitchFamily="49" charset="-122"/>
              </a:rPr>
              <a:t>    正如他所说：“在最不幸的处境之中，我们也可以把好处和坏处对照起来看，从而找到聊以自慰的事情。”</a:t>
            </a:r>
            <a:r>
              <a:rPr lang="zh-CN" altLang="en-US" sz="2800" b="1" dirty="0">
                <a:latin typeface="楷体" pitchFamily="49" charset="-122"/>
                <a:ea typeface="楷体" pitchFamily="49" charset="-122"/>
              </a:rPr>
              <a:t>通过对照，他意识到，虽然自己身处荒岛，与世隔绝，饱尝孤独，但是能够活着，独免一死，身处热带，身边没有野兽，还有吃的，已经是不幸中的万幸，因此他鼓起生活的勇气，一心一意地安排自己的生活。</a:t>
            </a:r>
          </a:p>
        </p:txBody>
      </p:sp>
      <p:sp>
        <p:nvSpPr>
          <p:cNvPr id="6" name="线形标注 1 5"/>
          <p:cNvSpPr/>
          <p:nvPr/>
        </p:nvSpPr>
        <p:spPr>
          <a:xfrm>
            <a:off x="5580112" y="483518"/>
            <a:ext cx="2304256" cy="922412"/>
          </a:xfrm>
          <a:prstGeom prst="borderCallout1">
            <a:avLst>
              <a:gd name="adj1" fmla="val 61740"/>
              <a:gd name="adj2" fmla="val 1444"/>
              <a:gd name="adj3" fmla="val 112500"/>
              <a:gd name="adj4" fmla="val -38333"/>
            </a:avLst>
          </a:prstGeom>
          <a:solidFill>
            <a:schemeClr val="accent3">
              <a:lumMod val="20000"/>
              <a:lumOff val="80000"/>
            </a:schemeClr>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FF0000"/>
                </a:solidFill>
                <a:latin typeface="黑体" pitchFamily="49" charset="-122"/>
                <a:ea typeface="黑体" pitchFamily="49" charset="-122"/>
              </a:rPr>
              <a:t>引用原文中的个别语句</a:t>
            </a:r>
          </a:p>
        </p:txBody>
      </p:sp>
      <p:grpSp>
        <p:nvGrpSpPr>
          <p:cNvPr id="7" name="组合 6"/>
          <p:cNvGrpSpPr/>
          <p:nvPr/>
        </p:nvGrpSpPr>
        <p:grpSpPr>
          <a:xfrm>
            <a:off x="285999" y="555526"/>
            <a:ext cx="2598628" cy="734778"/>
            <a:chOff x="285999" y="3103687"/>
            <a:chExt cx="2598628" cy="734778"/>
          </a:xfrm>
        </p:grpSpPr>
        <p:sp>
          <p:nvSpPr>
            <p:cNvPr id="8" name="矩形 7"/>
            <p:cNvSpPr/>
            <p:nvPr/>
          </p:nvSpPr>
          <p:spPr>
            <a:xfrm>
              <a:off x="1052074" y="3253690"/>
              <a:ext cx="1832553" cy="584775"/>
            </a:xfrm>
            <a:prstGeom prst="rect">
              <a:avLst/>
            </a:prstGeom>
          </p:spPr>
          <p:txBody>
            <a:bodyPr wrap="none">
              <a:spAutoFit/>
            </a:bodyPr>
            <a:lstStyle/>
            <a:p>
              <a:r>
                <a:rPr lang="zh-CN" altLang="en-US" sz="3200" b="1" dirty="0">
                  <a:solidFill>
                    <a:srgbClr val="92D050"/>
                  </a:solidFill>
                  <a:latin typeface="黑体" pitchFamily="49" charset="-122"/>
                  <a:ea typeface="黑体" pitchFamily="49" charset="-122"/>
                  <a:sym typeface="+mn-ea"/>
                </a:rPr>
                <a:t>语段示例</a:t>
              </a:r>
              <a:endParaRPr lang="zh-CN" altLang="en-US" sz="1600" dirty="0">
                <a:solidFill>
                  <a:srgbClr val="92D050"/>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999" y="3103687"/>
              <a:ext cx="893507" cy="648652"/>
            </a:xfrm>
            <a:prstGeom prst="rect">
              <a:avLst/>
            </a:prstGeom>
          </p:spPr>
        </p:pic>
      </p:grpSp>
    </p:spTree>
    <p:extLst>
      <p:ext uri="{BB962C8B-B14F-4D97-AF65-F5344CB8AC3E}">
        <p14:creationId xmlns:p14="http://schemas.microsoft.com/office/powerpoint/2010/main" val="153444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821923"/>
            <a:ext cx="8064896" cy="2469907"/>
          </a:xfrm>
          <a:prstGeom prst="rect">
            <a:avLst/>
          </a:prstGeom>
          <a:noFill/>
          <a:effectLst>
            <a:softEdge rad="127000"/>
          </a:effectLst>
        </p:spPr>
        <p:txBody>
          <a:bodyPr wrap="square" lIns="68580" tIns="34290" rIns="68580" bIns="34290" rtlCol="0">
            <a:spAutoFit/>
          </a:bodyPr>
          <a:lstStyle/>
          <a:p>
            <a:pPr>
              <a:lnSpc>
                <a:spcPct val="150000"/>
              </a:lnSpc>
            </a:pPr>
            <a:r>
              <a:rPr lang="en-US" altLang="zh-CN" sz="2600" dirty="0">
                <a:solidFill>
                  <a:srgbClr val="FF0000"/>
                </a:solidFill>
                <a:latin typeface="黑体" pitchFamily="49" charset="-122"/>
                <a:ea typeface="黑体" pitchFamily="49" charset="-122"/>
              </a:rPr>
              <a:t>    2.</a:t>
            </a:r>
            <a:r>
              <a:rPr lang="zh-CN" altLang="en-US" sz="2600" dirty="0">
                <a:solidFill>
                  <a:srgbClr val="FF0000"/>
                </a:solidFill>
                <a:latin typeface="黑体" pitchFamily="49" charset="-122"/>
                <a:ea typeface="黑体" pitchFamily="49" charset="-122"/>
              </a:rPr>
              <a:t>我们还可以联系实际来表达感想。</a:t>
            </a:r>
            <a:endParaRPr lang="en-US" altLang="zh-CN" sz="2600" dirty="0">
              <a:solidFill>
                <a:srgbClr val="FF0000"/>
              </a:solidFill>
              <a:latin typeface="黑体" pitchFamily="49" charset="-122"/>
              <a:ea typeface="黑体" pitchFamily="49" charset="-122"/>
            </a:endParaRPr>
          </a:p>
          <a:p>
            <a:pPr>
              <a:lnSpc>
                <a:spcPct val="150000"/>
              </a:lnSpc>
            </a:pPr>
            <a:r>
              <a:rPr lang="en-US" altLang="zh-CN" sz="2600" dirty="0">
                <a:solidFill>
                  <a:srgbClr val="FF0000"/>
                </a:solidFill>
                <a:latin typeface="黑体" pitchFamily="49" charset="-122"/>
                <a:ea typeface="黑体" pitchFamily="49" charset="-122"/>
              </a:rPr>
              <a:t>    </a:t>
            </a:r>
            <a:r>
              <a:rPr lang="zh-CN" altLang="en-US" sz="2600" dirty="0">
                <a:latin typeface="黑体" pitchFamily="49" charset="-122"/>
                <a:ea typeface="黑体" pitchFamily="49" charset="-122"/>
              </a:rPr>
              <a:t>联系实际的“实际”可以是</a:t>
            </a:r>
            <a:r>
              <a:rPr lang="zh-CN" altLang="en-US" sz="2600" dirty="0">
                <a:solidFill>
                  <a:srgbClr val="FF0000"/>
                </a:solidFill>
                <a:latin typeface="黑体" pitchFamily="49" charset="-122"/>
                <a:ea typeface="黑体" pitchFamily="49" charset="-122"/>
              </a:rPr>
              <a:t>个人</a:t>
            </a:r>
            <a:r>
              <a:rPr lang="zh-CN" altLang="en-US" sz="2600" dirty="0">
                <a:latin typeface="黑体" pitchFamily="49" charset="-122"/>
                <a:ea typeface="黑体" pitchFamily="49" charset="-122"/>
              </a:rPr>
              <a:t>的言行、经历、思想，也可以是</a:t>
            </a:r>
            <a:r>
              <a:rPr lang="zh-CN" altLang="en-US" sz="2600" dirty="0">
                <a:solidFill>
                  <a:srgbClr val="FF0000"/>
                </a:solidFill>
                <a:latin typeface="黑体" pitchFamily="49" charset="-122"/>
                <a:ea typeface="黑体" pitchFamily="49" charset="-122"/>
              </a:rPr>
              <a:t>他人</a:t>
            </a:r>
            <a:r>
              <a:rPr lang="zh-CN" altLang="en-US" sz="2600" dirty="0">
                <a:latin typeface="黑体" pitchFamily="49" charset="-122"/>
                <a:ea typeface="黑体" pitchFamily="49" charset="-122"/>
              </a:rPr>
              <a:t>的言行、经历、思想，或者是某种</a:t>
            </a:r>
            <a:r>
              <a:rPr lang="zh-CN" altLang="en-US" sz="2600" dirty="0">
                <a:solidFill>
                  <a:srgbClr val="FF0000"/>
                </a:solidFill>
                <a:latin typeface="黑体" pitchFamily="49" charset="-122"/>
                <a:ea typeface="黑体" pitchFamily="49" charset="-122"/>
              </a:rPr>
              <a:t>社会现象</a:t>
            </a:r>
            <a:r>
              <a:rPr lang="zh-CN" altLang="en-US" sz="2600" dirty="0">
                <a:latin typeface="黑体" pitchFamily="49" charset="-122"/>
                <a:ea typeface="黑体" pitchFamily="49" charset="-122"/>
              </a:rPr>
              <a:t>，还可以是自己的</a:t>
            </a:r>
            <a:r>
              <a:rPr lang="zh-CN" altLang="en-US" sz="2600" dirty="0">
                <a:solidFill>
                  <a:srgbClr val="FF0000"/>
                </a:solidFill>
                <a:latin typeface="黑体" pitchFamily="49" charset="-122"/>
                <a:ea typeface="黑体" pitchFamily="49" charset="-122"/>
              </a:rPr>
              <a:t>阅读积累和生活经验</a:t>
            </a:r>
            <a:r>
              <a:rPr lang="zh-CN" altLang="en-US" sz="2600" dirty="0">
                <a:latin typeface="黑体" pitchFamily="49" charset="-122"/>
                <a:ea typeface="黑体" pitchFamily="49" charset="-122"/>
              </a:rPr>
              <a:t>。</a:t>
            </a:r>
          </a:p>
        </p:txBody>
      </p:sp>
    </p:spTree>
    <p:extLst>
      <p:ext uri="{BB962C8B-B14F-4D97-AF65-F5344CB8AC3E}">
        <p14:creationId xmlns:p14="http://schemas.microsoft.com/office/powerpoint/2010/main" val="2198632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1000" y="1491630"/>
            <a:ext cx="7560840" cy="1569660"/>
          </a:xfrm>
          <a:prstGeom prst="rect">
            <a:avLst/>
          </a:prstGeom>
          <a:noFill/>
        </p:spPr>
        <p:txBody>
          <a:bodyPr wrap="square" rtlCol="0">
            <a:spAutoFit/>
          </a:bodyPr>
          <a:lstStyle/>
          <a:p>
            <a:r>
              <a:rPr lang="zh-CN" altLang="en-US" sz="3200" b="1" dirty="0">
                <a:solidFill>
                  <a:srgbClr val="FF0000"/>
                </a:solidFill>
                <a:latin typeface="宋体" pitchFamily="2" charset="-122"/>
                <a:ea typeface="宋体" pitchFamily="2" charset="-122"/>
              </a:rPr>
              <a:t>    </a:t>
            </a:r>
            <a:r>
              <a:rPr lang="zh-CN" altLang="en-US" sz="3200" b="1" dirty="0">
                <a:latin typeface="宋体" pitchFamily="2" charset="-122"/>
                <a:ea typeface="宋体" pitchFamily="2" charset="-122"/>
              </a:rPr>
              <a:t>本单元我们学习了四大名著的片段，你都有怎样的感触</a:t>
            </a:r>
            <a:r>
              <a:rPr lang="zh-CN" altLang="en-US" sz="3200" b="1" dirty="0" smtClean="0">
                <a:latin typeface="宋体" pitchFamily="2" charset="-122"/>
                <a:ea typeface="宋体" pitchFamily="2" charset="-122"/>
              </a:rPr>
              <a:t>？</a:t>
            </a:r>
            <a:r>
              <a:rPr lang="zh-CN" altLang="en-US" sz="3200" b="1" dirty="0" smtClean="0">
                <a:solidFill>
                  <a:srgbClr val="FF0000"/>
                </a:solidFill>
                <a:latin typeface="宋体" pitchFamily="2" charset="-122"/>
                <a:ea typeface="宋体" pitchFamily="2" charset="-122"/>
              </a:rPr>
              <a:t>把这些感触写下来，就是读后感。</a:t>
            </a:r>
            <a:endParaRPr lang="zh-CN" altLang="en-US" sz="32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val="625034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528" y="1167926"/>
            <a:ext cx="8557914" cy="3046988"/>
          </a:xfrm>
          <a:prstGeom prst="rect">
            <a:avLst/>
          </a:prstGeom>
        </p:spPr>
        <p:txBody>
          <a:bodyPr wrap="square">
            <a:spAutoFit/>
          </a:bodyPr>
          <a:lstStyle/>
          <a:p>
            <a:r>
              <a:rPr lang="zh-CN" altLang="en-US" sz="2400" b="1" dirty="0">
                <a:latin typeface="楷体" pitchFamily="49" charset="-122"/>
                <a:ea typeface="楷体" pitchFamily="49" charset="-122"/>
              </a:rPr>
              <a:t>    读了</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钢铁是怎样炼成的</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这本书，我认识了保尔</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柯察金，他身上有许多我要学习的地方，比如</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他的永不言败，顽强生活。</a:t>
            </a:r>
            <a:r>
              <a:rPr lang="zh-CN" altLang="en-US" sz="2400" b="1" dirty="0">
                <a:solidFill>
                  <a:srgbClr val="FF0000"/>
                </a:solidFill>
                <a:latin typeface="楷体" pitchFamily="49" charset="-122"/>
                <a:ea typeface="楷体" pitchFamily="49" charset="-122"/>
              </a:rPr>
              <a:t>我意志有点薄弱，毅力也不算强，做事怕苦怕累，动不动就放弃。去年，看到别的女孩在舞台上跳舞，就让妈妈给我报舞蹈培训班，刚开始练基本功，压腿、下腰、劈叉，一项比一项难，一项比一项苦，我就有点打退堂鼓不想干了，学的时候能偷懒就偷懒，所以到现在学舞蹈一年了，我也没学好。今后，我一定要向保尔</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柯察金学习，努力把舞蹈学好。</a:t>
            </a:r>
          </a:p>
        </p:txBody>
      </p:sp>
      <p:sp>
        <p:nvSpPr>
          <p:cNvPr id="3" name="线形标注 1 2"/>
          <p:cNvSpPr/>
          <p:nvPr/>
        </p:nvSpPr>
        <p:spPr>
          <a:xfrm>
            <a:off x="5868144" y="267494"/>
            <a:ext cx="1619672" cy="576064"/>
          </a:xfrm>
          <a:prstGeom prst="borderCallout1">
            <a:avLst>
              <a:gd name="adj1" fmla="val 301624"/>
              <a:gd name="adj2" fmla="val -186648"/>
              <a:gd name="adj3" fmla="val 3372"/>
              <a:gd name="adj4" fmla="val 66"/>
            </a:avLst>
          </a:prstGeom>
          <a:solidFill>
            <a:schemeClr val="accent3">
              <a:lumMod val="20000"/>
              <a:lumOff val="80000"/>
            </a:schemeClr>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黑体" pitchFamily="49" charset="-122"/>
                <a:ea typeface="黑体" pitchFamily="49" charset="-122"/>
              </a:rPr>
              <a:t>联系个人</a:t>
            </a:r>
          </a:p>
        </p:txBody>
      </p:sp>
      <p:grpSp>
        <p:nvGrpSpPr>
          <p:cNvPr id="6" name="组合 5"/>
          <p:cNvGrpSpPr/>
          <p:nvPr/>
        </p:nvGrpSpPr>
        <p:grpSpPr>
          <a:xfrm>
            <a:off x="285999" y="411510"/>
            <a:ext cx="2598628" cy="734778"/>
            <a:chOff x="285999" y="3103687"/>
            <a:chExt cx="2598628" cy="734778"/>
          </a:xfrm>
        </p:grpSpPr>
        <p:sp>
          <p:nvSpPr>
            <p:cNvPr id="7" name="矩形 6"/>
            <p:cNvSpPr/>
            <p:nvPr/>
          </p:nvSpPr>
          <p:spPr>
            <a:xfrm>
              <a:off x="1052074" y="3253690"/>
              <a:ext cx="1832553" cy="584775"/>
            </a:xfrm>
            <a:prstGeom prst="rect">
              <a:avLst/>
            </a:prstGeom>
          </p:spPr>
          <p:txBody>
            <a:bodyPr wrap="none">
              <a:spAutoFit/>
            </a:bodyPr>
            <a:lstStyle/>
            <a:p>
              <a:r>
                <a:rPr lang="zh-CN" altLang="en-US" sz="3200" b="1" dirty="0">
                  <a:solidFill>
                    <a:srgbClr val="92D050"/>
                  </a:solidFill>
                  <a:latin typeface="黑体" pitchFamily="49" charset="-122"/>
                  <a:ea typeface="黑体" pitchFamily="49" charset="-122"/>
                  <a:sym typeface="+mn-ea"/>
                </a:rPr>
                <a:t>语段示例</a:t>
              </a:r>
              <a:endParaRPr lang="zh-CN" altLang="en-US" sz="1600" dirty="0">
                <a:solidFill>
                  <a:srgbClr val="92D050"/>
                </a:solidFill>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999" y="3103687"/>
              <a:ext cx="893507" cy="648652"/>
            </a:xfrm>
            <a:prstGeom prst="rect">
              <a:avLst/>
            </a:prstGeom>
          </p:spPr>
        </p:pic>
      </p:grpSp>
    </p:spTree>
    <p:extLst>
      <p:ext uri="{BB962C8B-B14F-4D97-AF65-F5344CB8AC3E}">
        <p14:creationId xmlns:p14="http://schemas.microsoft.com/office/powerpoint/2010/main" val="22553142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4988" y="1203598"/>
            <a:ext cx="8136904" cy="3046988"/>
          </a:xfrm>
          <a:prstGeom prst="rect">
            <a:avLst/>
          </a:prstGeom>
        </p:spPr>
        <p:txBody>
          <a:bodyPr wrap="square">
            <a:spAutoFit/>
          </a:bodyPr>
          <a:lstStyle/>
          <a:p>
            <a:r>
              <a:rPr lang="zh-CN" altLang="en-US" sz="2400" b="1" dirty="0">
                <a:latin typeface="楷体" pitchFamily="49" charset="-122"/>
                <a:ea typeface="楷体" pitchFamily="49" charset="-122"/>
              </a:rPr>
              <a:t>    由灵魂里住着希望的鲁滨逊，</a:t>
            </a:r>
            <a:r>
              <a:rPr lang="zh-CN" altLang="en-US" sz="2400" b="1" dirty="0">
                <a:solidFill>
                  <a:srgbClr val="FF0000"/>
                </a:solidFill>
                <a:latin typeface="楷体" pitchFamily="49" charset="-122"/>
                <a:ea typeface="楷体" pitchFamily="49" charset="-122"/>
              </a:rPr>
              <a:t>我想到了邻居张阿姨</a:t>
            </a:r>
            <a:r>
              <a:rPr lang="zh-CN" altLang="en-US" sz="2400" b="1" dirty="0">
                <a:latin typeface="楷体" pitchFamily="49" charset="-122"/>
                <a:ea typeface="楷体" pitchFamily="49" charset="-122"/>
              </a:rPr>
              <a:t>，我一直以为她是个不幸的人，因为车祸夺去了她的双腿，但我不理解为什么她每天都能保持微笑。现在我明白了，她的灵魂里同样住着希望，虽然她行动不便，可她的丈夫很疼爱她，周围的人很怜惜她，女儿已经上学了，常常帮她做家务，乖巧可爱。啊，难道她不是一个幸福的人吗？孩子渐渐长大，日子越过越好，这么美好的希望陪伴着她，难怪她要笑对生活了！</a:t>
            </a:r>
          </a:p>
        </p:txBody>
      </p:sp>
      <p:sp>
        <p:nvSpPr>
          <p:cNvPr id="3" name="线形标注 1 2"/>
          <p:cNvSpPr/>
          <p:nvPr/>
        </p:nvSpPr>
        <p:spPr>
          <a:xfrm>
            <a:off x="5364088" y="304368"/>
            <a:ext cx="1656184" cy="576064"/>
          </a:xfrm>
          <a:prstGeom prst="borderCallout1">
            <a:avLst>
              <a:gd name="adj1" fmla="val 44279"/>
              <a:gd name="adj2" fmla="val 100272"/>
              <a:gd name="adj3" fmla="val 164881"/>
              <a:gd name="adj4" fmla="val 125093"/>
            </a:avLst>
          </a:prstGeom>
          <a:solidFill>
            <a:schemeClr val="accent3">
              <a:lumMod val="20000"/>
              <a:lumOff val="80000"/>
            </a:schemeClr>
          </a:solidFill>
          <a:ln w="9525">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0000"/>
                </a:solidFill>
                <a:latin typeface="黑体" pitchFamily="49" charset="-122"/>
                <a:ea typeface="黑体" pitchFamily="49" charset="-122"/>
              </a:rPr>
              <a:t>联系他人</a:t>
            </a:r>
          </a:p>
        </p:txBody>
      </p:sp>
      <p:grpSp>
        <p:nvGrpSpPr>
          <p:cNvPr id="6" name="组合 5"/>
          <p:cNvGrpSpPr/>
          <p:nvPr/>
        </p:nvGrpSpPr>
        <p:grpSpPr>
          <a:xfrm>
            <a:off x="285999" y="411510"/>
            <a:ext cx="2598628" cy="734778"/>
            <a:chOff x="285999" y="3103687"/>
            <a:chExt cx="2598628" cy="734778"/>
          </a:xfrm>
        </p:grpSpPr>
        <p:sp>
          <p:nvSpPr>
            <p:cNvPr id="7" name="矩形 6"/>
            <p:cNvSpPr/>
            <p:nvPr/>
          </p:nvSpPr>
          <p:spPr>
            <a:xfrm>
              <a:off x="1052074" y="3253690"/>
              <a:ext cx="1832553" cy="584775"/>
            </a:xfrm>
            <a:prstGeom prst="rect">
              <a:avLst/>
            </a:prstGeom>
          </p:spPr>
          <p:txBody>
            <a:bodyPr wrap="none">
              <a:spAutoFit/>
            </a:bodyPr>
            <a:lstStyle/>
            <a:p>
              <a:r>
                <a:rPr lang="zh-CN" altLang="en-US" sz="3200" b="1" dirty="0">
                  <a:solidFill>
                    <a:srgbClr val="92D050"/>
                  </a:solidFill>
                  <a:latin typeface="黑体" pitchFamily="49" charset="-122"/>
                  <a:ea typeface="黑体" pitchFamily="49" charset="-122"/>
                  <a:sym typeface="+mn-ea"/>
                </a:rPr>
                <a:t>语段示例</a:t>
              </a:r>
              <a:endParaRPr lang="zh-CN" altLang="en-US" sz="1600" dirty="0">
                <a:solidFill>
                  <a:srgbClr val="92D050"/>
                </a:solidFill>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999" y="3103687"/>
              <a:ext cx="893507" cy="648652"/>
            </a:xfrm>
            <a:prstGeom prst="rect">
              <a:avLst/>
            </a:prstGeom>
          </p:spPr>
        </p:pic>
      </p:grpSp>
    </p:spTree>
    <p:extLst>
      <p:ext uri="{BB962C8B-B14F-4D97-AF65-F5344CB8AC3E}">
        <p14:creationId xmlns:p14="http://schemas.microsoft.com/office/powerpoint/2010/main" val="15316925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1720" y="1412645"/>
            <a:ext cx="6264697" cy="1731243"/>
          </a:xfrm>
          <a:prstGeom prst="rect">
            <a:avLst/>
          </a:prstGeom>
          <a:noFill/>
          <a:effectLst>
            <a:softEdge rad="127000"/>
          </a:effectLst>
        </p:spPr>
        <p:txBody>
          <a:bodyPr wrap="square" lIns="68580" tIns="34290" rIns="68580" bIns="34290" rtlCol="0">
            <a:spAutoFit/>
          </a:bodyPr>
          <a:lstStyle/>
          <a:p>
            <a:pPr indent="457200" algn="just">
              <a:lnSpc>
                <a:spcPct val="150000"/>
              </a:lnSpc>
            </a:pPr>
            <a:r>
              <a:rPr lang="zh-CN" altLang="en-US" sz="3600" dirty="0">
                <a:solidFill>
                  <a:prstClr val="black"/>
                </a:solidFill>
                <a:latin typeface="黑体" pitchFamily="49" charset="-122"/>
                <a:ea typeface="黑体" pitchFamily="49" charset="-122"/>
              </a:rPr>
              <a:t>  关于这篇习作，你还有什么好的想法吗？</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1154000"/>
            <a:ext cx="1694180" cy="2248535"/>
          </a:xfrm>
          <a:prstGeom prst="rect">
            <a:avLst/>
          </a:prstGeom>
        </p:spPr>
      </p:pic>
    </p:spTree>
    <p:extLst>
      <p:ext uri="{BB962C8B-B14F-4D97-AF65-F5344CB8AC3E}">
        <p14:creationId xmlns:p14="http://schemas.microsoft.com/office/powerpoint/2010/main" val="40622570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189678" y="678600"/>
            <a:ext cx="7200800" cy="954107"/>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习作开头，我想用设问的修辞手法，引出自己的读的文章或书。</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59172"/>
            <a:ext cx="716996" cy="1073535"/>
          </a:xfrm>
          <a:prstGeom prst="rect">
            <a:avLst/>
          </a:prstGeom>
        </p:spPr>
      </p:pic>
      <p:grpSp>
        <p:nvGrpSpPr>
          <p:cNvPr id="11" name="组合 10"/>
          <p:cNvGrpSpPr/>
          <p:nvPr/>
        </p:nvGrpSpPr>
        <p:grpSpPr>
          <a:xfrm>
            <a:off x="539552" y="1853158"/>
            <a:ext cx="8021460" cy="999661"/>
            <a:chOff x="539552" y="1853158"/>
            <a:chExt cx="8021460" cy="999661"/>
          </a:xfrm>
        </p:grpSpPr>
        <p:sp>
          <p:nvSpPr>
            <p:cNvPr id="4" name="文本框 2"/>
            <p:cNvSpPr txBox="1"/>
            <p:nvPr/>
          </p:nvSpPr>
          <p:spPr>
            <a:xfrm>
              <a:off x="539552" y="1853158"/>
              <a:ext cx="7200800" cy="954107"/>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    我会采用先叙后议，叙议结合的方法，把文章写具体，把中心写明确。</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131" y="1853158"/>
              <a:ext cx="566881" cy="999661"/>
            </a:xfrm>
            <a:prstGeom prst="rect">
              <a:avLst/>
            </a:prstGeom>
          </p:spPr>
        </p:pic>
      </p:grpSp>
      <p:grpSp>
        <p:nvGrpSpPr>
          <p:cNvPr id="12" name="组合 11"/>
          <p:cNvGrpSpPr/>
          <p:nvPr/>
        </p:nvGrpSpPr>
        <p:grpSpPr>
          <a:xfrm>
            <a:off x="686985" y="3013407"/>
            <a:ext cx="8202031" cy="1078903"/>
            <a:chOff x="686985" y="3013407"/>
            <a:chExt cx="8202031" cy="1078903"/>
          </a:xfrm>
        </p:grpSpPr>
        <p:sp>
          <p:nvSpPr>
            <p:cNvPr id="6" name="文本框 2"/>
            <p:cNvSpPr txBox="1"/>
            <p:nvPr/>
          </p:nvSpPr>
          <p:spPr>
            <a:xfrm>
              <a:off x="1688216" y="3075806"/>
              <a:ext cx="7200800" cy="954107"/>
            </a:xfrm>
            <a:prstGeom prst="rect">
              <a:avLst/>
            </a:prstGeom>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sz="2800" b="1" dirty="0">
                  <a:solidFill>
                    <a:prstClr val="black"/>
                  </a:solidFill>
                  <a:latin typeface="楷体" panose="02010609060101010101" pitchFamily="49" charset="-122"/>
                  <a:ea typeface="楷体" panose="02010609060101010101" pitchFamily="49" charset="-122"/>
                </a:rPr>
                <a:t>习作结尾，我想用和读者互动式，建议大家读一读打动自己的文章或书。</a:t>
              </a: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985" y="3013407"/>
              <a:ext cx="707078" cy="1078903"/>
            </a:xfrm>
            <a:prstGeom prst="rect">
              <a:avLst/>
            </a:prstGeom>
          </p:spPr>
        </p:pic>
      </p:grpSp>
    </p:spTree>
    <p:extLst>
      <p:ext uri="{BB962C8B-B14F-4D97-AF65-F5344CB8AC3E}">
        <p14:creationId xmlns:p14="http://schemas.microsoft.com/office/powerpoint/2010/main" val="10582459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 xmlns:a16="http://schemas.microsoft.com/office/drawing/2014/main" id="{CD294244-C9A6-41CD-9D8A-66E7986893EA}"/>
              </a:ext>
            </a:extLst>
          </p:cNvPr>
          <p:cNvSpPr txBox="1"/>
          <p:nvPr/>
        </p:nvSpPr>
        <p:spPr>
          <a:xfrm>
            <a:off x="3594897" y="1891948"/>
            <a:ext cx="2953387" cy="900246"/>
          </a:xfrm>
          <a:prstGeom prst="rect">
            <a:avLst/>
          </a:prstGeom>
          <a:noFill/>
        </p:spPr>
        <p:txBody>
          <a:bodyPr wrap="square" lIns="68580" tIns="34290" rIns="68580" bIns="34290" rtlCol="0">
            <a:spAutoFit/>
          </a:bodyPr>
          <a:lstStyle/>
          <a:p>
            <a:r>
              <a:rPr lang="zh-CN" altLang="en-US" sz="5400" b="1" dirty="0">
                <a:solidFill>
                  <a:srgbClr val="875000"/>
                </a:solidFill>
                <a:latin typeface="幼圆" panose="02010509060101010101" pitchFamily="49" charset="-122"/>
                <a:ea typeface="幼圆" panose="02010509060101010101" pitchFamily="49" charset="-122"/>
              </a:rPr>
              <a:t>写作提纲</a:t>
            </a:r>
          </a:p>
        </p:txBody>
      </p:sp>
      <p:pic>
        <p:nvPicPr>
          <p:cNvPr id="4" name="图片 3">
            <a:extLst>
              <a:ext uri="{FF2B5EF4-FFF2-40B4-BE49-F238E27FC236}">
                <a16:creationId xmlns="" xmlns:a16="http://schemas.microsoft.com/office/drawing/2014/main" id="{23FB45C4-A51E-4DA3-A4C3-48CE4FA3ED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8824" y="1691225"/>
            <a:ext cx="1543976" cy="1301691"/>
          </a:xfrm>
          <a:prstGeom prst="roundRect">
            <a:avLst/>
          </a:prstGeom>
        </p:spPr>
      </p:pic>
    </p:spTree>
    <p:extLst>
      <p:ext uri="{BB962C8B-B14F-4D97-AF65-F5344CB8AC3E}">
        <p14:creationId xmlns:p14="http://schemas.microsoft.com/office/powerpoint/2010/main" val="18926552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055" y="426869"/>
            <a:ext cx="2330450" cy="560705"/>
            <a:chOff x="292074" y="533430"/>
            <a:chExt cx="3107265" cy="747607"/>
          </a:xfrm>
        </p:grpSpPr>
        <p:sp>
          <p:nvSpPr>
            <p:cNvPr id="3" name="文本框 14"/>
            <p:cNvSpPr txBox="1"/>
            <p:nvPr/>
          </p:nvSpPr>
          <p:spPr>
            <a:xfrm>
              <a:off x="832247" y="533430"/>
              <a:ext cx="2567092" cy="747607"/>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写作提纲</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074" y="533430"/>
              <a:ext cx="540173" cy="672254"/>
            </a:xfrm>
            <a:prstGeom prst="rect">
              <a:avLst/>
            </a:prstGeom>
          </p:spPr>
        </p:pic>
      </p:grpSp>
      <p:sp>
        <p:nvSpPr>
          <p:cNvPr id="5" name="矩形 4"/>
          <p:cNvSpPr/>
          <p:nvPr/>
        </p:nvSpPr>
        <p:spPr>
          <a:xfrm>
            <a:off x="2051720" y="1401308"/>
            <a:ext cx="5976664" cy="2308324"/>
          </a:xfrm>
          <a:prstGeom prst="rect">
            <a:avLst/>
          </a:prstGeom>
        </p:spPr>
        <p:txBody>
          <a:bodyPr wrap="square">
            <a:spAutoFit/>
          </a:bodyPr>
          <a:lstStyle/>
          <a:p>
            <a:pPr>
              <a:lnSpc>
                <a:spcPct val="150000"/>
              </a:lnSpc>
            </a:pPr>
            <a:r>
              <a:rPr lang="zh-CN" altLang="en-US" sz="3200" dirty="0">
                <a:solidFill>
                  <a:prstClr val="black"/>
                </a:solidFill>
                <a:latin typeface="黑体" pitchFamily="49" charset="-122"/>
                <a:ea typeface="黑体" pitchFamily="49" charset="-122"/>
              </a:rPr>
              <a:t>    你想要写什么样的读后感呢？不要急于下笔，先好好构思，编写好写作提纲。</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844" y="1428742"/>
            <a:ext cx="1694180" cy="2248535"/>
          </a:xfrm>
          <a:prstGeom prst="rect">
            <a:avLst/>
          </a:prstGeom>
        </p:spPr>
      </p:pic>
    </p:spTree>
    <p:extLst>
      <p:ext uri="{BB962C8B-B14F-4D97-AF65-F5344CB8AC3E}">
        <p14:creationId xmlns:p14="http://schemas.microsoft.com/office/powerpoint/2010/main" val="4190288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3024" y="832736"/>
            <a:ext cx="7272808" cy="3670236"/>
          </a:xfrm>
          <a:prstGeom prst="rect">
            <a:avLst/>
          </a:prstGeom>
          <a:solidFill>
            <a:schemeClr val="accent6">
              <a:lumMod val="40000"/>
              <a:lumOff val="60000"/>
            </a:schemeClr>
          </a:solidFill>
          <a:ln w="57150">
            <a:solidFill>
              <a:schemeClr val="accent1"/>
            </a:solidFill>
            <a:prstDash val="sysDash"/>
          </a:ln>
        </p:spPr>
        <p:txBody>
          <a:bodyPr wrap="square">
            <a:spAutoFit/>
          </a:bodyPr>
          <a:lstStyle/>
          <a:p>
            <a:pPr>
              <a:lnSpc>
                <a:spcPct val="150000"/>
              </a:lnSpc>
            </a:pPr>
            <a:r>
              <a:rPr lang="en-US" altLang="zh-CN" sz="3200" b="1" dirty="0">
                <a:solidFill>
                  <a:prstClr val="black"/>
                </a:solidFill>
                <a:latin typeface="楷体" pitchFamily="49" charset="-122"/>
                <a:ea typeface="楷体" pitchFamily="49" charset="-122"/>
              </a:rPr>
              <a:t>1.</a:t>
            </a:r>
            <a:r>
              <a:rPr lang="zh-CN" altLang="en-US" sz="3200" b="1" dirty="0">
                <a:solidFill>
                  <a:prstClr val="black"/>
                </a:solidFill>
                <a:latin typeface="楷体" pitchFamily="49" charset="-122"/>
                <a:ea typeface="楷体" pitchFamily="49" charset="-122"/>
              </a:rPr>
              <a:t>选择的文章或书是什么？</a:t>
            </a:r>
            <a:endParaRPr lang="en-US" altLang="zh-CN" sz="3200" b="1" dirty="0">
              <a:solidFill>
                <a:prstClr val="black"/>
              </a:solidFill>
              <a:latin typeface="楷体" pitchFamily="49" charset="-122"/>
              <a:ea typeface="楷体" pitchFamily="49" charset="-122"/>
            </a:endParaRPr>
          </a:p>
          <a:p>
            <a:pPr>
              <a:lnSpc>
                <a:spcPct val="150000"/>
              </a:lnSpc>
            </a:pPr>
            <a:r>
              <a:rPr lang="en-US" altLang="zh-CN" sz="3200" b="1" dirty="0">
                <a:solidFill>
                  <a:prstClr val="black"/>
                </a:solidFill>
                <a:latin typeface="楷体" pitchFamily="49" charset="-122"/>
                <a:ea typeface="楷体" pitchFamily="49" charset="-122"/>
              </a:rPr>
              <a:t>2.</a:t>
            </a:r>
            <a:r>
              <a:rPr lang="zh-CN" altLang="en-US" sz="3200" b="1" dirty="0">
                <a:solidFill>
                  <a:prstClr val="black"/>
                </a:solidFill>
                <a:latin typeface="楷体" pitchFamily="49" charset="-122"/>
                <a:ea typeface="楷体" pitchFamily="49" charset="-122"/>
              </a:rPr>
              <a:t>文章或书的主要内容是什么？</a:t>
            </a:r>
            <a:endParaRPr lang="en-US" altLang="zh-CN" sz="3200" b="1" dirty="0">
              <a:solidFill>
                <a:prstClr val="black"/>
              </a:solidFill>
              <a:latin typeface="楷体" pitchFamily="49" charset="-122"/>
              <a:ea typeface="楷体" pitchFamily="49" charset="-122"/>
            </a:endParaRPr>
          </a:p>
          <a:p>
            <a:pPr>
              <a:lnSpc>
                <a:spcPct val="150000"/>
              </a:lnSpc>
            </a:pPr>
            <a:r>
              <a:rPr lang="en-US" altLang="zh-CN" sz="3200" b="1" dirty="0">
                <a:solidFill>
                  <a:prstClr val="black"/>
                </a:solidFill>
                <a:latin typeface="楷体" pitchFamily="49" charset="-122"/>
                <a:ea typeface="楷体" pitchFamily="49" charset="-122"/>
              </a:rPr>
              <a:t>3.</a:t>
            </a:r>
            <a:r>
              <a:rPr lang="zh-CN" altLang="en-US" sz="3200" b="1" dirty="0">
                <a:solidFill>
                  <a:prstClr val="black"/>
                </a:solidFill>
                <a:latin typeface="楷体" pitchFamily="49" charset="-122"/>
                <a:ea typeface="楷体" pitchFamily="49" charset="-122"/>
              </a:rPr>
              <a:t>给你留下印象最深的内容是什么？</a:t>
            </a:r>
            <a:endParaRPr lang="en-US" altLang="zh-CN" sz="3200" b="1" dirty="0">
              <a:solidFill>
                <a:prstClr val="black"/>
              </a:solidFill>
              <a:latin typeface="楷体" pitchFamily="49" charset="-122"/>
              <a:ea typeface="楷体" pitchFamily="49" charset="-122"/>
            </a:endParaRPr>
          </a:p>
          <a:p>
            <a:pPr>
              <a:lnSpc>
                <a:spcPct val="150000"/>
              </a:lnSpc>
            </a:pPr>
            <a:r>
              <a:rPr lang="en-US" altLang="zh-CN" sz="3200" b="1" dirty="0">
                <a:solidFill>
                  <a:prstClr val="black"/>
                </a:solidFill>
                <a:latin typeface="楷体" pitchFamily="49" charset="-122"/>
                <a:ea typeface="楷体" pitchFamily="49" charset="-122"/>
              </a:rPr>
              <a:t>4.</a:t>
            </a:r>
            <a:r>
              <a:rPr lang="zh-CN" altLang="en-US" sz="3200" b="1" dirty="0">
                <a:solidFill>
                  <a:prstClr val="black"/>
                </a:solidFill>
                <a:latin typeface="楷体" pitchFamily="49" charset="-122"/>
                <a:ea typeface="楷体" pitchFamily="49" charset="-122"/>
              </a:rPr>
              <a:t>怎样把自己当感想写得真实、具体</a:t>
            </a:r>
            <a:endParaRPr lang="en-US" altLang="zh-CN" sz="3200" b="1" dirty="0">
              <a:solidFill>
                <a:prstClr val="black"/>
              </a:solidFill>
              <a:latin typeface="楷体" pitchFamily="49" charset="-122"/>
              <a:ea typeface="楷体" pitchFamily="49" charset="-122"/>
            </a:endParaRPr>
          </a:p>
          <a:p>
            <a:pPr>
              <a:lnSpc>
                <a:spcPct val="150000"/>
              </a:lnSpc>
            </a:pPr>
            <a:r>
              <a:rPr lang="en-US" altLang="zh-CN" sz="3200" b="1" dirty="0">
                <a:solidFill>
                  <a:prstClr val="black"/>
                </a:solidFill>
                <a:latin typeface="楷体" pitchFamily="49" charset="-122"/>
                <a:ea typeface="楷体" pitchFamily="49" charset="-122"/>
              </a:rPr>
              <a:t>5.</a:t>
            </a:r>
            <a:r>
              <a:rPr lang="zh-CN" altLang="en-US" sz="3200" b="1" dirty="0">
                <a:solidFill>
                  <a:prstClr val="black"/>
                </a:solidFill>
                <a:latin typeface="楷体" pitchFamily="49" charset="-122"/>
                <a:ea typeface="楷体" pitchFamily="49" charset="-122"/>
              </a:rPr>
              <a:t>打算拟什么题目？</a:t>
            </a:r>
          </a:p>
        </p:txBody>
      </p:sp>
      <p:sp>
        <p:nvSpPr>
          <p:cNvPr id="3" name="矩形 2"/>
          <p:cNvSpPr/>
          <p:nvPr/>
        </p:nvSpPr>
        <p:spPr>
          <a:xfrm>
            <a:off x="3131840" y="195486"/>
            <a:ext cx="2928958" cy="584775"/>
          </a:xfrm>
          <a:prstGeom prst="rect">
            <a:avLst/>
          </a:prstGeom>
        </p:spPr>
        <p:txBody>
          <a:bodyPr wrap="square">
            <a:spAutoFit/>
          </a:bodyPr>
          <a:lstStyle/>
          <a:p>
            <a:r>
              <a:rPr lang="zh-CN" altLang="en-US" sz="3200" b="1" dirty="0">
                <a:solidFill>
                  <a:srgbClr val="FF0000"/>
                </a:solidFill>
                <a:latin typeface="黑体" pitchFamily="49" charset="-122"/>
                <a:ea typeface="黑体" pitchFamily="49" charset="-122"/>
              </a:rPr>
              <a:t>习作提纲要求</a:t>
            </a:r>
          </a:p>
        </p:txBody>
      </p:sp>
    </p:spTree>
    <p:extLst>
      <p:ext uri="{BB962C8B-B14F-4D97-AF65-F5344CB8AC3E}">
        <p14:creationId xmlns:p14="http://schemas.microsoft.com/office/powerpoint/2010/main" val="1740019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47943" y="589403"/>
            <a:ext cx="1620180" cy="666511"/>
            <a:chOff x="2375756" y="2268826"/>
            <a:chExt cx="1620180" cy="666511"/>
          </a:xfrm>
        </p:grpSpPr>
        <p:sp>
          <p:nvSpPr>
            <p:cNvPr id="4" name="云形 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TextBox 4"/>
            <p:cNvSpPr txBox="1"/>
            <p:nvPr/>
          </p:nvSpPr>
          <p:spPr>
            <a:xfrm>
              <a:off x="2651824" y="2290762"/>
              <a:ext cx="1210919" cy="584775"/>
            </a:xfrm>
            <a:prstGeom prst="rect">
              <a:avLst/>
            </a:prstGeom>
            <a:noFill/>
          </p:spPr>
          <p:txBody>
            <a:bodyPr wrap="square" rtlCol="0">
              <a:spAutoFit/>
            </a:bodyPr>
            <a:lstStyle/>
            <a:p>
              <a:r>
                <a:rPr lang="zh-CN" altLang="zh-CN" sz="3200" b="1" dirty="0">
                  <a:solidFill>
                    <a:srgbClr val="E14BC1"/>
                  </a:solidFill>
                  <a:latin typeface="楷体" panose="02010609060101010101" pitchFamily="49" charset="-122"/>
                  <a:ea typeface="楷体" panose="02010609060101010101" pitchFamily="49" charset="-122"/>
                </a:rPr>
                <a:t>开头</a:t>
              </a:r>
              <a:endParaRPr lang="zh-CN" altLang="en-US" sz="3200" b="1" dirty="0">
                <a:solidFill>
                  <a:prstClr val="black"/>
                </a:solidFill>
                <a:latin typeface="楷体" pitchFamily="49" charset="-122"/>
                <a:ea typeface="楷体" pitchFamily="49" charset="-122"/>
              </a:endParaRPr>
            </a:p>
          </p:txBody>
        </p:sp>
      </p:grpSp>
      <p:sp>
        <p:nvSpPr>
          <p:cNvPr id="6" name="文本框 2"/>
          <p:cNvSpPr txBox="1"/>
          <p:nvPr/>
        </p:nvSpPr>
        <p:spPr>
          <a:xfrm>
            <a:off x="408395" y="616496"/>
            <a:ext cx="615553" cy="3539430"/>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夏洛的网</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读后感</a:t>
            </a:r>
          </a:p>
        </p:txBody>
      </p:sp>
      <p:sp>
        <p:nvSpPr>
          <p:cNvPr id="2" name="左大括号 1"/>
          <p:cNvSpPr/>
          <p:nvPr/>
        </p:nvSpPr>
        <p:spPr>
          <a:xfrm>
            <a:off x="1001617" y="1049640"/>
            <a:ext cx="288032" cy="2762726"/>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grpSp>
        <p:nvGrpSpPr>
          <p:cNvPr id="7" name="组合 8"/>
          <p:cNvGrpSpPr/>
          <p:nvPr/>
        </p:nvGrpSpPr>
        <p:grpSpPr>
          <a:xfrm>
            <a:off x="1619672" y="1812580"/>
            <a:ext cx="1876722" cy="730908"/>
            <a:chOff x="2098768" y="2336363"/>
            <a:chExt cx="1876722" cy="730908"/>
          </a:xfrm>
        </p:grpSpPr>
        <p:sp>
          <p:nvSpPr>
            <p:cNvPr id="10" name="云形 9"/>
            <p:cNvSpPr/>
            <p:nvPr/>
          </p:nvSpPr>
          <p:spPr>
            <a:xfrm>
              <a:off x="2098768" y="2336363"/>
              <a:ext cx="1876722"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10"/>
            <p:cNvSpPr txBox="1"/>
            <p:nvPr/>
          </p:nvSpPr>
          <p:spPr>
            <a:xfrm>
              <a:off x="2563318" y="2357963"/>
              <a:ext cx="1412172" cy="584775"/>
            </a:xfrm>
            <a:prstGeom prst="rect">
              <a:avLst/>
            </a:prstGeom>
            <a:noFill/>
          </p:spPr>
          <p:txBody>
            <a:bodyPr wrap="square" rtlCol="0">
              <a:spAutoFit/>
            </a:bodyPr>
            <a:lstStyle/>
            <a:p>
              <a:r>
                <a:rPr lang="zh-CN" altLang="zh-CN" sz="3200" b="1" dirty="0">
                  <a:solidFill>
                    <a:srgbClr val="E14BC1"/>
                  </a:solidFill>
                  <a:latin typeface="楷体" panose="02010609060101010101" pitchFamily="49" charset="-122"/>
                  <a:ea typeface="楷体" panose="02010609060101010101" pitchFamily="49" charset="-122"/>
                </a:rPr>
                <a:t>中间</a:t>
              </a:r>
              <a:endParaRPr lang="zh-CN" altLang="en-US" sz="3200" b="1" dirty="0">
                <a:solidFill>
                  <a:prstClr val="black"/>
                </a:solidFill>
                <a:latin typeface="楷体" pitchFamily="49" charset="-122"/>
                <a:ea typeface="楷体" pitchFamily="49" charset="-122"/>
              </a:endParaRPr>
            </a:p>
          </p:txBody>
        </p:sp>
      </p:grpSp>
      <p:grpSp>
        <p:nvGrpSpPr>
          <p:cNvPr id="8" name="组合 12"/>
          <p:cNvGrpSpPr/>
          <p:nvPr/>
        </p:nvGrpSpPr>
        <p:grpSpPr>
          <a:xfrm>
            <a:off x="1819381" y="3304047"/>
            <a:ext cx="1620180" cy="666511"/>
            <a:chOff x="2375756" y="2268826"/>
            <a:chExt cx="1620180" cy="666511"/>
          </a:xfrm>
        </p:grpSpPr>
        <p:sp>
          <p:nvSpPr>
            <p:cNvPr id="14" name="云形 1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2555776" y="2290763"/>
              <a:ext cx="1440160" cy="584775"/>
            </a:xfrm>
            <a:prstGeom prst="rect">
              <a:avLst/>
            </a:prstGeom>
            <a:noFill/>
          </p:spPr>
          <p:txBody>
            <a:bodyPr wrap="square" rtlCol="0">
              <a:spAutoFit/>
            </a:bodyPr>
            <a:lstStyle/>
            <a:p>
              <a:r>
                <a:rPr lang="zh-CN" altLang="en-US" sz="3200" b="1" dirty="0">
                  <a:solidFill>
                    <a:srgbClr val="FF00FF"/>
                  </a:solidFill>
                  <a:latin typeface="楷体" pitchFamily="49" charset="-122"/>
                  <a:ea typeface="楷体" pitchFamily="49" charset="-122"/>
                </a:rPr>
                <a:t>结尾</a:t>
              </a:r>
            </a:p>
          </p:txBody>
        </p:sp>
      </p:grpSp>
      <p:sp>
        <p:nvSpPr>
          <p:cNvPr id="16" name="左大括号 15"/>
          <p:cNvSpPr/>
          <p:nvPr/>
        </p:nvSpPr>
        <p:spPr>
          <a:xfrm>
            <a:off x="3734759" y="1347614"/>
            <a:ext cx="299200" cy="1832138"/>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20" name="TextBox 19"/>
          <p:cNvSpPr txBox="1"/>
          <p:nvPr/>
        </p:nvSpPr>
        <p:spPr>
          <a:xfrm>
            <a:off x="3962521" y="1131590"/>
            <a:ext cx="4857951" cy="707886"/>
          </a:xfrm>
          <a:prstGeom prst="rect">
            <a:avLst/>
          </a:prstGeom>
          <a:noFill/>
        </p:spPr>
        <p:txBody>
          <a:bodyPr wrap="square" rtlCol="0">
            <a:spAutoFit/>
          </a:bodyPr>
          <a:lstStyle/>
          <a:p>
            <a:r>
              <a:rPr lang="zh-CN" altLang="en-US" sz="2000" b="1" dirty="0">
                <a:solidFill>
                  <a:srgbClr val="0000FF"/>
                </a:solidFill>
                <a:latin typeface="楷体" pitchFamily="49" charset="-122"/>
                <a:ea typeface="楷体" pitchFamily="49" charset="-122"/>
              </a:rPr>
              <a:t>介绍印象最深的内容：夏洛救威尔伯，威尔伯照顾夏洛的子女</a:t>
            </a:r>
          </a:p>
        </p:txBody>
      </p:sp>
      <p:sp>
        <p:nvSpPr>
          <p:cNvPr id="21" name="TextBox 20"/>
          <p:cNvSpPr txBox="1"/>
          <p:nvPr/>
        </p:nvSpPr>
        <p:spPr>
          <a:xfrm>
            <a:off x="4033959" y="1719848"/>
            <a:ext cx="4642497" cy="707886"/>
          </a:xfrm>
          <a:prstGeom prst="rect">
            <a:avLst/>
          </a:prstGeom>
          <a:noFill/>
        </p:spPr>
        <p:txBody>
          <a:bodyPr wrap="square" rtlCol="0">
            <a:spAutoFit/>
          </a:bodyPr>
          <a:lstStyle/>
          <a:p>
            <a:r>
              <a:rPr lang="zh-CN" altLang="en-US" sz="2000" b="1" dirty="0">
                <a:solidFill>
                  <a:srgbClr val="0000FF"/>
                </a:solidFill>
                <a:latin typeface="楷体" pitchFamily="49" charset="-122"/>
                <a:ea typeface="楷体" pitchFamily="49" charset="-122"/>
              </a:rPr>
              <a:t>直接抒发感受：学会了帮助他人，学会感恩，也学会了珍惜友谊。</a:t>
            </a:r>
          </a:p>
        </p:txBody>
      </p:sp>
      <p:sp>
        <p:nvSpPr>
          <p:cNvPr id="30" name="TextBox 29"/>
          <p:cNvSpPr txBox="1"/>
          <p:nvPr/>
        </p:nvSpPr>
        <p:spPr>
          <a:xfrm>
            <a:off x="3707904" y="3435846"/>
            <a:ext cx="5576322" cy="400110"/>
          </a:xfrm>
          <a:prstGeom prst="rect">
            <a:avLst/>
          </a:prstGeom>
          <a:noFill/>
        </p:spPr>
        <p:txBody>
          <a:bodyPr wrap="square" rtlCol="0">
            <a:spAutoFit/>
          </a:bodyPr>
          <a:lstStyle/>
          <a:p>
            <a:r>
              <a:rPr lang="zh-CN" altLang="en-US" sz="2000" b="1" dirty="0">
                <a:solidFill>
                  <a:prstClr val="black"/>
                </a:solidFill>
                <a:latin typeface="楷体" pitchFamily="49" charset="-122"/>
                <a:ea typeface="楷体" pitchFamily="49" charset="-122"/>
              </a:rPr>
              <a:t>帮助他人，学会感恩，珍惜友谊</a:t>
            </a:r>
          </a:p>
        </p:txBody>
      </p:sp>
      <p:sp>
        <p:nvSpPr>
          <p:cNvPr id="25" name="TextBox 24"/>
          <p:cNvSpPr txBox="1"/>
          <p:nvPr/>
        </p:nvSpPr>
        <p:spPr>
          <a:xfrm>
            <a:off x="3748206" y="591113"/>
            <a:ext cx="4064154" cy="400110"/>
          </a:xfrm>
          <a:prstGeom prst="rect">
            <a:avLst/>
          </a:prstGeom>
          <a:noFill/>
        </p:spPr>
        <p:txBody>
          <a:bodyPr wrap="square" rtlCol="0">
            <a:spAutoFit/>
          </a:bodyPr>
          <a:lstStyle/>
          <a:p>
            <a:r>
              <a:rPr lang="zh-CN" altLang="en-US" sz="2000" b="1" dirty="0">
                <a:latin typeface="楷体" pitchFamily="49" charset="-122"/>
                <a:ea typeface="楷体" pitchFamily="49" charset="-122"/>
              </a:rPr>
              <a:t>介绍</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夏洛的网</a:t>
            </a:r>
            <a:r>
              <a:rPr lang="en-US" altLang="zh-CN" sz="2000" b="1" dirty="0">
                <a:latin typeface="楷体" pitchFamily="49" charset="-122"/>
                <a:ea typeface="楷体" pitchFamily="49" charset="-122"/>
              </a:rPr>
              <a:t>》</a:t>
            </a:r>
            <a:r>
              <a:rPr lang="zh-CN" altLang="en-US" sz="2000" b="1" dirty="0">
                <a:latin typeface="楷体" pitchFamily="49" charset="-122"/>
                <a:ea typeface="楷体" pitchFamily="49" charset="-122"/>
              </a:rPr>
              <a:t>主要内容。</a:t>
            </a:r>
          </a:p>
        </p:txBody>
      </p:sp>
      <p:sp>
        <p:nvSpPr>
          <p:cNvPr id="22" name="TextBox 21"/>
          <p:cNvSpPr txBox="1"/>
          <p:nvPr/>
        </p:nvSpPr>
        <p:spPr>
          <a:xfrm>
            <a:off x="4067944" y="2355726"/>
            <a:ext cx="3816424" cy="400110"/>
          </a:xfrm>
          <a:prstGeom prst="rect">
            <a:avLst/>
          </a:prstGeom>
          <a:noFill/>
        </p:spPr>
        <p:txBody>
          <a:bodyPr wrap="square" rtlCol="0">
            <a:spAutoFit/>
          </a:bodyPr>
          <a:lstStyle/>
          <a:p>
            <a:r>
              <a:rPr lang="zh-CN" altLang="en-US" sz="2000" b="1" dirty="0">
                <a:solidFill>
                  <a:srgbClr val="0000FF"/>
                </a:solidFill>
                <a:latin typeface="楷体" pitchFamily="49" charset="-122"/>
                <a:ea typeface="楷体" pitchFamily="49" charset="-122"/>
              </a:rPr>
              <a:t>联系他人谈感想</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杭州最美妈妈</a:t>
            </a:r>
          </a:p>
        </p:txBody>
      </p:sp>
      <p:sp>
        <p:nvSpPr>
          <p:cNvPr id="23" name="TextBox 22"/>
          <p:cNvSpPr txBox="1"/>
          <p:nvPr/>
        </p:nvSpPr>
        <p:spPr>
          <a:xfrm>
            <a:off x="4067944" y="2787774"/>
            <a:ext cx="4580756" cy="400110"/>
          </a:xfrm>
          <a:prstGeom prst="rect">
            <a:avLst/>
          </a:prstGeom>
          <a:noFill/>
        </p:spPr>
        <p:txBody>
          <a:bodyPr wrap="square" rtlCol="0">
            <a:spAutoFit/>
          </a:bodyPr>
          <a:lstStyle/>
          <a:p>
            <a:r>
              <a:rPr lang="zh-CN" altLang="en-US" sz="2000" b="1" dirty="0">
                <a:solidFill>
                  <a:srgbClr val="0000FF"/>
                </a:solidFill>
                <a:latin typeface="楷体" pitchFamily="49" charset="-122"/>
                <a:ea typeface="楷体" pitchFamily="49" charset="-122"/>
              </a:rPr>
              <a:t>联系自身实际谈感想：同桌借我透明胶</a:t>
            </a:r>
          </a:p>
        </p:txBody>
      </p:sp>
    </p:spTree>
    <p:extLst>
      <p:ext uri="{BB962C8B-B14F-4D97-AF65-F5344CB8AC3E}">
        <p14:creationId xmlns:p14="http://schemas.microsoft.com/office/powerpoint/2010/main" val="22150694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1" grpId="0"/>
      <p:bldP spid="30" grpId="0"/>
      <p:bldP spid="25"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p:cNvSpPr txBox="1"/>
          <p:nvPr/>
        </p:nvSpPr>
        <p:spPr>
          <a:xfrm>
            <a:off x="582524" y="771550"/>
            <a:ext cx="677108" cy="3672408"/>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zh-CN" altLang="en-US" sz="3200" b="1" dirty="0">
                <a:latin typeface="楷体" panose="02010609060101010101" pitchFamily="49" charset="-122"/>
                <a:ea typeface="楷体" panose="02010609060101010101" pitchFamily="49" charset="-122"/>
              </a:rPr>
              <a:t>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草房子</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有感</a:t>
            </a:r>
          </a:p>
        </p:txBody>
      </p:sp>
      <p:sp>
        <p:nvSpPr>
          <p:cNvPr id="2" name="左大括号 1"/>
          <p:cNvSpPr/>
          <p:nvPr/>
        </p:nvSpPr>
        <p:spPr>
          <a:xfrm>
            <a:off x="1475656" y="915566"/>
            <a:ext cx="288032" cy="3528392"/>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4197299" y="627534"/>
            <a:ext cx="4028210" cy="369332"/>
          </a:xfrm>
          <a:prstGeom prst="rect">
            <a:avLst/>
          </a:prstGeom>
          <a:noFill/>
        </p:spPr>
        <p:txBody>
          <a:bodyPr wrap="square" rtlCol="0">
            <a:spAutoFit/>
          </a:bodyPr>
          <a:lstStyle/>
          <a:p>
            <a:r>
              <a:rPr lang="zh-CN" altLang="en-US" sz="1800" b="1" dirty="0">
                <a:latin typeface="楷体" panose="02010609060101010101" pitchFamily="49" charset="-122"/>
                <a:ea typeface="楷体" panose="02010609060101010101" pitchFamily="49" charset="-122"/>
              </a:rPr>
              <a:t>读</a:t>
            </a:r>
            <a:r>
              <a:rPr lang="en-US" altLang="zh-CN" sz="1800" b="1" dirty="0">
                <a:latin typeface="楷体" panose="02010609060101010101" pitchFamily="49" charset="-122"/>
                <a:ea typeface="楷体" panose="02010609060101010101" pitchFamily="49" charset="-122"/>
              </a:rPr>
              <a:t>《</a:t>
            </a:r>
            <a:r>
              <a:rPr lang="zh-CN" altLang="en-US" sz="1800" b="1" dirty="0">
                <a:latin typeface="楷体" panose="02010609060101010101" pitchFamily="49" charset="-122"/>
                <a:ea typeface="楷体" panose="02010609060101010101" pitchFamily="49" charset="-122"/>
              </a:rPr>
              <a:t>草房子</a:t>
            </a:r>
            <a:r>
              <a:rPr lang="en-US" altLang="zh-CN" sz="1800" b="1" dirty="0">
                <a:latin typeface="楷体" panose="02010609060101010101" pitchFamily="49" charset="-122"/>
                <a:ea typeface="楷体" panose="02010609060101010101" pitchFamily="49" charset="-122"/>
              </a:rPr>
              <a:t>》</a:t>
            </a:r>
            <a:r>
              <a:rPr lang="zh-CN" altLang="en-US" sz="1800" b="1" dirty="0">
                <a:latin typeface="楷体" panose="02010609060101010101" pitchFamily="49" charset="-122"/>
                <a:ea typeface="楷体" panose="02010609060101010101" pitchFamily="49" charset="-122"/>
              </a:rPr>
              <a:t>感触很深</a:t>
            </a:r>
          </a:p>
        </p:txBody>
      </p:sp>
      <p:sp>
        <p:nvSpPr>
          <p:cNvPr id="32" name="左大括号 31"/>
          <p:cNvSpPr/>
          <p:nvPr/>
        </p:nvSpPr>
        <p:spPr>
          <a:xfrm rot="10800000" flipH="1">
            <a:off x="4067944" y="1419622"/>
            <a:ext cx="297904" cy="2080302"/>
          </a:xfrm>
          <a:prstGeom prst="leftBrace">
            <a:avLst>
              <a:gd name="adj1" fmla="val 8333"/>
              <a:gd name="adj2" fmla="val 44213"/>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TextBox 17"/>
          <p:cNvSpPr txBox="1"/>
          <p:nvPr/>
        </p:nvSpPr>
        <p:spPr>
          <a:xfrm>
            <a:off x="4299116" y="1923678"/>
            <a:ext cx="4161316" cy="400110"/>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杜小康面对苦难的态度和做法</a:t>
            </a:r>
          </a:p>
        </p:txBody>
      </p:sp>
      <p:sp>
        <p:nvSpPr>
          <p:cNvPr id="19" name="TextBox 18"/>
          <p:cNvSpPr txBox="1"/>
          <p:nvPr/>
        </p:nvSpPr>
        <p:spPr>
          <a:xfrm>
            <a:off x="4352904" y="2799968"/>
            <a:ext cx="4395560" cy="707886"/>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联系自身实际谈感想：我缺少顽强拼搏的精神</a:t>
            </a:r>
          </a:p>
        </p:txBody>
      </p:sp>
      <p:sp>
        <p:nvSpPr>
          <p:cNvPr id="20" name="TextBox 19"/>
          <p:cNvSpPr txBox="1"/>
          <p:nvPr/>
        </p:nvSpPr>
        <p:spPr>
          <a:xfrm>
            <a:off x="4312946" y="1472173"/>
            <a:ext cx="4507526" cy="400110"/>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桑桑面对苦难的态度和做法</a:t>
            </a:r>
          </a:p>
        </p:txBody>
      </p:sp>
      <p:sp>
        <p:nvSpPr>
          <p:cNvPr id="17" name="TextBox 16"/>
          <p:cNvSpPr txBox="1"/>
          <p:nvPr/>
        </p:nvSpPr>
        <p:spPr>
          <a:xfrm>
            <a:off x="4372281" y="3683125"/>
            <a:ext cx="3678247" cy="923330"/>
          </a:xfrm>
          <a:prstGeom prst="rect">
            <a:avLst/>
          </a:prstGeom>
          <a:noFill/>
        </p:spPr>
        <p:txBody>
          <a:bodyPr wrap="square" rtlCol="0">
            <a:spAutoFit/>
          </a:bodyPr>
          <a:lstStyle/>
          <a:p>
            <a:r>
              <a:rPr lang="zh-CN" altLang="en-US" sz="1800" b="1" dirty="0">
                <a:latin typeface="楷体" panose="02010609060101010101" pitchFamily="49" charset="-122"/>
                <a:ea typeface="楷体" panose="02010609060101010101" pitchFamily="49" charset="-122"/>
              </a:rPr>
              <a:t>我一定要像麻油地的孩子那样坚强地去面对生活中的种种困苦和磨难，活出精彩的人生。</a:t>
            </a:r>
          </a:p>
        </p:txBody>
      </p:sp>
      <p:grpSp>
        <p:nvGrpSpPr>
          <p:cNvPr id="21" name="组合 20"/>
          <p:cNvGrpSpPr/>
          <p:nvPr/>
        </p:nvGrpSpPr>
        <p:grpSpPr>
          <a:xfrm>
            <a:off x="2002215" y="627534"/>
            <a:ext cx="1620180" cy="666511"/>
            <a:chOff x="2375756" y="2268826"/>
            <a:chExt cx="1620180" cy="666511"/>
          </a:xfrm>
        </p:grpSpPr>
        <p:sp>
          <p:nvSpPr>
            <p:cNvPr id="22" name="云形 21"/>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TextBox 22"/>
            <p:cNvSpPr txBox="1"/>
            <p:nvPr/>
          </p:nvSpPr>
          <p:spPr>
            <a:xfrm>
              <a:off x="2651824" y="2290762"/>
              <a:ext cx="1210919" cy="584775"/>
            </a:xfrm>
            <a:prstGeom prst="rect">
              <a:avLst/>
            </a:prstGeom>
            <a:noFill/>
          </p:spPr>
          <p:txBody>
            <a:bodyPr wrap="square" rtlCol="0">
              <a:spAutoFit/>
            </a:bodyPr>
            <a:lstStyle/>
            <a:p>
              <a:r>
                <a:rPr lang="zh-CN" altLang="zh-CN" sz="3200" b="1" dirty="0">
                  <a:solidFill>
                    <a:srgbClr val="E14BC1"/>
                  </a:solidFill>
                  <a:latin typeface="楷体" panose="02010609060101010101" pitchFamily="49" charset="-122"/>
                  <a:ea typeface="楷体" panose="02010609060101010101" pitchFamily="49" charset="-122"/>
                </a:rPr>
                <a:t>开头</a:t>
              </a:r>
              <a:endParaRPr lang="zh-CN" altLang="en-US" sz="3200" b="1" dirty="0">
                <a:solidFill>
                  <a:prstClr val="black"/>
                </a:solidFill>
                <a:latin typeface="楷体" pitchFamily="49" charset="-122"/>
                <a:ea typeface="楷体" pitchFamily="49" charset="-122"/>
              </a:endParaRPr>
            </a:p>
          </p:txBody>
        </p:sp>
      </p:grpSp>
      <p:grpSp>
        <p:nvGrpSpPr>
          <p:cNvPr id="24" name="组合 8"/>
          <p:cNvGrpSpPr/>
          <p:nvPr/>
        </p:nvGrpSpPr>
        <p:grpSpPr>
          <a:xfrm>
            <a:off x="1873944" y="1850711"/>
            <a:ext cx="1876722" cy="730908"/>
            <a:chOff x="2098768" y="2336363"/>
            <a:chExt cx="1876722" cy="730908"/>
          </a:xfrm>
        </p:grpSpPr>
        <p:sp>
          <p:nvSpPr>
            <p:cNvPr id="25" name="云形 24"/>
            <p:cNvSpPr/>
            <p:nvPr/>
          </p:nvSpPr>
          <p:spPr>
            <a:xfrm>
              <a:off x="2098768" y="2336363"/>
              <a:ext cx="1876722"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25"/>
            <p:cNvSpPr txBox="1"/>
            <p:nvPr/>
          </p:nvSpPr>
          <p:spPr>
            <a:xfrm>
              <a:off x="2563318" y="2357963"/>
              <a:ext cx="1412172" cy="584775"/>
            </a:xfrm>
            <a:prstGeom prst="rect">
              <a:avLst/>
            </a:prstGeom>
            <a:noFill/>
          </p:spPr>
          <p:txBody>
            <a:bodyPr wrap="square" rtlCol="0">
              <a:spAutoFit/>
            </a:bodyPr>
            <a:lstStyle/>
            <a:p>
              <a:r>
                <a:rPr lang="zh-CN" altLang="zh-CN" sz="3200" b="1" dirty="0">
                  <a:solidFill>
                    <a:srgbClr val="E14BC1"/>
                  </a:solidFill>
                  <a:latin typeface="楷体" panose="02010609060101010101" pitchFamily="49" charset="-122"/>
                  <a:ea typeface="楷体" panose="02010609060101010101" pitchFamily="49" charset="-122"/>
                </a:rPr>
                <a:t>中间</a:t>
              </a:r>
              <a:endParaRPr lang="zh-CN" altLang="en-US" sz="3200" b="1" dirty="0">
                <a:solidFill>
                  <a:prstClr val="black"/>
                </a:solidFill>
                <a:latin typeface="楷体" pitchFamily="49" charset="-122"/>
                <a:ea typeface="楷体" pitchFamily="49" charset="-122"/>
              </a:endParaRPr>
            </a:p>
          </p:txBody>
        </p:sp>
      </p:grpSp>
      <p:grpSp>
        <p:nvGrpSpPr>
          <p:cNvPr id="27" name="组合 12"/>
          <p:cNvGrpSpPr/>
          <p:nvPr/>
        </p:nvGrpSpPr>
        <p:grpSpPr>
          <a:xfrm>
            <a:off x="2073653" y="3633431"/>
            <a:ext cx="1620180" cy="666511"/>
            <a:chOff x="2375756" y="2268826"/>
            <a:chExt cx="1620180" cy="666511"/>
          </a:xfrm>
        </p:grpSpPr>
        <p:sp>
          <p:nvSpPr>
            <p:cNvPr id="28" name="云形 27"/>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28"/>
            <p:cNvSpPr txBox="1"/>
            <p:nvPr/>
          </p:nvSpPr>
          <p:spPr>
            <a:xfrm>
              <a:off x="2555776" y="2290763"/>
              <a:ext cx="1440160" cy="584775"/>
            </a:xfrm>
            <a:prstGeom prst="rect">
              <a:avLst/>
            </a:prstGeom>
            <a:noFill/>
          </p:spPr>
          <p:txBody>
            <a:bodyPr wrap="square" rtlCol="0">
              <a:spAutoFit/>
            </a:bodyPr>
            <a:lstStyle/>
            <a:p>
              <a:r>
                <a:rPr lang="zh-CN" altLang="en-US" sz="3200" b="1" dirty="0">
                  <a:solidFill>
                    <a:srgbClr val="FF00FF"/>
                  </a:solidFill>
                  <a:latin typeface="楷体" pitchFamily="49" charset="-122"/>
                  <a:ea typeface="楷体" pitchFamily="49" charset="-122"/>
                </a:rPr>
                <a:t>结尾</a:t>
              </a:r>
            </a:p>
          </p:txBody>
        </p:sp>
      </p:grpSp>
      <p:sp>
        <p:nvSpPr>
          <p:cNvPr id="30" name="TextBox 29"/>
          <p:cNvSpPr txBox="1"/>
          <p:nvPr/>
        </p:nvSpPr>
        <p:spPr>
          <a:xfrm>
            <a:off x="4355976" y="2355726"/>
            <a:ext cx="4161316" cy="400110"/>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略写其他人</a:t>
            </a:r>
          </a:p>
        </p:txBody>
      </p:sp>
    </p:spTree>
    <p:extLst>
      <p:ext uri="{BB962C8B-B14F-4D97-AF65-F5344CB8AC3E}">
        <p14:creationId xmlns:p14="http://schemas.microsoft.com/office/powerpoint/2010/main" val="11476434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2" grpId="0" animBg="1"/>
      <p:bldP spid="18" grpId="0"/>
      <p:bldP spid="19" grpId="0"/>
      <p:bldP spid="20" grpId="0"/>
      <p:bldP spid="17"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50665" y="546815"/>
            <a:ext cx="4421735" cy="584775"/>
          </a:xfrm>
          <a:prstGeom prst="rect">
            <a:avLst/>
          </a:prstGeom>
          <a:noFill/>
        </p:spPr>
        <p:txBody>
          <a:bodyPr wrap="square" rtlCol="0">
            <a:spAutoFit/>
          </a:bodyPr>
          <a:lstStyle/>
          <a:p>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爱的教育</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让我震撼</a:t>
            </a:r>
          </a:p>
        </p:txBody>
      </p:sp>
      <p:sp>
        <p:nvSpPr>
          <p:cNvPr id="6" name="文本框 2"/>
          <p:cNvSpPr txBox="1"/>
          <p:nvPr/>
        </p:nvSpPr>
        <p:spPr>
          <a:xfrm>
            <a:off x="633626" y="555526"/>
            <a:ext cx="553998" cy="3046988"/>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爱的教育</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读后感</a:t>
            </a:r>
          </a:p>
        </p:txBody>
      </p:sp>
      <p:sp>
        <p:nvSpPr>
          <p:cNvPr id="2" name="左大括号 1"/>
          <p:cNvSpPr/>
          <p:nvPr/>
        </p:nvSpPr>
        <p:spPr>
          <a:xfrm>
            <a:off x="1307207" y="711806"/>
            <a:ext cx="288032" cy="3804159"/>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左大括号 31"/>
          <p:cNvSpPr/>
          <p:nvPr/>
        </p:nvSpPr>
        <p:spPr>
          <a:xfrm rot="10800000" flipH="1">
            <a:off x="4139952" y="1754900"/>
            <a:ext cx="297173" cy="1423306"/>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TextBox 17"/>
          <p:cNvSpPr txBox="1"/>
          <p:nvPr/>
        </p:nvSpPr>
        <p:spPr>
          <a:xfrm>
            <a:off x="4374502" y="1556632"/>
            <a:ext cx="3627142" cy="461665"/>
          </a:xfrm>
          <a:prstGeom prst="rect">
            <a:avLst/>
          </a:prstGeom>
          <a:noFill/>
        </p:spPr>
        <p:txBody>
          <a:bodyPr wrap="square" rtlCol="0">
            <a:spAutoFit/>
          </a:bodyPr>
          <a:lstStyle/>
          <a:p>
            <a:r>
              <a:rPr lang="zh-CN" altLang="en-US" sz="2400" b="1" dirty="0">
                <a:solidFill>
                  <a:srgbClr val="0000FF"/>
                </a:solidFill>
                <a:latin typeface="楷体" panose="02010609060101010101" pitchFamily="49" charset="-122"/>
                <a:ea typeface="楷体" panose="02010609060101010101" pitchFamily="49" charset="-122"/>
              </a:rPr>
              <a:t>介绍主要内容</a:t>
            </a:r>
          </a:p>
        </p:txBody>
      </p:sp>
      <p:sp>
        <p:nvSpPr>
          <p:cNvPr id="19" name="TextBox 18"/>
          <p:cNvSpPr txBox="1"/>
          <p:nvPr/>
        </p:nvSpPr>
        <p:spPr>
          <a:xfrm>
            <a:off x="4437125" y="1995686"/>
            <a:ext cx="4706875" cy="1200329"/>
          </a:xfrm>
          <a:prstGeom prst="rect">
            <a:avLst/>
          </a:prstGeom>
          <a:noFill/>
        </p:spPr>
        <p:txBody>
          <a:bodyPr wrap="square" rtlCol="0">
            <a:spAutoFit/>
          </a:bodyPr>
          <a:lstStyle/>
          <a:p>
            <a:r>
              <a:rPr lang="zh-CN" altLang="en-US" sz="2400" b="1" dirty="0">
                <a:solidFill>
                  <a:srgbClr val="0000FF"/>
                </a:solidFill>
                <a:latin typeface="楷体" panose="02010609060101010101" pitchFamily="49" charset="-122"/>
                <a:ea typeface="楷体" panose="02010609060101010101" pitchFamily="49" charset="-122"/>
              </a:rPr>
              <a:t>联系自身实际：我也和安利柯一样被爱包围着，我要在被爱中感受爱，学会爱</a:t>
            </a:r>
          </a:p>
        </p:txBody>
      </p:sp>
      <p:sp>
        <p:nvSpPr>
          <p:cNvPr id="20" name="TextBox 19"/>
          <p:cNvSpPr txBox="1"/>
          <p:nvPr/>
        </p:nvSpPr>
        <p:spPr>
          <a:xfrm>
            <a:off x="4139952" y="3634750"/>
            <a:ext cx="4603942" cy="584775"/>
          </a:xfrm>
          <a:prstGeom prst="rect">
            <a:avLst/>
          </a:prstGeom>
          <a:noFill/>
        </p:spPr>
        <p:txBody>
          <a:bodyPr wrap="square" rtlCol="0">
            <a:spAutoFit/>
          </a:bodyPr>
          <a:lstStyle/>
          <a:p>
            <a:r>
              <a:rPr lang="zh-CN" altLang="en-US" sz="3200" b="1" dirty="0">
                <a:latin typeface="楷体" panose="02010609060101010101" pitchFamily="49" charset="-122"/>
                <a:ea typeface="楷体" panose="02010609060101010101" pitchFamily="49" charset="-122"/>
              </a:rPr>
              <a:t>呼吁：爱别人、传递爱</a:t>
            </a:r>
          </a:p>
        </p:txBody>
      </p:sp>
      <p:grpSp>
        <p:nvGrpSpPr>
          <p:cNvPr id="23" name="组合 22"/>
          <p:cNvGrpSpPr/>
          <p:nvPr/>
        </p:nvGrpSpPr>
        <p:grpSpPr>
          <a:xfrm>
            <a:off x="2002215" y="627534"/>
            <a:ext cx="1620180" cy="666511"/>
            <a:chOff x="2375756" y="2268826"/>
            <a:chExt cx="1620180" cy="666511"/>
          </a:xfrm>
        </p:grpSpPr>
        <p:sp>
          <p:nvSpPr>
            <p:cNvPr id="24" name="云形 2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TextBox 24"/>
            <p:cNvSpPr txBox="1"/>
            <p:nvPr/>
          </p:nvSpPr>
          <p:spPr>
            <a:xfrm>
              <a:off x="2651824" y="2290762"/>
              <a:ext cx="1210919" cy="584775"/>
            </a:xfrm>
            <a:prstGeom prst="rect">
              <a:avLst/>
            </a:prstGeom>
            <a:noFill/>
          </p:spPr>
          <p:txBody>
            <a:bodyPr wrap="square" rtlCol="0">
              <a:spAutoFit/>
            </a:bodyPr>
            <a:lstStyle/>
            <a:p>
              <a:r>
                <a:rPr lang="zh-CN" altLang="zh-CN" sz="3200" b="1" dirty="0">
                  <a:solidFill>
                    <a:srgbClr val="E14BC1"/>
                  </a:solidFill>
                  <a:latin typeface="楷体" panose="02010609060101010101" pitchFamily="49" charset="-122"/>
                  <a:ea typeface="楷体" panose="02010609060101010101" pitchFamily="49" charset="-122"/>
                </a:rPr>
                <a:t>开头</a:t>
              </a:r>
              <a:endParaRPr lang="zh-CN" altLang="en-US" sz="3200" b="1" dirty="0">
                <a:solidFill>
                  <a:prstClr val="black"/>
                </a:solidFill>
                <a:latin typeface="楷体" pitchFamily="49" charset="-122"/>
                <a:ea typeface="楷体" pitchFamily="49" charset="-122"/>
              </a:endParaRPr>
            </a:p>
          </p:txBody>
        </p:sp>
      </p:grpSp>
      <p:grpSp>
        <p:nvGrpSpPr>
          <p:cNvPr id="26" name="组合 8"/>
          <p:cNvGrpSpPr/>
          <p:nvPr/>
        </p:nvGrpSpPr>
        <p:grpSpPr>
          <a:xfrm>
            <a:off x="1873944" y="1850711"/>
            <a:ext cx="1876722" cy="730908"/>
            <a:chOff x="2098768" y="2336363"/>
            <a:chExt cx="1876722" cy="730908"/>
          </a:xfrm>
        </p:grpSpPr>
        <p:sp>
          <p:nvSpPr>
            <p:cNvPr id="27" name="云形 26"/>
            <p:cNvSpPr/>
            <p:nvPr/>
          </p:nvSpPr>
          <p:spPr>
            <a:xfrm>
              <a:off x="2098768" y="2336363"/>
              <a:ext cx="1876722"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TextBox 27"/>
            <p:cNvSpPr txBox="1"/>
            <p:nvPr/>
          </p:nvSpPr>
          <p:spPr>
            <a:xfrm>
              <a:off x="2563318" y="2357963"/>
              <a:ext cx="1412172" cy="584775"/>
            </a:xfrm>
            <a:prstGeom prst="rect">
              <a:avLst/>
            </a:prstGeom>
            <a:noFill/>
          </p:spPr>
          <p:txBody>
            <a:bodyPr wrap="square" rtlCol="0">
              <a:spAutoFit/>
            </a:bodyPr>
            <a:lstStyle/>
            <a:p>
              <a:r>
                <a:rPr lang="zh-CN" altLang="zh-CN" sz="3200" b="1" dirty="0">
                  <a:solidFill>
                    <a:srgbClr val="E14BC1"/>
                  </a:solidFill>
                  <a:latin typeface="楷体" panose="02010609060101010101" pitchFamily="49" charset="-122"/>
                  <a:ea typeface="楷体" panose="02010609060101010101" pitchFamily="49" charset="-122"/>
                </a:rPr>
                <a:t>中间</a:t>
              </a:r>
              <a:endParaRPr lang="zh-CN" altLang="en-US" sz="3200" b="1" dirty="0">
                <a:solidFill>
                  <a:prstClr val="black"/>
                </a:solidFill>
                <a:latin typeface="楷体" pitchFamily="49" charset="-122"/>
                <a:ea typeface="楷体" pitchFamily="49" charset="-122"/>
              </a:endParaRPr>
            </a:p>
          </p:txBody>
        </p:sp>
      </p:grpSp>
      <p:grpSp>
        <p:nvGrpSpPr>
          <p:cNvPr id="29" name="组合 12"/>
          <p:cNvGrpSpPr/>
          <p:nvPr/>
        </p:nvGrpSpPr>
        <p:grpSpPr>
          <a:xfrm>
            <a:off x="2073653" y="3633431"/>
            <a:ext cx="1620180" cy="666511"/>
            <a:chOff x="2375756" y="2268826"/>
            <a:chExt cx="1620180" cy="666511"/>
          </a:xfrm>
        </p:grpSpPr>
        <p:sp>
          <p:nvSpPr>
            <p:cNvPr id="30" name="云形 29"/>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TextBox 30"/>
            <p:cNvSpPr txBox="1"/>
            <p:nvPr/>
          </p:nvSpPr>
          <p:spPr>
            <a:xfrm>
              <a:off x="2555776" y="2290763"/>
              <a:ext cx="1440160" cy="584775"/>
            </a:xfrm>
            <a:prstGeom prst="rect">
              <a:avLst/>
            </a:prstGeom>
            <a:noFill/>
          </p:spPr>
          <p:txBody>
            <a:bodyPr wrap="square" rtlCol="0">
              <a:spAutoFit/>
            </a:bodyPr>
            <a:lstStyle/>
            <a:p>
              <a:r>
                <a:rPr lang="zh-CN" altLang="en-US" sz="3200" b="1" dirty="0">
                  <a:solidFill>
                    <a:srgbClr val="FF00FF"/>
                  </a:solidFill>
                  <a:latin typeface="楷体" pitchFamily="49" charset="-122"/>
                  <a:ea typeface="楷体" pitchFamily="49" charset="-122"/>
                </a:rPr>
                <a:t>结尾</a:t>
              </a:r>
            </a:p>
          </p:txBody>
        </p:sp>
      </p:grpSp>
    </p:spTree>
    <p:extLst>
      <p:ext uri="{BB962C8B-B14F-4D97-AF65-F5344CB8AC3E}">
        <p14:creationId xmlns:p14="http://schemas.microsoft.com/office/powerpoint/2010/main" val="3189805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2" grpId="0" animBg="1"/>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descr="http://pic.51yuansu.com/backgd/cover/00/03/97/5b5bdd822df12.jpg!/fw/780/quality/90/unsharp/true/compress/tru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 y="0"/>
            <a:ext cx="9153144"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0" y="206519"/>
            <a:ext cx="2771800" cy="276999"/>
            <a:chOff x="0" y="110686"/>
            <a:chExt cx="2771800" cy="276999"/>
          </a:xfrm>
        </p:grpSpPr>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1646605" cy="276999"/>
            </a:xfrm>
            <a:prstGeom prst="rect">
              <a:avLst/>
            </a:prstGeom>
            <a:noFill/>
          </p:spPr>
          <p:txBody>
            <a:bodyPr wrap="none" rtlCol="0">
              <a:spAutoFit/>
            </a:bodyPr>
            <a:lstStyle/>
            <a:p>
              <a:r>
                <a:rPr kumimoji="1" lang="zh-CN" altLang="en-US" sz="1200" dirty="0">
                  <a:latin typeface="黑体" panose="02010609060101010101" pitchFamily="49" charset="-122"/>
                  <a:ea typeface="黑体" panose="02010609060101010101" pitchFamily="49" charset="-122"/>
                </a:rPr>
                <a:t> 语文  五年级  下册</a:t>
              </a:r>
            </a:p>
          </p:txBody>
        </p:sp>
      </p:grpSp>
      <p:sp>
        <p:nvSpPr>
          <p:cNvPr id="14" name="TextBox 48"/>
          <p:cNvSpPr txBox="1"/>
          <p:nvPr/>
        </p:nvSpPr>
        <p:spPr>
          <a:xfrm>
            <a:off x="1691680" y="1707654"/>
            <a:ext cx="5111298" cy="1494115"/>
          </a:xfrm>
          <a:prstGeom prst="snip2DiagRect">
            <a:avLst>
              <a:gd name="adj1" fmla="val 0"/>
              <a:gd name="adj2" fmla="val 27881"/>
            </a:avLst>
          </a:prstGeom>
          <a:noFill/>
          <a:ln>
            <a:noFill/>
          </a:ln>
        </p:spPr>
        <p:style>
          <a:lnRef idx="2">
            <a:schemeClr val="accent6"/>
          </a:lnRef>
          <a:fillRef idx="1">
            <a:schemeClr val="lt1"/>
          </a:fillRef>
          <a:effectRef idx="0">
            <a:schemeClr val="accent6"/>
          </a:effectRef>
          <a:fontRef idx="minor">
            <a:schemeClr val="dk1"/>
          </a:fontRef>
        </p:style>
        <p:txBody>
          <a:bodyPr wrap="square" lIns="68580" tIns="34290" rIns="68580" bIns="34290" rtlCol="0">
            <a:spAutoFit/>
          </a:bodyPr>
          <a:lstStyle/>
          <a:p>
            <a:r>
              <a:rPr lang="zh-CN" altLang="en-US" sz="6600" b="1" dirty="0">
                <a:ln w="0"/>
                <a:solidFill>
                  <a:schemeClr val="tx1"/>
                </a:solidFill>
                <a:effectLst>
                  <a:outerShdw blurRad="38100" dist="19050" dir="2700000" algn="tl" rotWithShape="0">
                    <a:schemeClr val="dk1">
                      <a:alpha val="40000"/>
                    </a:schemeClr>
                  </a:outerShdw>
                </a:effectLst>
                <a:latin typeface="黑体" pitchFamily="49" charset="-122"/>
                <a:ea typeface="黑体" pitchFamily="49" charset="-122"/>
              </a:rPr>
              <a:t>  写读后感</a:t>
            </a:r>
          </a:p>
        </p:txBody>
      </p:sp>
      <p:sp>
        <p:nvSpPr>
          <p:cNvPr id="19" name="剪去对角的矩形 18"/>
          <p:cNvSpPr/>
          <p:nvPr/>
        </p:nvSpPr>
        <p:spPr>
          <a:xfrm>
            <a:off x="1475656" y="843558"/>
            <a:ext cx="1584176" cy="576064"/>
          </a:xfrm>
          <a:prstGeom prst="snip2Diag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dirty="0">
                <a:latin typeface="楷体" pitchFamily="49" charset="-122"/>
                <a:ea typeface="楷体" pitchFamily="49" charset="-122"/>
              </a:rPr>
              <a:t>习作</a:t>
            </a:r>
          </a:p>
        </p:txBody>
      </p:sp>
      <p:pic>
        <p:nvPicPr>
          <p:cNvPr id="13"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56376" y="100769"/>
            <a:ext cx="1026114" cy="489083"/>
          </a:xfrm>
          <a:prstGeom prst="rect">
            <a:avLst/>
          </a:prstGeom>
          <a:noFill/>
          <a:ln>
            <a:noFill/>
          </a:ln>
          <a:effectLst/>
          <a:extLst>
            <a:ext uri="{909E8E84-426E-40DD-AFC4-6F175D3DCCD1}">
              <a14:hiddenFill xmlns:a14="http://schemas.microsoft.com/office/drawing/2010/main">
                <a:solidFill>
                  <a:srgbClr val="02B3C5"/>
                </a:solidFill>
              </a14:hiddenFill>
            </a:ext>
            <a:ext uri="{91240B29-F687-4F45-9708-019B960494DF}">
              <a14:hiddenLine xmlns:a14="http://schemas.microsoft.com/office/drawing/2010/main" w="9525">
                <a:solidFill>
                  <a:sysClr val="windowText" lastClr="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grpSp>
        <p:nvGrpSpPr>
          <p:cNvPr id="15" name="组合 14"/>
          <p:cNvGrpSpPr/>
          <p:nvPr/>
        </p:nvGrpSpPr>
        <p:grpSpPr>
          <a:xfrm>
            <a:off x="6732240" y="3651276"/>
            <a:ext cx="1440160" cy="349587"/>
            <a:chOff x="7308304" y="3806519"/>
            <a:chExt cx="1440160" cy="349587"/>
          </a:xfrm>
        </p:grpSpPr>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094" y="3821940"/>
              <a:ext cx="1438370" cy="334166"/>
            </a:xfrm>
            <a:prstGeom prst="rect">
              <a:avLst/>
            </a:prstGeom>
            <a:ln>
              <a:noFill/>
            </a:ln>
            <a:effectLst>
              <a:outerShdw blurRad="292100" dist="139700" dir="2700000" algn="tl" rotWithShape="0">
                <a:srgbClr val="333333">
                  <a:alpha val="65000"/>
                </a:srgbClr>
              </a:outerShdw>
            </a:effectLst>
          </p:spPr>
        </p:pic>
        <p:sp>
          <p:nvSpPr>
            <p:cNvPr id="17" name="文本框 15">
              <a:hlinkClick r:id="rId7" action="ppaction://hlinksldjump"/>
            </p:cNvPr>
            <p:cNvSpPr txBox="1"/>
            <p:nvPr/>
          </p:nvSpPr>
          <p:spPr>
            <a:xfrm>
              <a:off x="7308304" y="3806519"/>
              <a:ext cx="1086986" cy="346249"/>
            </a:xfrm>
            <a:prstGeom prst="rect">
              <a:avLst/>
            </a:prstGeom>
            <a:noFill/>
          </p:spPr>
          <p:txBody>
            <a:bodyPr wrap="square" lIns="68580" tIns="34290" rIns="68580" bIns="34290" rtlCol="0">
              <a:spAutoFit/>
            </a:bodyPr>
            <a:lstStyle/>
            <a:p>
              <a:pPr algn="ctr"/>
              <a:r>
                <a:rPr kumimoji="1" lang="zh-CN" altLang="en-US" sz="1800" dirty="0">
                  <a:solidFill>
                    <a:schemeClr val="bg1"/>
                  </a:solidFill>
                </a:rPr>
                <a:t>第一课时</a:t>
              </a:r>
            </a:p>
          </p:txBody>
        </p:sp>
      </p:grpSp>
      <p:grpSp>
        <p:nvGrpSpPr>
          <p:cNvPr id="18" name="组合 17"/>
          <p:cNvGrpSpPr/>
          <p:nvPr/>
        </p:nvGrpSpPr>
        <p:grpSpPr>
          <a:xfrm>
            <a:off x="6734030" y="4155926"/>
            <a:ext cx="1438370" cy="346249"/>
            <a:chOff x="7310094" y="4155926"/>
            <a:chExt cx="1438370" cy="346249"/>
          </a:xfrm>
        </p:grpSpPr>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094" y="4163978"/>
              <a:ext cx="1438370" cy="334166"/>
            </a:xfrm>
            <a:prstGeom prst="rect">
              <a:avLst/>
            </a:prstGeom>
            <a:ln>
              <a:noFill/>
            </a:ln>
            <a:effectLst>
              <a:outerShdw blurRad="292100" dist="139700" dir="2700000" algn="tl" rotWithShape="0">
                <a:srgbClr val="333333">
                  <a:alpha val="65000"/>
                </a:srgbClr>
              </a:outerShdw>
            </a:effectLst>
          </p:spPr>
        </p:pic>
        <p:sp>
          <p:nvSpPr>
            <p:cNvPr id="21" name="文本框 14">
              <a:hlinkClick r:id="rId8" action="ppaction://hlinksldjump"/>
            </p:cNvPr>
            <p:cNvSpPr txBox="1"/>
            <p:nvPr/>
          </p:nvSpPr>
          <p:spPr>
            <a:xfrm>
              <a:off x="7319179" y="4155926"/>
              <a:ext cx="1086986" cy="346249"/>
            </a:xfrm>
            <a:prstGeom prst="rect">
              <a:avLst/>
            </a:prstGeom>
            <a:noFill/>
          </p:spPr>
          <p:txBody>
            <a:bodyPr wrap="square" lIns="68580" tIns="34290" rIns="68580" bIns="34290" rtlCol="0">
              <a:spAutoFit/>
            </a:bodyPr>
            <a:lstStyle/>
            <a:p>
              <a:pPr algn="ctr"/>
              <a:r>
                <a:rPr kumimoji="1" lang="zh-CN" altLang="en-US" sz="1800" dirty="0">
                  <a:solidFill>
                    <a:schemeClr val="bg1"/>
                  </a:solidFill>
                </a:rPr>
                <a:t>第二课时</a:t>
              </a:r>
            </a:p>
          </p:txBody>
        </p:sp>
      </p:grpSp>
    </p:spTree>
    <p:custDataLst>
      <p:tags r:id="rId1"/>
    </p:custDataLst>
    <p:extLst>
      <p:ext uri="{BB962C8B-B14F-4D97-AF65-F5344CB8AC3E}">
        <p14:creationId xmlns:p14="http://schemas.microsoft.com/office/powerpoint/2010/main" val="11479748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79712" y="1779662"/>
            <a:ext cx="5542989" cy="684755"/>
          </a:xfrm>
          <a:prstGeom prst="rect">
            <a:avLst/>
          </a:prstGeom>
        </p:spPr>
        <p:style>
          <a:lnRef idx="2">
            <a:schemeClr val="accent1"/>
          </a:lnRef>
          <a:fillRef idx="1">
            <a:schemeClr val="lt1"/>
          </a:fillRef>
          <a:effectRef idx="0">
            <a:schemeClr val="accent1"/>
          </a:effectRef>
          <a:fontRef idx="minor">
            <a:schemeClr val="dk1"/>
          </a:fontRef>
        </p:style>
        <p:txBody>
          <a:bodyPr wrap="square" lIns="68580" tIns="34290" rIns="68580" bIns="34290" rtlCol="0">
            <a:spAutoFit/>
          </a:bodyPr>
          <a:lstStyle/>
          <a:p>
            <a:r>
              <a:rPr lang="zh-CN" altLang="en-US" sz="4000" b="1" dirty="0">
                <a:latin typeface="楷体" panose="02010609060101010101" pitchFamily="49" charset="-122"/>
                <a:ea typeface="楷体" panose="02010609060101010101" pitchFamily="49" charset="-122"/>
              </a:rPr>
              <a:t>    快快写起来吧！</a:t>
            </a:r>
          </a:p>
        </p:txBody>
      </p:sp>
      <p:pic>
        <p:nvPicPr>
          <p:cNvPr id="15" name="图片 14" descr="234757-160Z616032990[1]"/>
          <p:cNvPicPr>
            <a:picLocks noChangeAspect="1"/>
          </p:cNvPicPr>
          <p:nvPr/>
        </p:nvPicPr>
        <p:blipFill>
          <a:blip r:embed="rId2">
            <a:clrChange>
              <a:clrFrom>
                <a:srgbClr val="FFFCF3">
                  <a:alpha val="100000"/>
                </a:srgbClr>
              </a:clrFrom>
              <a:clrTo>
                <a:srgbClr val="FFFCF3">
                  <a:alpha val="100000"/>
                  <a:alpha val="0"/>
                </a:srgbClr>
              </a:clrTo>
            </a:clrChange>
          </a:blip>
          <a:srcRect l="67163" t="48737"/>
          <a:stretch>
            <a:fillRect/>
          </a:stretch>
        </p:blipFill>
        <p:spPr>
          <a:xfrm>
            <a:off x="3851920" y="2787774"/>
            <a:ext cx="1450530" cy="2105807"/>
          </a:xfrm>
          <a:prstGeom prst="rect">
            <a:avLst/>
          </a:prstGeom>
          <a:effectLst>
            <a:innerShdw blurRad="63500" dist="50800">
              <a:prstClr val="black">
                <a:alpha val="50000"/>
              </a:prstClr>
            </a:innerShdw>
          </a:effec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6582" y="3770259"/>
            <a:ext cx="7758290" cy="438582"/>
          </a:xfrm>
          <a:prstGeom prst="rect">
            <a:avLst/>
          </a:prstGeom>
          <a:noFill/>
        </p:spPr>
        <p:txBody>
          <a:bodyPr wrap="square" lIns="68580" tIns="34290" rIns="68580" bIns="34290">
            <a:spAutoFit/>
          </a:bodyPr>
          <a:lstStyle/>
          <a:p>
            <a:r>
              <a:rPr lang="zh-CN" altLang="en-US" sz="2400" b="1" dirty="0">
                <a:latin typeface="楷体" panose="02010609060101010101" pitchFamily="49" charset="-122"/>
                <a:ea typeface="楷体" panose="02010609060101010101" pitchFamily="49" charset="-122"/>
              </a:rPr>
              <a:t>写好之后，和同位交换一下，看看谁</a:t>
            </a:r>
            <a:r>
              <a:rPr lang="zh-CN" altLang="en-US" sz="2400" b="1" dirty="0" smtClean="0">
                <a:latin typeface="楷体" panose="02010609060101010101" pitchFamily="49" charset="-122"/>
                <a:ea typeface="楷体" panose="02010609060101010101" pitchFamily="49" charset="-122"/>
              </a:rPr>
              <a:t>写得最好</a:t>
            </a:r>
            <a:r>
              <a:rPr lang="zh-CN" altLang="en-US" sz="2400" b="1" dirty="0">
                <a:latin typeface="楷体" panose="02010609060101010101" pitchFamily="49" charset="-122"/>
                <a:ea typeface="楷体" panose="02010609060101010101" pitchFamily="49" charset="-122"/>
              </a:rPr>
              <a:t>。</a:t>
            </a:r>
          </a:p>
        </p:txBody>
      </p:sp>
      <p:pic>
        <p:nvPicPr>
          <p:cNvPr id="5" name="图片 4">
            <a:extLst>
              <a:ext uri="{FF2B5EF4-FFF2-40B4-BE49-F238E27FC236}">
                <a16:creationId xmlns="" xmlns:a16="http://schemas.microsoft.com/office/drawing/2014/main" id="{C075380D-DC87-415D-A6BF-7E5DC75AE1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245" y="631284"/>
            <a:ext cx="4629510" cy="2925850"/>
          </a:xfrm>
          <a:prstGeom prst="roundRect">
            <a:avLst>
              <a:gd name="adj" fmla="val 5281"/>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 xmlns:a16="http://schemas.microsoft.com/office/drawing/2014/main" id="{CD294244-C9A6-41CD-9D8A-66E7986893EA}"/>
              </a:ext>
            </a:extLst>
          </p:cNvPr>
          <p:cNvSpPr txBox="1"/>
          <p:nvPr/>
        </p:nvSpPr>
        <p:spPr>
          <a:xfrm>
            <a:off x="3594897" y="1891948"/>
            <a:ext cx="2953387" cy="900246"/>
          </a:xfrm>
          <a:prstGeom prst="rect">
            <a:avLst/>
          </a:prstGeom>
          <a:noFill/>
        </p:spPr>
        <p:txBody>
          <a:bodyPr wrap="square" lIns="68580" tIns="34290" rIns="68580" bIns="34290" rtlCol="0">
            <a:spAutoFit/>
          </a:bodyPr>
          <a:lstStyle/>
          <a:p>
            <a:r>
              <a:rPr lang="zh-CN" altLang="en-US" sz="5400" b="1" dirty="0">
                <a:solidFill>
                  <a:srgbClr val="875000"/>
                </a:solidFill>
                <a:latin typeface="幼圆" panose="02010509060101010101" pitchFamily="49" charset="-122"/>
                <a:ea typeface="幼圆" panose="02010509060101010101" pitchFamily="49" charset="-122"/>
              </a:rPr>
              <a:t>作文修改</a:t>
            </a:r>
          </a:p>
        </p:txBody>
      </p:sp>
      <p:pic>
        <p:nvPicPr>
          <p:cNvPr id="5" name="图片 4" descr="图片包含 游戏机, 标志&#10;&#10;描述已自动生成">
            <a:extLst>
              <a:ext uri="{FF2B5EF4-FFF2-40B4-BE49-F238E27FC236}">
                <a16:creationId xmlns="" xmlns:a16="http://schemas.microsoft.com/office/drawing/2014/main" id="{C76596A0-96D8-4E73-AF71-7CE0F9781501}"/>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00" b="77600" l="1200" r="75400">
                        <a14:foregroundMark x1="13200" y1="13200" x2="66400" y2="67600"/>
                        <a14:foregroundMark x1="69000" y1="12200" x2="15200" y2="64600"/>
                        <a14:foregroundMark x1="13200" y1="42600" x2="67000" y2="41200"/>
                        <a14:foregroundMark x1="40000" y1="11200" x2="39000" y2="64600"/>
                        <a14:foregroundMark x1="13600" y1="13200" x2="66400" y2="13200"/>
                        <a14:foregroundMark x1="13200" y1="16200" x2="12200" y2="65000"/>
                        <a14:foregroundMark x1="13200" y1="64600" x2="66000" y2="69600"/>
                        <a14:foregroundMark x1="70400" y1="15200" x2="70400" y2="65000"/>
                      </a14:backgroundRemoval>
                    </a14:imgEffect>
                  </a14:imgLayer>
                </a14:imgProps>
              </a:ext>
              <a:ext uri="{28A0092B-C50C-407E-A947-70E740481C1C}">
                <a14:useLocalDpi xmlns:a14="http://schemas.microsoft.com/office/drawing/2010/main" val="0"/>
              </a:ext>
            </a:extLst>
          </a:blip>
          <a:srcRect l="4109" t="3514" r="24574" b="24134"/>
          <a:stretch/>
        </p:blipFill>
        <p:spPr>
          <a:xfrm>
            <a:off x="2147776" y="1678691"/>
            <a:ext cx="1307805" cy="1326759"/>
          </a:xfrm>
          <a:prstGeom prst="rect">
            <a:avLst/>
          </a:prstGeom>
        </p:spPr>
      </p:pic>
      <p:grpSp>
        <p:nvGrpSpPr>
          <p:cNvPr id="9" name="组合 8"/>
          <p:cNvGrpSpPr/>
          <p:nvPr/>
        </p:nvGrpSpPr>
        <p:grpSpPr>
          <a:xfrm>
            <a:off x="179512" y="483518"/>
            <a:ext cx="1440160" cy="349587"/>
            <a:chOff x="7308304" y="3806519"/>
            <a:chExt cx="1440160" cy="349587"/>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0094" y="3821940"/>
              <a:ext cx="1438370" cy="334166"/>
            </a:xfrm>
            <a:prstGeom prst="rect">
              <a:avLst/>
            </a:prstGeom>
            <a:ln>
              <a:noFill/>
            </a:ln>
            <a:effectLst>
              <a:outerShdw blurRad="292100" dist="139700" dir="2700000" algn="tl" rotWithShape="0">
                <a:srgbClr val="333333">
                  <a:alpha val="65000"/>
                </a:srgbClr>
              </a:outerShdw>
            </a:effectLst>
          </p:spPr>
        </p:pic>
        <p:sp>
          <p:nvSpPr>
            <p:cNvPr id="11" name="文本框 15">
              <a:hlinkClick r:id="rId5" action="ppaction://hlinksldjump"/>
            </p:cNvPr>
            <p:cNvSpPr txBox="1"/>
            <p:nvPr/>
          </p:nvSpPr>
          <p:spPr>
            <a:xfrm>
              <a:off x="7308304" y="3806519"/>
              <a:ext cx="1086986" cy="346249"/>
            </a:xfrm>
            <a:prstGeom prst="rect">
              <a:avLst/>
            </a:prstGeom>
            <a:noFill/>
          </p:spPr>
          <p:txBody>
            <a:bodyPr wrap="square" lIns="68580" tIns="34290" rIns="68580" bIns="34290" rtlCol="0">
              <a:spAutoFit/>
            </a:bodyPr>
            <a:lstStyle/>
            <a:p>
              <a:pPr algn="ctr"/>
              <a:r>
                <a:rPr kumimoji="1" lang="zh-CN" altLang="en-US" sz="1800" dirty="0" smtClean="0">
                  <a:solidFill>
                    <a:schemeClr val="bg1"/>
                  </a:solidFill>
                </a:rPr>
                <a:t>第二课时</a:t>
              </a:r>
              <a:endParaRPr kumimoji="1" lang="zh-CN" altLang="en-US" sz="1800" dirty="0">
                <a:solidFill>
                  <a:schemeClr val="bg1"/>
                </a:solidFill>
              </a:endParaRPr>
            </a:p>
          </p:txBody>
        </p:sp>
      </p:grpSp>
    </p:spTree>
    <p:extLst>
      <p:ext uri="{BB962C8B-B14F-4D97-AF65-F5344CB8AC3E}">
        <p14:creationId xmlns:p14="http://schemas.microsoft.com/office/powerpoint/2010/main" val="1990738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610BF70A-EE6B-4890-836C-220FEAAC0101}"/>
              </a:ext>
            </a:extLst>
          </p:cNvPr>
          <p:cNvSpPr/>
          <p:nvPr/>
        </p:nvSpPr>
        <p:spPr>
          <a:xfrm>
            <a:off x="2267744" y="988028"/>
            <a:ext cx="3370153" cy="500137"/>
          </a:xfrm>
          <a:prstGeom prst="rect">
            <a:avLst/>
          </a:prstGeom>
        </p:spPr>
        <p:txBody>
          <a:bodyPr wrap="none" lIns="68580" tIns="34290" rIns="68580" bIns="34290">
            <a:spAutoFit/>
          </a:bodyPr>
          <a:lstStyle/>
          <a:p>
            <a:r>
              <a:rPr lang="en-US" altLang="zh-CN" sz="2800" b="1" dirty="0">
                <a:solidFill>
                  <a:srgbClr val="0000FF"/>
                </a:solidFill>
              </a:rPr>
              <a:t>《</a:t>
            </a:r>
            <a:r>
              <a:rPr lang="zh-CN" altLang="en-US" sz="2800" b="1" dirty="0">
                <a:solidFill>
                  <a:srgbClr val="0000FF"/>
                </a:solidFill>
              </a:rPr>
              <a:t>夏洛的网</a:t>
            </a:r>
            <a:r>
              <a:rPr lang="en-US" altLang="zh-CN" sz="2800" b="1" dirty="0">
                <a:solidFill>
                  <a:srgbClr val="0000FF"/>
                </a:solidFill>
              </a:rPr>
              <a:t>》</a:t>
            </a:r>
            <a:r>
              <a:rPr lang="zh-CN" altLang="en-US" sz="2800" b="1" dirty="0">
                <a:solidFill>
                  <a:srgbClr val="0000FF"/>
                </a:solidFill>
              </a:rPr>
              <a:t>读后感</a:t>
            </a:r>
          </a:p>
        </p:txBody>
      </p:sp>
      <p:cxnSp>
        <p:nvCxnSpPr>
          <p:cNvPr id="13" name="直接连接符 12"/>
          <p:cNvCxnSpPr/>
          <p:nvPr/>
        </p:nvCxnSpPr>
        <p:spPr>
          <a:xfrm>
            <a:off x="6913494" y="1442240"/>
            <a:ext cx="0" cy="285770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041611" y="1559570"/>
            <a:ext cx="1800200" cy="2677656"/>
          </a:xfrm>
          <a:prstGeom prst="rect">
            <a:avLst/>
          </a:prstGeom>
        </p:spPr>
        <p:txBody>
          <a:bodyPr wrap="square">
            <a:spAutoFit/>
          </a:bodyPr>
          <a:lstStyle/>
          <a:p>
            <a:pPr lvl="0"/>
            <a:r>
              <a:rPr lang="zh-CN" altLang="en-US" sz="2400" b="1" dirty="0" smtClean="0">
                <a:solidFill>
                  <a:srgbClr val="0000FF"/>
                </a:solidFill>
                <a:latin typeface="仿宋" pitchFamily="49" charset="-122"/>
                <a:ea typeface="仿宋" pitchFamily="49" charset="-122"/>
                <a:cs typeface="仿宋" panose="02010609060101010101" charset="-122"/>
              </a:rPr>
              <a:t>    开头</a:t>
            </a:r>
            <a:r>
              <a:rPr lang="zh-CN" altLang="en-US" sz="2400" b="1" dirty="0">
                <a:solidFill>
                  <a:srgbClr val="0000FF"/>
                </a:solidFill>
                <a:latin typeface="仿宋" pitchFamily="49" charset="-122"/>
                <a:ea typeface="仿宋" pitchFamily="49" charset="-122"/>
                <a:cs typeface="仿宋" panose="02010609060101010101" charset="-122"/>
              </a:rPr>
              <a:t>交代了读书的时间和主要内容，引出下文对印象深刻内容的介绍。</a:t>
            </a:r>
          </a:p>
        </p:txBody>
      </p:sp>
      <p:sp>
        <p:nvSpPr>
          <p:cNvPr id="11" name="矩形 10"/>
          <p:cNvSpPr/>
          <p:nvPr/>
        </p:nvSpPr>
        <p:spPr>
          <a:xfrm>
            <a:off x="467544" y="1703586"/>
            <a:ext cx="6445950" cy="2308324"/>
          </a:xfrm>
          <a:prstGeom prst="rect">
            <a:avLst/>
          </a:prstGeom>
        </p:spPr>
        <p:txBody>
          <a:bodyPr wrap="square">
            <a:spAutoFit/>
          </a:bodyPr>
          <a:lstStyle/>
          <a:p>
            <a:r>
              <a:rPr lang="zh-CN" altLang="en-US" sz="2400" b="1" kern="100" dirty="0">
                <a:latin typeface="楷体" pitchFamily="49" charset="-122"/>
                <a:ea typeface="楷体" pitchFamily="49" charset="-122"/>
                <a:cs typeface="Times New Roman" panose="02020603050405020304" pitchFamily="18" charset="0"/>
              </a:rPr>
              <a:t>    暑假，姐姐推荐我看</a:t>
            </a:r>
            <a:r>
              <a:rPr lang="en-US" altLang="zh-CN" sz="2400" b="1" kern="100" dirty="0">
                <a:latin typeface="楷体" pitchFamily="49" charset="-122"/>
                <a:ea typeface="楷体" pitchFamily="49" charset="-122"/>
                <a:cs typeface="Times New Roman" panose="02020603050405020304" pitchFamily="18" charset="0"/>
              </a:rPr>
              <a:t>《</a:t>
            </a:r>
            <a:r>
              <a:rPr lang="zh-CN" altLang="en-US" sz="2400" b="1" kern="100" dirty="0">
                <a:latin typeface="楷体" pitchFamily="49" charset="-122"/>
                <a:ea typeface="楷体" pitchFamily="49" charset="-122"/>
                <a:cs typeface="Times New Roman" panose="02020603050405020304" pitchFamily="18" charset="0"/>
              </a:rPr>
              <a:t>夏洛的网</a:t>
            </a:r>
            <a:r>
              <a:rPr lang="en-US" altLang="zh-CN" sz="2400" b="1" kern="100" dirty="0">
                <a:latin typeface="楷体" pitchFamily="49" charset="-122"/>
                <a:ea typeface="楷体" pitchFamily="49" charset="-122"/>
                <a:cs typeface="Times New Roman" panose="02020603050405020304" pitchFamily="18" charset="0"/>
              </a:rPr>
              <a:t>》</a:t>
            </a:r>
            <a:r>
              <a:rPr lang="zh-CN" altLang="en-US" sz="2400" b="1" kern="100" dirty="0">
                <a:latin typeface="楷体" pitchFamily="49" charset="-122"/>
                <a:ea typeface="楷体" pitchFamily="49" charset="-122"/>
                <a:cs typeface="Times New Roman" panose="02020603050405020304" pitchFamily="18" charset="0"/>
              </a:rPr>
              <a:t>，我一听这书名，便脱口而出：“这书有什么好看的，又是讲网络的事，还不如我直接上网算了。”姐姐笑了笑，神秘地说：“你看了就知道了。”看了之后，我才知道这本书主要讲了一只小猪威尔伯和蜘蛛夏洛的动人故事。</a:t>
            </a:r>
          </a:p>
        </p:txBody>
      </p:sp>
      <p:grpSp>
        <p:nvGrpSpPr>
          <p:cNvPr id="2" name="组合 1"/>
          <p:cNvGrpSpPr/>
          <p:nvPr/>
        </p:nvGrpSpPr>
        <p:grpSpPr>
          <a:xfrm>
            <a:off x="414173" y="411538"/>
            <a:ext cx="2514232" cy="561692"/>
            <a:chOff x="414173" y="411538"/>
            <a:chExt cx="2514232" cy="561692"/>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173" y="464215"/>
              <a:ext cx="366860" cy="456338"/>
            </a:xfrm>
            <a:prstGeom prst="rect">
              <a:avLst/>
            </a:prstGeom>
          </p:spPr>
        </p:pic>
        <p:sp>
          <p:nvSpPr>
            <p:cNvPr id="9" name="文本框 14"/>
            <p:cNvSpPr txBox="1"/>
            <p:nvPr/>
          </p:nvSpPr>
          <p:spPr>
            <a:xfrm>
              <a:off x="781033" y="41153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例文赏析</a:t>
              </a:r>
            </a:p>
          </p:txBody>
        </p:sp>
      </p:grpSp>
    </p:spTree>
    <p:extLst>
      <p:ext uri="{BB962C8B-B14F-4D97-AF65-F5344CB8AC3E}">
        <p14:creationId xmlns:p14="http://schemas.microsoft.com/office/powerpoint/2010/main" val="10511510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8336" y="339502"/>
            <a:ext cx="7105992" cy="4154984"/>
          </a:xfrm>
          <a:prstGeom prst="rect">
            <a:avLst/>
          </a:prstGeom>
        </p:spPr>
        <p:txBody>
          <a:bodyPr wrap="square">
            <a:spAutoFit/>
          </a:bodyPr>
          <a:lstStyle/>
          <a:p>
            <a:r>
              <a:rPr lang="zh-CN" altLang="en-US" sz="2200" b="1" dirty="0">
                <a:latin typeface="楷体" pitchFamily="49" charset="-122"/>
                <a:ea typeface="楷体" pitchFamily="49" charset="-122"/>
              </a:rPr>
              <a:t>    小猪威尔伯原来是一只不起眼的落脚猪，还差点惨死于主人的斧子下，幸好一个叫费恩的小女孩让威尔伯逃过一劫。</a:t>
            </a:r>
            <a:r>
              <a:rPr lang="zh-CN" altLang="en-US" sz="2200" b="1" dirty="0">
                <a:solidFill>
                  <a:srgbClr val="FF0000"/>
                </a:solidFill>
                <a:latin typeface="楷体" pitchFamily="49" charset="-122"/>
                <a:ea typeface="楷体" pitchFamily="49" charset="-122"/>
              </a:rPr>
              <a:t>后来威尔伯和蜘蛛夏洛建立起了真挚的感情。可是好景不长，一只老羊告诉威尔伯：“你虽然现在逃过了一劫，但你未来的命运却是成为熏肉火腿。”作为一只猪，威尔伯只能悲痛绝望地接受这命运了。但作为好朋友的夏洛却坚信它能救小猪，它吐出一根根丝在猪栏上织出了“好猪”、“杰出”、“谦虚”等等字样，这让威尔伯在集市上赢得了特别奖，小猪终于得救了。然而，夏洛的生命却走到了尽头。小猪威尔伯毫不犹豫地承担了照顾夏洛子女的重任，在冬天的一缕暖风中，威尔伯送走了夏洛的子女。</a:t>
            </a:r>
          </a:p>
        </p:txBody>
      </p:sp>
      <p:sp>
        <p:nvSpPr>
          <p:cNvPr id="5" name="矩形 4"/>
          <p:cNvSpPr/>
          <p:nvPr/>
        </p:nvSpPr>
        <p:spPr>
          <a:xfrm>
            <a:off x="7429520" y="627534"/>
            <a:ext cx="1460983" cy="3477875"/>
          </a:xfrm>
          <a:prstGeom prst="rect">
            <a:avLst/>
          </a:prstGeom>
        </p:spPr>
        <p:txBody>
          <a:bodyPr wrap="square">
            <a:spAutoFit/>
          </a:bodyPr>
          <a:lstStyle/>
          <a:p>
            <a:r>
              <a:rPr lang="zh-CN" altLang="en-US" sz="2000" b="1" dirty="0" smtClean="0">
                <a:solidFill>
                  <a:srgbClr val="0000FF"/>
                </a:solidFill>
                <a:latin typeface="仿宋" pitchFamily="49" charset="-122"/>
                <a:ea typeface="仿宋" pitchFamily="49" charset="-122"/>
              </a:rPr>
              <a:t>    简明</a:t>
            </a:r>
            <a:r>
              <a:rPr lang="zh-CN" altLang="en-US" sz="2000" b="1" dirty="0">
                <a:solidFill>
                  <a:srgbClr val="0000FF"/>
                </a:solidFill>
                <a:latin typeface="仿宋" pitchFamily="49" charset="-122"/>
                <a:ea typeface="仿宋" pitchFamily="49" charset="-122"/>
              </a:rPr>
              <a:t>写书中内容，重点突出夏洛救威尔伯，威尔伯照顾夏洛的子女。这是“读”的内容，是感点，为下文抒发感受做好准备。</a:t>
            </a:r>
          </a:p>
        </p:txBody>
      </p:sp>
      <p:cxnSp>
        <p:nvCxnSpPr>
          <p:cNvPr id="6" name="直接连接符 5"/>
          <p:cNvCxnSpPr/>
          <p:nvPr/>
        </p:nvCxnSpPr>
        <p:spPr>
          <a:xfrm>
            <a:off x="7429520" y="411510"/>
            <a:ext cx="0" cy="383791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8189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52" y="339502"/>
            <a:ext cx="6364564" cy="4154984"/>
          </a:xfrm>
          <a:prstGeom prst="rect">
            <a:avLst/>
          </a:prstGeom>
        </p:spPr>
        <p:txBody>
          <a:bodyPr wrap="square">
            <a:spAutoFit/>
          </a:bodyPr>
          <a:lstStyle/>
          <a:p>
            <a:r>
              <a:rPr lang="zh-CN" altLang="en-US" sz="2400" b="1" dirty="0">
                <a:latin typeface="楷体" pitchFamily="49" charset="-122"/>
                <a:ea typeface="楷体" pitchFamily="49" charset="-122"/>
              </a:rPr>
              <a:t>    </a:t>
            </a:r>
            <a:r>
              <a:rPr lang="zh-CN" altLang="en-US" sz="2400" b="1" dirty="0">
                <a:solidFill>
                  <a:srgbClr val="FF0000"/>
                </a:solidFill>
                <a:latin typeface="楷体" pitchFamily="49" charset="-122"/>
                <a:ea typeface="楷体" pitchFamily="49" charset="-122"/>
              </a:rPr>
              <a:t>这本书让我受益匪浅，我学会了帮助他人，学会感恩，也学会了珍惜友谊。</a:t>
            </a:r>
          </a:p>
          <a:p>
            <a:r>
              <a:rPr lang="zh-CN" altLang="en-US" sz="2400" b="1" dirty="0">
                <a:latin typeface="楷体" pitchFamily="49" charset="-122"/>
                <a:ea typeface="楷体" pitchFamily="49" charset="-122"/>
              </a:rPr>
              <a:t>    当最后夏洛去世时，我的心中泛起阵阵酸意。夏洛为了威尔伯竟然愿意放弃自己的生命，这份感动并不只存在于书中，也存在于我们身边。</a:t>
            </a:r>
            <a:r>
              <a:rPr lang="zh-CN" altLang="en-US" sz="2400" b="1" dirty="0">
                <a:solidFill>
                  <a:srgbClr val="FF0000"/>
                </a:solidFill>
                <a:latin typeface="楷体" pitchFamily="49" charset="-122"/>
                <a:ea typeface="楷体" pitchFamily="49" charset="-122"/>
              </a:rPr>
              <a:t>杭州的最美妈妈也和夏洛一样，不顾自身安危，将素不相识的妞妞从生死边缘救了回来。这件事感动了千千万万的人们，其实，我们能做的除了感动，还要将这份感动传递下去，无论对方是朋友或是陌生人，我们都应该伸出我们的手。</a:t>
            </a:r>
          </a:p>
        </p:txBody>
      </p:sp>
      <p:cxnSp>
        <p:nvCxnSpPr>
          <p:cNvPr id="5" name="直接连接符 4"/>
          <p:cNvCxnSpPr/>
          <p:nvPr/>
        </p:nvCxnSpPr>
        <p:spPr>
          <a:xfrm>
            <a:off x="7092280" y="468608"/>
            <a:ext cx="0" cy="368731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228209" y="403959"/>
            <a:ext cx="1535771" cy="1015663"/>
          </a:xfrm>
          <a:prstGeom prst="rect">
            <a:avLst/>
          </a:prstGeom>
        </p:spPr>
        <p:txBody>
          <a:bodyPr wrap="square">
            <a:spAutoFit/>
          </a:bodyPr>
          <a:lstStyle/>
          <a:p>
            <a:r>
              <a:rPr lang="zh-CN" altLang="en-US" sz="2000" b="1" dirty="0" smtClean="0">
                <a:solidFill>
                  <a:srgbClr val="0000FF"/>
                </a:solidFill>
                <a:latin typeface="仿宋" pitchFamily="49" charset="-122"/>
                <a:ea typeface="仿宋" pitchFamily="49" charset="-122"/>
              </a:rPr>
              <a:t>    承接</a:t>
            </a:r>
            <a:r>
              <a:rPr lang="zh-CN" altLang="en-US" sz="2000" b="1" dirty="0">
                <a:solidFill>
                  <a:srgbClr val="0000FF"/>
                </a:solidFill>
                <a:latin typeface="仿宋" pitchFamily="49" charset="-122"/>
                <a:ea typeface="仿宋" pitchFamily="49" charset="-122"/>
              </a:rPr>
              <a:t>上文感点，抒发感受。</a:t>
            </a:r>
          </a:p>
        </p:txBody>
      </p:sp>
      <p:sp>
        <p:nvSpPr>
          <p:cNvPr id="6" name="矩形 5"/>
          <p:cNvSpPr/>
          <p:nvPr/>
        </p:nvSpPr>
        <p:spPr>
          <a:xfrm>
            <a:off x="7171718" y="2312267"/>
            <a:ext cx="1592262" cy="1938992"/>
          </a:xfrm>
          <a:prstGeom prst="rect">
            <a:avLst/>
          </a:prstGeom>
        </p:spPr>
        <p:txBody>
          <a:bodyPr wrap="square">
            <a:spAutoFit/>
          </a:bodyPr>
          <a:lstStyle/>
          <a:p>
            <a:r>
              <a:rPr lang="zh-CN" altLang="en-US" sz="2000" b="1" dirty="0" smtClean="0">
                <a:solidFill>
                  <a:srgbClr val="0000FF"/>
                </a:solidFill>
                <a:latin typeface="仿宋" pitchFamily="49" charset="-122"/>
                <a:ea typeface="仿宋" pitchFamily="49" charset="-122"/>
              </a:rPr>
              <a:t>    用</a:t>
            </a:r>
            <a:r>
              <a:rPr lang="zh-CN" altLang="en-US" sz="2000" b="1" dirty="0">
                <a:solidFill>
                  <a:srgbClr val="0000FF"/>
                </a:solidFill>
                <a:latin typeface="仿宋" pitchFamily="49" charset="-122"/>
                <a:ea typeface="仿宋" pitchFamily="49" charset="-122"/>
              </a:rPr>
              <a:t>生活中的例子把感受“帮助他人”写得很真实、很具体。</a:t>
            </a:r>
            <a:endParaRPr lang="zh-CN" altLang="en-US" dirty="0">
              <a:solidFill>
                <a:srgbClr val="0000FF"/>
              </a:solidFill>
            </a:endParaRPr>
          </a:p>
        </p:txBody>
      </p:sp>
    </p:spTree>
    <p:extLst>
      <p:ext uri="{BB962C8B-B14F-4D97-AF65-F5344CB8AC3E}">
        <p14:creationId xmlns:p14="http://schemas.microsoft.com/office/powerpoint/2010/main" val="4291938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943162"/>
            <a:ext cx="6624736" cy="3046988"/>
          </a:xfrm>
          <a:prstGeom prst="rect">
            <a:avLst/>
          </a:prstGeom>
          <a:ln w="12700">
            <a:noFill/>
          </a:ln>
        </p:spPr>
        <p:txBody>
          <a:bodyPr wrap="square">
            <a:spAutoFit/>
          </a:bodyPr>
          <a:lstStyle/>
          <a:p>
            <a:pPr indent="457200" fontAlgn="auto">
              <a:lnSpc>
                <a:spcPct val="100000"/>
              </a:lnSpc>
            </a:pPr>
            <a:r>
              <a:rPr lang="zh-CN" altLang="en-US" sz="2400" b="1" dirty="0">
                <a:latin typeface="楷体" pitchFamily="49" charset="-122"/>
                <a:ea typeface="楷体" pitchFamily="49" charset="-122"/>
                <a:sym typeface="+mn-ea"/>
              </a:rPr>
              <a:t>小猪威尔伯在夏洛去世后，义不容辞地承担起照顾夏洛的子女的责任。</a:t>
            </a:r>
            <a:r>
              <a:rPr lang="zh-CN" altLang="en-US" sz="2400" b="1" dirty="0">
                <a:solidFill>
                  <a:srgbClr val="FF0000"/>
                </a:solidFill>
                <a:latin typeface="楷体" pitchFamily="49" charset="-122"/>
                <a:ea typeface="楷体" pitchFamily="49" charset="-122"/>
                <a:sym typeface="+mn-ea"/>
              </a:rPr>
              <a:t>威尔伯让我明白了要学会感恩。受人滴水恩，当涌泉相报。当我们受到了别人的帮助时，要努力回报他人。</a:t>
            </a:r>
            <a:endParaRPr lang="en-US" altLang="zh-CN" sz="2400" b="1" dirty="0">
              <a:solidFill>
                <a:srgbClr val="FF0000"/>
              </a:solidFill>
              <a:latin typeface="楷体" pitchFamily="49" charset="-122"/>
              <a:ea typeface="楷体" pitchFamily="49" charset="-122"/>
              <a:sym typeface="+mn-ea"/>
            </a:endParaRPr>
          </a:p>
          <a:p>
            <a:pPr indent="457200" fontAlgn="auto">
              <a:lnSpc>
                <a:spcPct val="100000"/>
              </a:lnSpc>
            </a:pPr>
            <a:r>
              <a:rPr lang="zh-CN" altLang="en-US" sz="2400" b="1" dirty="0">
                <a:latin typeface="楷体" pitchFamily="49" charset="-122"/>
                <a:ea typeface="楷体" pitchFamily="49" charset="-122"/>
              </a:rPr>
              <a:t>夏洛与威尔伯之间的友谊令我十分羡慕，友谊是纯洁的，无私的，十分珍贵的。我从夏洛与威尔伯身上学会了如何珍惜友谊。</a:t>
            </a:r>
            <a:r>
              <a:rPr lang="zh-CN" altLang="en-US" sz="2400" b="1" dirty="0">
                <a:solidFill>
                  <a:srgbClr val="FF0000"/>
                </a:solidFill>
                <a:latin typeface="楷体" pitchFamily="49" charset="-122"/>
                <a:ea typeface="楷体" pitchFamily="49" charset="-122"/>
              </a:rPr>
              <a:t>我也有不少好朋友，当朋友有困难时，我们也会互相帮助。</a:t>
            </a:r>
          </a:p>
        </p:txBody>
      </p:sp>
      <p:cxnSp>
        <p:nvCxnSpPr>
          <p:cNvPr id="5" name="直接连接符 4"/>
          <p:cNvCxnSpPr/>
          <p:nvPr/>
        </p:nvCxnSpPr>
        <p:spPr>
          <a:xfrm>
            <a:off x="7092280" y="810209"/>
            <a:ext cx="0" cy="32449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36296" y="943162"/>
            <a:ext cx="1512168" cy="1200329"/>
          </a:xfrm>
          <a:prstGeom prst="rect">
            <a:avLst/>
          </a:prstGeom>
          <a:noFill/>
        </p:spPr>
        <p:txBody>
          <a:bodyPr wrap="square" rtlCol="0">
            <a:spAutoFit/>
          </a:bodyPr>
          <a:lstStyle/>
          <a:p>
            <a:r>
              <a:rPr lang="zh-CN" altLang="en-US" sz="2400" b="1" dirty="0" smtClean="0">
                <a:solidFill>
                  <a:srgbClr val="0000FF"/>
                </a:solidFill>
                <a:latin typeface="仿宋" pitchFamily="49" charset="-122"/>
                <a:ea typeface="仿宋" pitchFamily="49" charset="-122"/>
              </a:rPr>
              <a:t>    阐述</a:t>
            </a:r>
            <a:r>
              <a:rPr lang="zh-CN" altLang="en-US" sz="2400" b="1" dirty="0">
                <a:solidFill>
                  <a:srgbClr val="0000FF"/>
                </a:solidFill>
                <a:latin typeface="仿宋" pitchFamily="49" charset="-122"/>
                <a:ea typeface="仿宋" pitchFamily="49" charset="-122"/>
              </a:rPr>
              <a:t>自己明白的道理。</a:t>
            </a:r>
          </a:p>
        </p:txBody>
      </p:sp>
    </p:spTree>
    <p:extLst>
      <p:ext uri="{BB962C8B-B14F-4D97-AF65-F5344CB8AC3E}">
        <p14:creationId xmlns:p14="http://schemas.microsoft.com/office/powerpoint/2010/main" val="3262286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555526"/>
            <a:ext cx="6624736" cy="3785652"/>
          </a:xfrm>
          <a:prstGeom prst="rect">
            <a:avLst/>
          </a:prstGeom>
          <a:ln w="12700">
            <a:noFill/>
          </a:ln>
        </p:spPr>
        <p:txBody>
          <a:bodyPr wrap="square">
            <a:spAutoFit/>
          </a:bodyPr>
          <a:lstStyle/>
          <a:p>
            <a:pPr indent="457200" fontAlgn="auto">
              <a:lnSpc>
                <a:spcPct val="100000"/>
              </a:lnSpc>
            </a:pPr>
            <a:r>
              <a:rPr lang="zh-CN" altLang="en-US" sz="2000" b="1" dirty="0">
                <a:solidFill>
                  <a:srgbClr val="FF0000"/>
                </a:solidFill>
                <a:latin typeface="楷体" pitchFamily="49" charset="-122"/>
                <a:ea typeface="楷体" pitchFamily="49" charset="-122"/>
                <a:sym typeface="+mn-ea"/>
              </a:rPr>
              <a:t>就在几天前，已经放学了，同学们都已经走了一大半，我急急忙忙地抄着作业，可越忙越容易出乱子，一不小心写错了一个字，可我却碰巧忘了带上透明胶，我四周望了望，同学们都已整理好书包，正准备离开，我不好意思叫住他们，只好到处寻找是否还有同学没整理好书包，这时我的同桌王楠问道：“发生什么事了？”我回答后，王楠竟回到座位，打开书包，将她的透明胶借给了我。</a:t>
            </a:r>
            <a:r>
              <a:rPr lang="zh-CN" altLang="en-US" sz="2000" b="1" dirty="0">
                <a:latin typeface="楷体" pitchFamily="49" charset="-122"/>
                <a:ea typeface="楷体" pitchFamily="49" charset="-122"/>
                <a:sym typeface="+mn-ea"/>
              </a:rPr>
              <a:t>这虽然是一件很小的事，但我的心中暖暖的，友谊不就是体现在这些小事上吗？虽然我们无法像夏洛那样伟大，但在朋友有困难时伸出手，就能使别人感到温暖。我一定会珍惜我现在的朋友，也会努力交到更多的朋友，与朋友一起互帮互助，共同进步。</a:t>
            </a:r>
            <a:endParaRPr lang="zh-CN" altLang="en-US" sz="2000" b="1" dirty="0">
              <a:latin typeface="楷体" pitchFamily="49" charset="-122"/>
              <a:ea typeface="楷体" pitchFamily="49" charset="-122"/>
            </a:endParaRPr>
          </a:p>
        </p:txBody>
      </p:sp>
      <p:cxnSp>
        <p:nvCxnSpPr>
          <p:cNvPr id="5" name="直接连接符 4"/>
          <p:cNvCxnSpPr/>
          <p:nvPr/>
        </p:nvCxnSpPr>
        <p:spPr>
          <a:xfrm>
            <a:off x="7092280" y="810209"/>
            <a:ext cx="0" cy="32449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36296" y="909175"/>
            <a:ext cx="1512168" cy="3046988"/>
          </a:xfrm>
          <a:prstGeom prst="rect">
            <a:avLst/>
          </a:prstGeom>
          <a:noFill/>
        </p:spPr>
        <p:txBody>
          <a:bodyPr wrap="square" rtlCol="0">
            <a:spAutoFit/>
          </a:bodyPr>
          <a:lstStyle/>
          <a:p>
            <a:r>
              <a:rPr lang="zh-CN" altLang="en-US" sz="2400" b="1" dirty="0" smtClean="0">
                <a:solidFill>
                  <a:srgbClr val="0000FF"/>
                </a:solidFill>
                <a:latin typeface="仿宋" pitchFamily="49" charset="-122"/>
                <a:ea typeface="仿宋" pitchFamily="49" charset="-122"/>
              </a:rPr>
              <a:t>    联系</a:t>
            </a:r>
            <a:r>
              <a:rPr lang="zh-CN" altLang="en-US" sz="2400" b="1" dirty="0">
                <a:solidFill>
                  <a:srgbClr val="0000FF"/>
                </a:solidFill>
                <a:latin typeface="仿宋" pitchFamily="49" charset="-122"/>
                <a:ea typeface="仿宋" pitchFamily="49" charset="-122"/>
              </a:rPr>
              <a:t>自身实际，用自己生活中的事例，真实、具体写出了怎样珍惜友谊。</a:t>
            </a:r>
          </a:p>
        </p:txBody>
      </p:sp>
    </p:spTree>
    <p:extLst>
      <p:ext uri="{BB962C8B-B14F-4D97-AF65-F5344CB8AC3E}">
        <p14:creationId xmlns:p14="http://schemas.microsoft.com/office/powerpoint/2010/main" val="3981368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943162"/>
            <a:ext cx="6336704" cy="2308324"/>
          </a:xfrm>
          <a:prstGeom prst="rect">
            <a:avLst/>
          </a:prstGeom>
          <a:ln w="12700">
            <a:noFill/>
          </a:ln>
        </p:spPr>
        <p:txBody>
          <a:bodyPr wrap="square">
            <a:spAutoFit/>
          </a:bodyPr>
          <a:lstStyle/>
          <a:p>
            <a:pPr indent="457200" fontAlgn="auto">
              <a:lnSpc>
                <a:spcPct val="100000"/>
              </a:lnSpc>
            </a:pPr>
            <a:r>
              <a:rPr lang="zh-CN" altLang="en-US" sz="3600" b="1" dirty="0">
                <a:latin typeface="楷体" pitchFamily="49" charset="-122"/>
                <a:ea typeface="楷体" pitchFamily="49" charset="-122"/>
                <a:sym typeface="+mn-ea"/>
              </a:rPr>
              <a:t>  一本好书，可以影响人的一生。</a:t>
            </a:r>
            <a:r>
              <a:rPr lang="en-US" altLang="zh-CN" sz="3600" b="1" dirty="0">
                <a:latin typeface="楷体" pitchFamily="49" charset="-122"/>
                <a:ea typeface="楷体" pitchFamily="49" charset="-122"/>
                <a:sym typeface="+mn-ea"/>
              </a:rPr>
              <a:t>《</a:t>
            </a:r>
            <a:r>
              <a:rPr lang="zh-CN" altLang="en-US" sz="3600" b="1" dirty="0">
                <a:latin typeface="楷体" pitchFamily="49" charset="-122"/>
                <a:ea typeface="楷体" pitchFamily="49" charset="-122"/>
                <a:sym typeface="+mn-ea"/>
              </a:rPr>
              <a:t>夏洛的网</a:t>
            </a:r>
            <a:r>
              <a:rPr lang="en-US" altLang="zh-CN" sz="3600" b="1" dirty="0">
                <a:latin typeface="楷体" pitchFamily="49" charset="-122"/>
                <a:ea typeface="楷体" pitchFamily="49" charset="-122"/>
                <a:sym typeface="+mn-ea"/>
              </a:rPr>
              <a:t>》</a:t>
            </a:r>
            <a:r>
              <a:rPr lang="zh-CN" altLang="en-US" sz="3600" b="1" dirty="0">
                <a:latin typeface="楷体" pitchFamily="49" charset="-122"/>
                <a:ea typeface="楷体" pitchFamily="49" charset="-122"/>
                <a:sym typeface="+mn-ea"/>
              </a:rPr>
              <a:t>将永远激励我帮助他人，学会感恩，珍惜友谊。</a:t>
            </a:r>
            <a:endParaRPr lang="zh-CN" altLang="en-US" sz="3600" b="1" dirty="0">
              <a:solidFill>
                <a:srgbClr val="FF0000"/>
              </a:solidFill>
              <a:latin typeface="楷体" pitchFamily="49" charset="-122"/>
              <a:ea typeface="楷体" pitchFamily="49" charset="-122"/>
            </a:endParaRPr>
          </a:p>
        </p:txBody>
      </p:sp>
      <p:cxnSp>
        <p:nvCxnSpPr>
          <p:cNvPr id="5" name="直接连接符 4"/>
          <p:cNvCxnSpPr/>
          <p:nvPr/>
        </p:nvCxnSpPr>
        <p:spPr>
          <a:xfrm>
            <a:off x="7092280" y="810209"/>
            <a:ext cx="0" cy="255362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205392" y="810209"/>
            <a:ext cx="1656184" cy="2246769"/>
          </a:xfrm>
          <a:prstGeom prst="rect">
            <a:avLst/>
          </a:prstGeom>
          <a:noFill/>
        </p:spPr>
        <p:txBody>
          <a:bodyPr wrap="square" rtlCol="0">
            <a:spAutoFit/>
          </a:bodyPr>
          <a:lstStyle/>
          <a:p>
            <a:r>
              <a:rPr lang="zh-CN" altLang="en-US" sz="2800" b="1" dirty="0" smtClean="0">
                <a:solidFill>
                  <a:srgbClr val="0000FF"/>
                </a:solidFill>
                <a:latin typeface="仿宋" pitchFamily="49" charset="-122"/>
                <a:ea typeface="仿宋" pitchFamily="49" charset="-122"/>
              </a:rPr>
              <a:t>    结尾</a:t>
            </a:r>
            <a:r>
              <a:rPr lang="zh-CN" altLang="en-US" sz="2800" b="1" dirty="0">
                <a:solidFill>
                  <a:srgbClr val="0000FF"/>
                </a:solidFill>
                <a:latin typeface="仿宋" pitchFamily="49" charset="-122"/>
                <a:ea typeface="仿宋" pitchFamily="49" charset="-122"/>
              </a:rPr>
              <a:t>总结全文，写出感受，突出文章主题。</a:t>
            </a:r>
          </a:p>
        </p:txBody>
      </p:sp>
    </p:spTree>
    <p:extLst>
      <p:ext uri="{BB962C8B-B14F-4D97-AF65-F5344CB8AC3E}">
        <p14:creationId xmlns:p14="http://schemas.microsoft.com/office/powerpoint/2010/main" val="1802619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176884" y="771550"/>
            <a:ext cx="7042176" cy="2520280"/>
            <a:chOff x="1142976" y="1707654"/>
            <a:chExt cx="7042176" cy="2520280"/>
          </a:xfrm>
          <a:solidFill>
            <a:schemeClr val="bg1"/>
          </a:solidFill>
        </p:grpSpPr>
        <p:sp>
          <p:nvSpPr>
            <p:cNvPr id="12" name="圆角矩形 11"/>
            <p:cNvSpPr/>
            <p:nvPr/>
          </p:nvSpPr>
          <p:spPr>
            <a:xfrm>
              <a:off x="1142976" y="1707654"/>
              <a:ext cx="7042176" cy="2520280"/>
            </a:xfrm>
            <a:prstGeom prst="roundRect">
              <a:avLst/>
            </a:prstGeom>
            <a:grpFill/>
            <a:ln w="28575">
              <a:solidFill>
                <a:srgbClr val="00B050"/>
              </a:solidFill>
              <a:prstDash val="sysDash"/>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66FF"/>
                </a:solidFill>
              </a:endParaRPr>
            </a:p>
          </p:txBody>
        </p:sp>
        <p:sp>
          <p:nvSpPr>
            <p:cNvPr id="13" name="文本框 4"/>
            <p:cNvSpPr txBox="1"/>
            <p:nvPr/>
          </p:nvSpPr>
          <p:spPr>
            <a:xfrm>
              <a:off x="1357290" y="1857370"/>
              <a:ext cx="6495415" cy="2308324"/>
            </a:xfrm>
            <a:prstGeom prst="rect">
              <a:avLst/>
            </a:prstGeom>
            <a:grpFill/>
          </p:spPr>
          <p:txBody>
            <a:bodyPr wrap="square" rtlCol="0" anchor="t">
              <a:spAutoFit/>
            </a:bodyPr>
            <a:lstStyle/>
            <a:p>
              <a:r>
                <a:rPr lang="zh-CN" altLang="en-US" sz="2400" b="1" dirty="0">
                  <a:solidFill>
                    <a:srgbClr val="0066FF"/>
                  </a:solidFill>
                  <a:latin typeface="黑体" pitchFamily="2" charset="-122"/>
                  <a:ea typeface="黑体" pitchFamily="2" charset="-122"/>
                  <a:sym typeface="+mn-ea"/>
                </a:rPr>
                <a:t>    这是一篇读后感，读</a:t>
              </a:r>
              <a:r>
                <a:rPr lang="en-US" altLang="zh-CN" sz="2400" b="1" dirty="0">
                  <a:solidFill>
                    <a:srgbClr val="0066FF"/>
                  </a:solidFill>
                  <a:latin typeface="黑体" pitchFamily="2" charset="-122"/>
                  <a:ea typeface="黑体" pitchFamily="2" charset="-122"/>
                  <a:sym typeface="+mn-ea"/>
                </a:rPr>
                <a:t>《</a:t>
              </a:r>
              <a:r>
                <a:rPr lang="zh-CN" altLang="en-US" sz="2400" b="1" dirty="0">
                  <a:solidFill>
                    <a:srgbClr val="0066FF"/>
                  </a:solidFill>
                  <a:latin typeface="黑体" pitchFamily="2" charset="-122"/>
                  <a:ea typeface="黑体" pitchFamily="2" charset="-122"/>
                  <a:sym typeface="+mn-ea"/>
                </a:rPr>
                <a:t>夏洛的网</a:t>
              </a:r>
              <a:r>
                <a:rPr lang="en-US" altLang="zh-CN" sz="2400" b="1" dirty="0">
                  <a:solidFill>
                    <a:srgbClr val="0066FF"/>
                  </a:solidFill>
                  <a:latin typeface="黑体" pitchFamily="2" charset="-122"/>
                  <a:ea typeface="黑体" pitchFamily="2" charset="-122"/>
                  <a:sym typeface="+mn-ea"/>
                </a:rPr>
                <a:t>》</a:t>
              </a:r>
              <a:r>
                <a:rPr lang="zh-CN" altLang="en-US" sz="2400" b="1" dirty="0">
                  <a:solidFill>
                    <a:srgbClr val="0066FF"/>
                  </a:solidFill>
                  <a:latin typeface="黑体" pitchFamily="2" charset="-122"/>
                  <a:ea typeface="黑体" pitchFamily="2" charset="-122"/>
                  <a:sym typeface="+mn-ea"/>
                </a:rPr>
                <a:t>，作者受益匪浅，学会了帮助他人，学会感恩，也学会了珍惜友谊。本文中心是很明确的，作者围绕得到的启示，结合原文内容，紧密联系他人和自己的生活实际去谈感受，使得文章生动具体、真实感人。</a:t>
              </a:r>
              <a:endParaRPr lang="zh-CN" altLang="en-US" sz="2400" dirty="0">
                <a:solidFill>
                  <a:srgbClr val="0066FF"/>
                </a:solidFill>
                <a:latin typeface="黑体" pitchFamily="2" charset="-122"/>
                <a:ea typeface="黑体" pitchFamily="2" charset="-122"/>
              </a:endParaRPr>
            </a:p>
          </p:txBody>
        </p:sp>
      </p:grpSp>
      <p:sp>
        <p:nvSpPr>
          <p:cNvPr id="14" name="文本框 14">
            <a:hlinkClick r:id="rId2" action="ppaction://hlinkpres?slideindex=1&amp;slidetitle="/>
          </p:cNvPr>
          <p:cNvSpPr txBox="1"/>
          <p:nvPr/>
        </p:nvSpPr>
        <p:spPr>
          <a:xfrm>
            <a:off x="1597984" y="3493462"/>
            <a:ext cx="336763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更多例文一</a:t>
            </a:r>
          </a:p>
        </p:txBody>
      </p:sp>
      <p:pic>
        <p:nvPicPr>
          <p:cNvPr id="16" name="图片 15">
            <a:hlinkClick r:id="rId2" action="ppaction://hlinkpres?slideindex=1&amp;slidetit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3801624" y="3632210"/>
            <a:ext cx="335280" cy="472440"/>
          </a:xfrm>
          <a:prstGeom prst="rect">
            <a:avLst/>
          </a:prstGeom>
        </p:spPr>
      </p:pic>
      <p:sp>
        <p:nvSpPr>
          <p:cNvPr id="17" name="文本框 14">
            <a:hlinkClick r:id="rId4" action="ppaction://hlinkpres?slideindex=1&amp;slidetitle="/>
          </p:cNvPr>
          <p:cNvSpPr txBox="1"/>
          <p:nvPr/>
        </p:nvSpPr>
        <p:spPr>
          <a:xfrm>
            <a:off x="5086024" y="3551078"/>
            <a:ext cx="265432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更多例文二</a:t>
            </a:r>
          </a:p>
        </p:txBody>
      </p:sp>
      <p:pic>
        <p:nvPicPr>
          <p:cNvPr id="18" name="图片 17">
            <a:hlinkClick r:id="rId4" action="ppaction://hlinkpres?slideindex=1&amp;slidetit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7289664" y="3617818"/>
            <a:ext cx="335280" cy="472440"/>
          </a:xfrm>
          <a:prstGeom prst="rect">
            <a:avLst/>
          </a:prstGeom>
        </p:spPr>
      </p:pic>
    </p:spTree>
    <p:extLst>
      <p:ext uri="{BB962C8B-B14F-4D97-AF65-F5344CB8AC3E}">
        <p14:creationId xmlns:p14="http://schemas.microsoft.com/office/powerpoint/2010/main" val="29229266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a:extLst>
              <a:ext uri="{FF2B5EF4-FFF2-40B4-BE49-F238E27FC236}">
                <a16:creationId xmlns="" xmlns:a16="http://schemas.microsoft.com/office/drawing/2014/main" id="{CD294244-C9A6-41CD-9D8A-66E7986893EA}"/>
              </a:ext>
            </a:extLst>
          </p:cNvPr>
          <p:cNvSpPr txBox="1"/>
          <p:nvPr/>
        </p:nvSpPr>
        <p:spPr>
          <a:xfrm>
            <a:off x="3594897" y="1891948"/>
            <a:ext cx="2953387" cy="900246"/>
          </a:xfrm>
          <a:prstGeom prst="rect">
            <a:avLst/>
          </a:prstGeom>
          <a:noFill/>
        </p:spPr>
        <p:txBody>
          <a:bodyPr wrap="square" lIns="68580" tIns="34290" rIns="68580" bIns="34290" rtlCol="0">
            <a:spAutoFit/>
          </a:bodyPr>
          <a:lstStyle/>
          <a:p>
            <a:r>
              <a:rPr lang="zh-CN" altLang="en-US" sz="5400" b="1" dirty="0">
                <a:solidFill>
                  <a:srgbClr val="875000"/>
                </a:solidFill>
                <a:latin typeface="幼圆" panose="02010509060101010101" pitchFamily="49" charset="-122"/>
                <a:ea typeface="幼圆" panose="02010509060101010101" pitchFamily="49" charset="-122"/>
              </a:rPr>
              <a:t>审题指导</a:t>
            </a:r>
          </a:p>
        </p:txBody>
      </p:sp>
      <p:pic>
        <p:nvPicPr>
          <p:cNvPr id="3" name="图片 2">
            <a:extLst>
              <a:ext uri="{FF2B5EF4-FFF2-40B4-BE49-F238E27FC236}">
                <a16:creationId xmlns="" xmlns:a16="http://schemas.microsoft.com/office/drawing/2014/main" id="{ED98EB97-B3F9-4D72-B987-54578ED324BD}"/>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27600" y1="26000" x2="29800" y2="29000"/>
                        <a14:foregroundMark x1="15200" y1="49200" x2="21000" y2="49600"/>
                        <a14:foregroundMark x1="25000" y1="75400" x2="30800" y2="70200"/>
                        <a14:foregroundMark x1="72000" y1="70600" x2="74600" y2="73800"/>
                        <a14:foregroundMark x1="83000" y1="48800" x2="87600" y2="48800"/>
                        <a14:foregroundMark x1="74000" y1="26400" x2="77600" y2="23600"/>
                        <a14:foregroundMark x1="51400" y1="16200" x2="51800" y2="10800"/>
                      </a14:backgroundRemoval>
                    </a14:imgEffect>
                  </a14:imgLayer>
                </a14:imgProps>
              </a:ext>
              <a:ext uri="{28A0092B-C50C-407E-A947-70E740481C1C}">
                <a14:useLocalDpi xmlns:a14="http://schemas.microsoft.com/office/drawing/2010/main" val="0"/>
              </a:ext>
            </a:extLst>
          </a:blip>
          <a:stretch>
            <a:fillRect/>
          </a:stretch>
        </p:blipFill>
        <p:spPr>
          <a:xfrm>
            <a:off x="1283749" y="1464439"/>
            <a:ext cx="1996516" cy="1996516"/>
          </a:xfrm>
          <a:prstGeom prst="rect">
            <a:avLst/>
          </a:prstGeom>
        </p:spPr>
      </p:pic>
      <p:grpSp>
        <p:nvGrpSpPr>
          <p:cNvPr id="7" name="组合 6"/>
          <p:cNvGrpSpPr/>
          <p:nvPr/>
        </p:nvGrpSpPr>
        <p:grpSpPr>
          <a:xfrm>
            <a:off x="107504" y="483518"/>
            <a:ext cx="1440160" cy="349587"/>
            <a:chOff x="7308304" y="3806519"/>
            <a:chExt cx="1440160" cy="349587"/>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0094" y="3821940"/>
              <a:ext cx="1438370" cy="334166"/>
            </a:xfrm>
            <a:prstGeom prst="rect">
              <a:avLst/>
            </a:prstGeom>
            <a:ln>
              <a:noFill/>
            </a:ln>
            <a:effectLst>
              <a:outerShdw blurRad="292100" dist="139700" dir="2700000" algn="tl" rotWithShape="0">
                <a:srgbClr val="333333">
                  <a:alpha val="65000"/>
                </a:srgbClr>
              </a:outerShdw>
            </a:effectLst>
          </p:spPr>
        </p:pic>
        <p:sp>
          <p:nvSpPr>
            <p:cNvPr id="9" name="文本框 15">
              <a:hlinkClick r:id="rId5" action="ppaction://hlinksldjump"/>
            </p:cNvPr>
            <p:cNvSpPr txBox="1"/>
            <p:nvPr/>
          </p:nvSpPr>
          <p:spPr>
            <a:xfrm>
              <a:off x="7308304" y="3806519"/>
              <a:ext cx="1086986" cy="346249"/>
            </a:xfrm>
            <a:prstGeom prst="rect">
              <a:avLst/>
            </a:prstGeom>
            <a:noFill/>
          </p:spPr>
          <p:txBody>
            <a:bodyPr wrap="square" lIns="68580" tIns="34290" rIns="68580" bIns="34290" rtlCol="0">
              <a:spAutoFit/>
            </a:bodyPr>
            <a:lstStyle/>
            <a:p>
              <a:pPr algn="ctr"/>
              <a:r>
                <a:rPr kumimoji="1" lang="zh-CN" altLang="en-US" sz="1800" dirty="0">
                  <a:solidFill>
                    <a:schemeClr val="bg1"/>
                  </a:solidFill>
                </a:rPr>
                <a:t>第一课时</a:t>
              </a:r>
            </a:p>
          </p:txBody>
        </p:sp>
      </p:grpSp>
    </p:spTree>
    <p:extLst>
      <p:ext uri="{BB962C8B-B14F-4D97-AF65-F5344CB8AC3E}">
        <p14:creationId xmlns:p14="http://schemas.microsoft.com/office/powerpoint/2010/main" val="1372836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a:extLst>
              <a:ext uri="{FF2B5EF4-FFF2-40B4-BE49-F238E27FC236}">
                <a16:creationId xmlns="" xmlns:a16="http://schemas.microsoft.com/office/drawing/2014/main" id="{3AD783B0-B245-466C-9600-B0B83FC69779}"/>
              </a:ext>
            </a:extLst>
          </p:cNvPr>
          <p:cNvGraphicFramePr/>
          <p:nvPr>
            <p:extLst>
              <p:ext uri="{D42A27DB-BD31-4B8C-83A1-F6EECF244321}">
                <p14:modId xmlns:p14="http://schemas.microsoft.com/office/powerpoint/2010/main" val="2648661582"/>
              </p:ext>
            </p:extLst>
          </p:nvPr>
        </p:nvGraphicFramePr>
        <p:xfrm>
          <a:off x="419811" y="1028855"/>
          <a:ext cx="8302158" cy="31700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a:extLst>
              <a:ext uri="{FF2B5EF4-FFF2-40B4-BE49-F238E27FC236}">
                <a16:creationId xmlns="" xmlns:a16="http://schemas.microsoft.com/office/drawing/2014/main" id="{158E89CF-6510-4CCE-8988-E78A01373B24}"/>
              </a:ext>
            </a:extLst>
          </p:cNvPr>
          <p:cNvSpPr/>
          <p:nvPr/>
        </p:nvSpPr>
        <p:spPr>
          <a:xfrm>
            <a:off x="3401339" y="463480"/>
            <a:ext cx="2339102" cy="523220"/>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优点借鉴</a:t>
            </a:r>
            <a:r>
              <a:rPr lang="en-US" altLang="zh-CN" sz="28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301593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3899FDAA-39EC-4BBA-877A-2DAAAB0E37B8}"/>
              </a:ext>
            </a:extLst>
          </p:cNvPr>
          <p:cNvPicPr>
            <a:picLocks noChangeAspect="1"/>
          </p:cNvPicPr>
          <p:nvPr/>
        </p:nvPicPr>
        <p:blipFill>
          <a:blip r:embed="rId2"/>
          <a:stretch>
            <a:fillRect/>
          </a:stretch>
        </p:blipFill>
        <p:spPr>
          <a:xfrm>
            <a:off x="246549" y="140233"/>
            <a:ext cx="8650901" cy="5085783"/>
          </a:xfrm>
          <a:prstGeom prst="rect">
            <a:avLst/>
          </a:prstGeom>
        </p:spPr>
      </p:pic>
      <p:sp>
        <p:nvSpPr>
          <p:cNvPr id="5" name="文本框 4">
            <a:extLst>
              <a:ext uri="{FF2B5EF4-FFF2-40B4-BE49-F238E27FC236}">
                <a16:creationId xmlns="" xmlns:a16="http://schemas.microsoft.com/office/drawing/2014/main" id="{20568207-036A-483E-A611-414AA42BF3C3}"/>
              </a:ext>
            </a:extLst>
          </p:cNvPr>
          <p:cNvSpPr txBox="1"/>
          <p:nvPr/>
        </p:nvSpPr>
        <p:spPr>
          <a:xfrm>
            <a:off x="3400208" y="921376"/>
            <a:ext cx="4297129" cy="2246769"/>
          </a:xfrm>
          <a:prstGeom prst="rect">
            <a:avLst/>
          </a:prstGeom>
          <a:noFill/>
        </p:spPr>
        <p:txBody>
          <a:bodyPr wrap="square" rtlCol="0">
            <a:spAutoFit/>
          </a:bodyPr>
          <a:lstStyle/>
          <a:p>
            <a:pPr lvl="0"/>
            <a:r>
              <a:rPr lang="zh-CN" altLang="en-US" sz="2800" b="1" dirty="0">
                <a:solidFill>
                  <a:srgbClr val="FFFF00"/>
                </a:solidFill>
              </a:rPr>
              <a:t>下面请和同位交换作文，根据“评分标准”相互批改。</a:t>
            </a:r>
            <a:endParaRPr lang="en-US" altLang="zh-CN" sz="2800" b="1" dirty="0">
              <a:solidFill>
                <a:srgbClr val="FFFF00"/>
              </a:solidFill>
            </a:endParaRPr>
          </a:p>
          <a:p>
            <a:pPr lvl="0"/>
            <a:r>
              <a:rPr lang="zh-CN" altLang="en-US" sz="2800" b="1" dirty="0">
                <a:solidFill>
                  <a:srgbClr val="FFFF00"/>
                </a:solidFill>
              </a:rPr>
              <a:t>要使用作文评改符号，最后得出总分，并写出评价。</a:t>
            </a:r>
            <a:endParaRPr lang="en-US" altLang="zh-CN" sz="2800" b="1" dirty="0">
              <a:solidFill>
                <a:srgbClr val="FFFF00"/>
              </a:solidFill>
            </a:endParaRPr>
          </a:p>
          <a:p>
            <a:pPr lvl="0"/>
            <a:endParaRPr lang="zh-CN" altLang="en-US" sz="2800"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A81C7FBC-45B9-46F9-A999-1DB4CE1A76E5}"/>
              </a:ext>
            </a:extLst>
          </p:cNvPr>
          <p:cNvSpPr/>
          <p:nvPr/>
        </p:nvSpPr>
        <p:spPr>
          <a:xfrm>
            <a:off x="2059269" y="483518"/>
            <a:ext cx="5439642" cy="4032448"/>
          </a:xfrm>
          <a:prstGeom prst="rect">
            <a:avLst/>
          </a:prstGeom>
          <a:solidFill>
            <a:schemeClr val="bg1"/>
          </a:solidFill>
        </p:spPr>
        <p:txBody>
          <a:bodyPr/>
          <a:lstStyle/>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没有错别字，语句通顺，表达流畅。</a:t>
            </a:r>
          </a:p>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用词准确生动，意思表达清楚明确。</a:t>
            </a:r>
          </a:p>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文章结构清晰，详略得当，重点突出。</a:t>
            </a:r>
          </a:p>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开头能</a:t>
            </a:r>
            <a:r>
              <a:rPr lang="zh-CN" altLang="en-US" sz="1800" b="1" dirty="0">
                <a:latin typeface="黑体" panose="02010609060101010101" pitchFamily="49" charset="-122"/>
                <a:ea typeface="黑体" panose="02010609060101010101" pitchFamily="49" charset="-122"/>
              </a:rPr>
              <a:t>点明</a:t>
            </a:r>
            <a:r>
              <a:rPr lang="zh-CN" sz="1800" b="1" dirty="0">
                <a:latin typeface="黑体" panose="02010609060101010101" pitchFamily="49" charset="-122"/>
                <a:ea typeface="黑体" panose="02010609060101010101" pitchFamily="49" charset="-122"/>
              </a:rPr>
              <a:t>主题，结尾能恰当呼应、升华。</a:t>
            </a:r>
          </a:p>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文章立意较好，符合主流价值观。</a:t>
            </a:r>
          </a:p>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文章主旨明确，有真情实感，抒发手法多样。</a:t>
            </a:r>
          </a:p>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语言生动有个性，恰当使用修辞手法。</a:t>
            </a:r>
          </a:p>
          <a:p>
            <a:pPr marL="342900" lvl="0" indent="-342900">
              <a:lnSpc>
                <a:spcPct val="110000"/>
              </a:lnSpc>
              <a:buFont typeface="+mj-lt"/>
              <a:buAutoNum type="arabicPeriod"/>
            </a:pPr>
            <a:r>
              <a:rPr lang="zh-CN" sz="1800" b="1" dirty="0">
                <a:latin typeface="黑体" panose="02010609060101010101" pitchFamily="49" charset="-122"/>
                <a:ea typeface="黑体" panose="02010609060101010101" pitchFamily="49" charset="-122"/>
              </a:rPr>
              <a:t>符合本次作文要求：</a:t>
            </a:r>
          </a:p>
          <a:p>
            <a:pPr marL="800100" lvl="1" indent="-457200">
              <a:lnSpc>
                <a:spcPct val="110000"/>
              </a:lnSpc>
              <a:buFont typeface="+mj-ea"/>
              <a:buAutoNum type="circleNumDbPlain"/>
            </a:pPr>
            <a:r>
              <a:rPr lang="zh-CN" altLang="en-US" sz="2000" b="1" dirty="0"/>
              <a:t>内容是一篇文章或一本书的读后感。</a:t>
            </a:r>
            <a:endParaRPr lang="en-US" altLang="zh-CN" sz="2000" b="1" dirty="0"/>
          </a:p>
          <a:p>
            <a:pPr marL="800100" lvl="1" indent="-457200">
              <a:lnSpc>
                <a:spcPct val="110000"/>
              </a:lnSpc>
              <a:buFont typeface="+mj-ea"/>
              <a:buAutoNum type="circleNumDbPlain"/>
            </a:pPr>
            <a:r>
              <a:rPr lang="zh-CN" altLang="en-US" sz="2000" b="1" dirty="0"/>
              <a:t>简介书的内容，重点介绍印象最深刻的。</a:t>
            </a:r>
            <a:endParaRPr lang="en-US" altLang="zh-CN" sz="2000" b="1" dirty="0"/>
          </a:p>
          <a:p>
            <a:pPr marL="800100" lvl="1" indent="-457200">
              <a:lnSpc>
                <a:spcPct val="110000"/>
              </a:lnSpc>
              <a:buFont typeface="+mj-ea"/>
              <a:buAutoNum type="circleNumDbPlain"/>
            </a:pPr>
            <a:r>
              <a:rPr lang="zh-CN" altLang="en-US" sz="2000" b="1" dirty="0"/>
              <a:t>引用原句，选择重点内容表达感想。</a:t>
            </a:r>
            <a:endParaRPr lang="en-US" altLang="zh-CN" sz="2000" b="1" dirty="0"/>
          </a:p>
          <a:p>
            <a:pPr marL="800100" lvl="1" indent="-457200">
              <a:lnSpc>
                <a:spcPct val="110000"/>
              </a:lnSpc>
              <a:buFont typeface="+mj-ea"/>
              <a:buAutoNum type="circleNumDbPlain"/>
            </a:pPr>
            <a:r>
              <a:rPr lang="zh-CN" altLang="en-US" sz="2000" b="1" dirty="0"/>
              <a:t>联系实际把感想写得真实、具体。</a:t>
            </a:r>
          </a:p>
        </p:txBody>
      </p:sp>
      <p:sp>
        <p:nvSpPr>
          <p:cNvPr id="5" name="矩形 4">
            <a:extLst>
              <a:ext uri="{FF2B5EF4-FFF2-40B4-BE49-F238E27FC236}">
                <a16:creationId xmlns="" xmlns:a16="http://schemas.microsoft.com/office/drawing/2014/main" id="{31538545-A9CB-446C-9913-6A68198DCADC}"/>
              </a:ext>
            </a:extLst>
          </p:cNvPr>
          <p:cNvSpPr/>
          <p:nvPr/>
        </p:nvSpPr>
        <p:spPr>
          <a:xfrm>
            <a:off x="1659875" y="483518"/>
            <a:ext cx="399394" cy="4032448"/>
          </a:xfrm>
          <a:prstGeom prst="rect">
            <a:avLst/>
          </a:prstGeom>
          <a:solidFill>
            <a:srgbClr val="C0000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a:ea typeface="等线" panose="02010600030101010101" pitchFamily="2" charset="-122"/>
                <a:cs typeface="+mn-cs"/>
              </a:rPr>
              <a:t>     评   价   标   准</a:t>
            </a:r>
          </a:p>
        </p:txBody>
      </p:sp>
    </p:spTree>
    <p:extLst>
      <p:ext uri="{BB962C8B-B14F-4D97-AF65-F5344CB8AC3E}">
        <p14:creationId xmlns:p14="http://schemas.microsoft.com/office/powerpoint/2010/main" val="3887857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F7BBB61-35FB-4E99-8090-555922CFD95B}"/>
              </a:ext>
            </a:extLst>
          </p:cNvPr>
          <p:cNvSpPr/>
          <p:nvPr/>
        </p:nvSpPr>
        <p:spPr>
          <a:xfrm>
            <a:off x="905334" y="1381926"/>
            <a:ext cx="7333331" cy="707886"/>
          </a:xfrm>
          <a:prstGeom prst="rect">
            <a:avLst/>
          </a:prstGeom>
        </p:spPr>
        <p:txBody>
          <a:bodyPr wrap="square">
            <a:spAutoFit/>
          </a:bodyPr>
          <a:lstStyle/>
          <a:p>
            <a:r>
              <a:rPr lang="zh-CN" altLang="en-US" sz="2000" b="1" dirty="0" smtClean="0">
                <a:solidFill>
                  <a:srgbClr val="0000FF"/>
                </a:solidFill>
                <a:latin typeface="楷体" panose="02010609060101010101" pitchFamily="49" charset="-122"/>
                <a:ea typeface="楷体" panose="02010609060101010101" pitchFamily="49" charset="-122"/>
              </a:rPr>
              <a:t>    读</a:t>
            </a:r>
            <a:r>
              <a:rPr lang="zh-CN" altLang="en-US" sz="2000" b="1" dirty="0">
                <a:solidFill>
                  <a:srgbClr val="0000FF"/>
                </a:solidFill>
                <a:latin typeface="楷体" panose="02010609060101010101" pitchFamily="49" charset="-122"/>
                <a:ea typeface="楷体" panose="02010609060101010101" pitchFamily="49" charset="-122"/>
              </a:rPr>
              <a:t>了</a:t>
            </a:r>
            <a:r>
              <a:rPr lang="en-US" altLang="zh-CN" sz="2000" b="1" dirty="0">
                <a:solidFill>
                  <a:srgbClr val="0000FF"/>
                </a:solidFill>
                <a:latin typeface="楷体" panose="02010609060101010101" pitchFamily="49" charset="-122"/>
                <a:ea typeface="楷体" panose="02010609060101010101" pitchFamily="49" charset="-122"/>
              </a:rPr>
              <a:t>《</a:t>
            </a:r>
            <a:r>
              <a:rPr lang="zh-CN" altLang="en-US" sz="2000" b="1" dirty="0">
                <a:solidFill>
                  <a:srgbClr val="0000FF"/>
                </a:solidFill>
                <a:latin typeface="楷体" panose="02010609060101010101" pitchFamily="49" charset="-122"/>
                <a:ea typeface="楷体" panose="02010609060101010101" pitchFamily="49" charset="-122"/>
              </a:rPr>
              <a:t>桃花心木</a:t>
            </a:r>
            <a:r>
              <a:rPr lang="en-US" altLang="zh-CN" sz="2000" b="1" dirty="0">
                <a:solidFill>
                  <a:srgbClr val="0000FF"/>
                </a:solidFill>
                <a:latin typeface="楷体" panose="02010609060101010101" pitchFamily="49" charset="-122"/>
                <a:ea typeface="楷体" panose="02010609060101010101" pitchFamily="49" charset="-122"/>
              </a:rPr>
              <a:t>》</a:t>
            </a:r>
            <a:r>
              <a:rPr lang="zh-CN" altLang="en-US" sz="2000" b="1" dirty="0">
                <a:solidFill>
                  <a:srgbClr val="0000FF"/>
                </a:solidFill>
                <a:latin typeface="楷体" panose="02010609060101010101" pitchFamily="49" charset="-122"/>
                <a:ea typeface="楷体" panose="02010609060101010101" pitchFamily="49" charset="-122"/>
              </a:rPr>
              <a:t>后，我明白了过于依赖别人是不行的，我要向桃花心木学习，学会独立，努力成长！</a:t>
            </a:r>
          </a:p>
        </p:txBody>
      </p:sp>
      <p:sp>
        <p:nvSpPr>
          <p:cNvPr id="3" name="矩形 2">
            <a:extLst>
              <a:ext uri="{FF2B5EF4-FFF2-40B4-BE49-F238E27FC236}">
                <a16:creationId xmlns="" xmlns:a16="http://schemas.microsoft.com/office/drawing/2014/main" id="{4289152B-4228-4D80-B8D1-BF92C2687CFE}"/>
              </a:ext>
            </a:extLst>
          </p:cNvPr>
          <p:cNvSpPr/>
          <p:nvPr/>
        </p:nvSpPr>
        <p:spPr>
          <a:xfrm>
            <a:off x="251209" y="563693"/>
            <a:ext cx="1361552" cy="442127"/>
          </a:xfrm>
          <a:prstGeom prst="rect">
            <a:avLst/>
          </a:prstGeom>
          <a:solidFill>
            <a:schemeClr val="accent2">
              <a:lumMod val="40000"/>
              <a:lumOff val="60000"/>
            </a:schemeClr>
          </a:solid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rPr>
              <a:t>评改范例</a:t>
            </a:r>
          </a:p>
        </p:txBody>
      </p:sp>
      <p:sp>
        <p:nvSpPr>
          <p:cNvPr id="4" name="文本框 3">
            <a:extLst>
              <a:ext uri="{FF2B5EF4-FFF2-40B4-BE49-F238E27FC236}">
                <a16:creationId xmlns="" xmlns:a16="http://schemas.microsoft.com/office/drawing/2014/main" id="{1B9F11C6-7157-4411-A0A0-805F831F92C5}"/>
              </a:ext>
            </a:extLst>
          </p:cNvPr>
          <p:cNvSpPr txBox="1"/>
          <p:nvPr/>
        </p:nvSpPr>
        <p:spPr>
          <a:xfrm>
            <a:off x="1612761" y="492370"/>
            <a:ext cx="6777613" cy="584775"/>
          </a:xfrm>
          <a:prstGeom prst="rect">
            <a:avLst/>
          </a:prstGeom>
          <a:noFill/>
        </p:spPr>
        <p:txBody>
          <a:bodyPr wrap="square" rtlCol="0">
            <a:spAutoFit/>
          </a:bodyPr>
          <a:lstStyle/>
          <a:p>
            <a:r>
              <a:rPr lang="zh-CN" altLang="en-US" sz="1600" b="1" dirty="0"/>
              <a:t>下面是评改前的段落，</a:t>
            </a:r>
            <a:endParaRPr lang="en-US" altLang="zh-CN" sz="1600" b="1" dirty="0"/>
          </a:p>
          <a:p>
            <a:r>
              <a:rPr lang="zh-CN" altLang="en-US" sz="1600" b="1" dirty="0"/>
              <a:t>读一读，看看有什么问题吗？</a:t>
            </a:r>
          </a:p>
        </p:txBody>
      </p:sp>
      <p:sp>
        <p:nvSpPr>
          <p:cNvPr id="5" name="矩形 4">
            <a:extLst>
              <a:ext uri="{FF2B5EF4-FFF2-40B4-BE49-F238E27FC236}">
                <a16:creationId xmlns="" xmlns:a16="http://schemas.microsoft.com/office/drawing/2014/main" id="{F462FA75-25DE-425D-8EA9-88F718F2EA5E}"/>
              </a:ext>
            </a:extLst>
          </p:cNvPr>
          <p:cNvSpPr/>
          <p:nvPr/>
        </p:nvSpPr>
        <p:spPr>
          <a:xfrm>
            <a:off x="1271117" y="2571750"/>
            <a:ext cx="1361552" cy="442127"/>
          </a:xfrm>
          <a:prstGeom prst="rect">
            <a:avLst/>
          </a:prstGeom>
          <a:solidFill>
            <a:schemeClr val="accent6">
              <a:lumMod val="75000"/>
            </a:schemeClr>
          </a:solid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bg1"/>
                </a:solidFill>
              </a:rPr>
              <a:t>问题分析</a:t>
            </a:r>
          </a:p>
        </p:txBody>
      </p:sp>
      <p:sp>
        <p:nvSpPr>
          <p:cNvPr id="6" name="文本框 5">
            <a:extLst>
              <a:ext uri="{FF2B5EF4-FFF2-40B4-BE49-F238E27FC236}">
                <a16:creationId xmlns="" xmlns:a16="http://schemas.microsoft.com/office/drawing/2014/main" id="{ED96414E-4FD0-4AA5-B7FF-AFDA91B97518}"/>
              </a:ext>
            </a:extLst>
          </p:cNvPr>
          <p:cNvSpPr txBox="1"/>
          <p:nvPr/>
        </p:nvSpPr>
        <p:spPr>
          <a:xfrm>
            <a:off x="1271117" y="3013877"/>
            <a:ext cx="6601766" cy="400110"/>
          </a:xfrm>
          <a:prstGeom prst="rect">
            <a:avLst/>
          </a:prstGeom>
          <a:solidFill>
            <a:schemeClr val="bg1"/>
          </a:solidFill>
          <a:ln w="28575">
            <a:solidFill>
              <a:srgbClr val="FFC000"/>
            </a:solidFill>
          </a:ln>
        </p:spPr>
        <p:txBody>
          <a:bodyPr wrap="square" rtlCol="0">
            <a:spAutoFit/>
          </a:bodyPr>
          <a:lstStyle/>
          <a:p>
            <a:r>
              <a:rPr lang="zh-CN" altLang="en-US" sz="2000" b="1" dirty="0"/>
              <a:t>感悟内容太少，太空，可以结合自己的实际来抒发感受。</a:t>
            </a:r>
          </a:p>
        </p:txBody>
      </p:sp>
    </p:spTree>
    <p:extLst>
      <p:ext uri="{BB962C8B-B14F-4D97-AF65-F5344CB8AC3E}">
        <p14:creationId xmlns:p14="http://schemas.microsoft.com/office/powerpoint/2010/main" val="4091166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F7BBB61-35FB-4E99-8090-555922CFD95B}"/>
              </a:ext>
            </a:extLst>
          </p:cNvPr>
          <p:cNvSpPr/>
          <p:nvPr/>
        </p:nvSpPr>
        <p:spPr>
          <a:xfrm>
            <a:off x="808160" y="2375178"/>
            <a:ext cx="7794359" cy="1323439"/>
          </a:xfrm>
          <a:prstGeom prst="rect">
            <a:avLst/>
          </a:prstGeom>
          <a:solidFill>
            <a:srgbClr val="FEFCDE"/>
          </a:solidFill>
        </p:spPr>
        <p:txBody>
          <a:bodyPr wrap="square">
            <a:spAutoFit/>
          </a:bodyPr>
          <a:lstStyle/>
          <a:p>
            <a:r>
              <a:rPr lang="zh-CN" altLang="en-US" sz="2000" b="1" dirty="0" smtClean="0">
                <a:solidFill>
                  <a:srgbClr val="FF0000"/>
                </a:solidFill>
                <a:latin typeface="楷体" panose="02010609060101010101" pitchFamily="49" charset="-122"/>
                <a:ea typeface="楷体" panose="02010609060101010101" pitchFamily="49" charset="-122"/>
              </a:rPr>
              <a:t>    以前</a:t>
            </a:r>
            <a:r>
              <a:rPr lang="zh-CN" altLang="en-US" sz="2000" b="1" dirty="0">
                <a:solidFill>
                  <a:srgbClr val="FF0000"/>
                </a:solidFill>
                <a:latin typeface="楷体" panose="02010609060101010101" pitchFamily="49" charset="-122"/>
                <a:ea typeface="楷体" panose="02010609060101010101" pitchFamily="49" charset="-122"/>
              </a:rPr>
              <a:t>，我也十分依赖父母，都十岁了，做什么事都要父母帮忙。</a:t>
            </a:r>
            <a:r>
              <a:rPr lang="zh-CN" altLang="en-US" sz="2000" b="1" dirty="0">
                <a:solidFill>
                  <a:srgbClr val="0000FF"/>
                </a:solidFill>
                <a:latin typeface="楷体" panose="02010609060101010101" pitchFamily="49" charset="-122"/>
                <a:ea typeface="楷体" panose="02010609060101010101" pitchFamily="49" charset="-122"/>
              </a:rPr>
              <a:t>读了</a:t>
            </a:r>
            <a:r>
              <a:rPr lang="en-US" altLang="zh-CN" sz="2000" b="1" dirty="0">
                <a:solidFill>
                  <a:srgbClr val="0000FF"/>
                </a:solidFill>
                <a:latin typeface="楷体" panose="02010609060101010101" pitchFamily="49" charset="-122"/>
                <a:ea typeface="楷体" panose="02010609060101010101" pitchFamily="49" charset="-122"/>
              </a:rPr>
              <a:t>《</a:t>
            </a:r>
            <a:r>
              <a:rPr lang="zh-CN" altLang="en-US" sz="2000" b="1" dirty="0">
                <a:solidFill>
                  <a:srgbClr val="0000FF"/>
                </a:solidFill>
                <a:latin typeface="楷体" panose="02010609060101010101" pitchFamily="49" charset="-122"/>
                <a:ea typeface="楷体" panose="02010609060101010101" pitchFamily="49" charset="-122"/>
              </a:rPr>
              <a:t>桃花心木</a:t>
            </a:r>
            <a:r>
              <a:rPr lang="en-US" altLang="zh-CN" sz="2000" b="1" dirty="0">
                <a:solidFill>
                  <a:srgbClr val="0000FF"/>
                </a:solidFill>
                <a:latin typeface="楷体" panose="02010609060101010101" pitchFamily="49" charset="-122"/>
                <a:ea typeface="楷体" panose="02010609060101010101" pitchFamily="49" charset="-122"/>
              </a:rPr>
              <a:t>》</a:t>
            </a:r>
            <a:r>
              <a:rPr lang="zh-CN" altLang="en-US" sz="2000" b="1" dirty="0">
                <a:solidFill>
                  <a:srgbClr val="0000FF"/>
                </a:solidFill>
                <a:latin typeface="楷体" panose="02010609060101010101" pitchFamily="49" charset="-122"/>
                <a:ea typeface="楷体" panose="02010609060101010101" pitchFamily="49" charset="-122"/>
              </a:rPr>
              <a:t>后，我明白了过于依赖别人是不行的。</a:t>
            </a:r>
            <a:r>
              <a:rPr lang="zh-CN" altLang="en-US" sz="2000" b="1" dirty="0">
                <a:solidFill>
                  <a:srgbClr val="FF0000"/>
                </a:solidFill>
                <a:latin typeface="楷体" panose="02010609060101010101" pitchFamily="49" charset="-122"/>
                <a:ea typeface="楷体" panose="02010609060101010101" pitchFamily="49" charset="-122"/>
              </a:rPr>
              <a:t>只有自己独立了，才能应对人生中的种种挑战。</a:t>
            </a:r>
            <a:r>
              <a:rPr lang="zh-CN" altLang="en-US" sz="2000" b="1" dirty="0">
                <a:solidFill>
                  <a:srgbClr val="0000FF"/>
                </a:solidFill>
                <a:latin typeface="楷体" panose="02010609060101010101" pitchFamily="49" charset="-122"/>
                <a:ea typeface="楷体" panose="02010609060101010101" pitchFamily="49" charset="-122"/>
              </a:rPr>
              <a:t>我要向桃花心木学习，学会独立，努力成长！</a:t>
            </a:r>
          </a:p>
        </p:txBody>
      </p:sp>
      <p:sp>
        <p:nvSpPr>
          <p:cNvPr id="3" name="矩形 2">
            <a:extLst>
              <a:ext uri="{FF2B5EF4-FFF2-40B4-BE49-F238E27FC236}">
                <a16:creationId xmlns="" xmlns:a16="http://schemas.microsoft.com/office/drawing/2014/main" id="{4289152B-4228-4D80-B8D1-BF92C2687CFE}"/>
              </a:ext>
            </a:extLst>
          </p:cNvPr>
          <p:cNvSpPr/>
          <p:nvPr/>
        </p:nvSpPr>
        <p:spPr>
          <a:xfrm>
            <a:off x="251209" y="492370"/>
            <a:ext cx="1361552" cy="401934"/>
          </a:xfrm>
          <a:prstGeom prst="rect">
            <a:avLst/>
          </a:prstGeom>
          <a:solidFill>
            <a:schemeClr val="accent2">
              <a:lumMod val="40000"/>
              <a:lumOff val="60000"/>
            </a:schemeClr>
          </a:solid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tx1"/>
                </a:solidFill>
              </a:rPr>
              <a:t>评改范例</a:t>
            </a:r>
          </a:p>
        </p:txBody>
      </p:sp>
      <p:sp>
        <p:nvSpPr>
          <p:cNvPr id="4" name="文本框 3">
            <a:extLst>
              <a:ext uri="{FF2B5EF4-FFF2-40B4-BE49-F238E27FC236}">
                <a16:creationId xmlns="" xmlns:a16="http://schemas.microsoft.com/office/drawing/2014/main" id="{35A6EE0D-FF74-4A0E-855B-283855883BE1}"/>
              </a:ext>
            </a:extLst>
          </p:cNvPr>
          <p:cNvSpPr txBox="1"/>
          <p:nvPr/>
        </p:nvSpPr>
        <p:spPr>
          <a:xfrm>
            <a:off x="1612761" y="400949"/>
            <a:ext cx="6546501" cy="584775"/>
          </a:xfrm>
          <a:prstGeom prst="rect">
            <a:avLst/>
          </a:prstGeom>
          <a:noFill/>
        </p:spPr>
        <p:txBody>
          <a:bodyPr wrap="square" rtlCol="0">
            <a:spAutoFit/>
          </a:bodyPr>
          <a:lstStyle/>
          <a:p>
            <a:r>
              <a:rPr lang="zh-CN" altLang="en-US" sz="1600" b="1" dirty="0"/>
              <a:t>这是修改后的段落，和原段落对比一下，</a:t>
            </a:r>
            <a:endParaRPr lang="en-US" altLang="zh-CN" sz="1600" b="1" dirty="0"/>
          </a:p>
          <a:p>
            <a:r>
              <a:rPr lang="zh-CN" altLang="en-US" sz="1600" b="1" dirty="0"/>
              <a:t>说说为什么这么修改。</a:t>
            </a:r>
          </a:p>
        </p:txBody>
      </p:sp>
      <p:sp>
        <p:nvSpPr>
          <p:cNvPr id="5" name="矩形 4">
            <a:extLst>
              <a:ext uri="{FF2B5EF4-FFF2-40B4-BE49-F238E27FC236}">
                <a16:creationId xmlns="" xmlns:a16="http://schemas.microsoft.com/office/drawing/2014/main" id="{34A88845-3D7F-4BA5-AB57-01C5477B4BA7}"/>
              </a:ext>
            </a:extLst>
          </p:cNvPr>
          <p:cNvSpPr/>
          <p:nvPr/>
        </p:nvSpPr>
        <p:spPr>
          <a:xfrm>
            <a:off x="732285" y="1275606"/>
            <a:ext cx="7909295" cy="830997"/>
          </a:xfrm>
          <a:prstGeom prst="rect">
            <a:avLst/>
          </a:prstGeom>
          <a:solidFill>
            <a:srgbClr val="FEFCDE"/>
          </a:solidFill>
        </p:spPr>
        <p:txBody>
          <a:bodyPr wrap="square">
            <a:spAutoFit/>
          </a:bodyPr>
          <a:lstStyle/>
          <a:p>
            <a:r>
              <a:rPr lang="zh-CN" altLang="en-US" sz="2400" b="1" dirty="0" smtClean="0">
                <a:solidFill>
                  <a:srgbClr val="0000FF"/>
                </a:solidFill>
                <a:latin typeface="楷体" panose="02010609060101010101" pitchFamily="49" charset="-122"/>
                <a:ea typeface="楷体" panose="02010609060101010101" pitchFamily="49" charset="-122"/>
              </a:rPr>
              <a:t>    读</a:t>
            </a:r>
            <a:r>
              <a:rPr lang="zh-CN" altLang="en-US" sz="2400" b="1" dirty="0">
                <a:solidFill>
                  <a:srgbClr val="0000FF"/>
                </a:solidFill>
                <a:latin typeface="楷体" panose="02010609060101010101" pitchFamily="49" charset="-122"/>
                <a:ea typeface="楷体" panose="02010609060101010101" pitchFamily="49" charset="-122"/>
              </a:rPr>
              <a:t>了</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桃花心木</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后，我明白了过于依赖别人是不行的，我要向桃花心木学习，学会独立，努力成长！</a:t>
            </a:r>
          </a:p>
        </p:txBody>
      </p:sp>
      <p:sp>
        <p:nvSpPr>
          <p:cNvPr id="6" name="矩形 5">
            <a:extLst>
              <a:ext uri="{FF2B5EF4-FFF2-40B4-BE49-F238E27FC236}">
                <a16:creationId xmlns="" xmlns:a16="http://schemas.microsoft.com/office/drawing/2014/main" id="{4D728B92-4D24-43B8-B6C7-C8C71546535E}"/>
              </a:ext>
            </a:extLst>
          </p:cNvPr>
          <p:cNvSpPr/>
          <p:nvPr/>
        </p:nvSpPr>
        <p:spPr>
          <a:xfrm>
            <a:off x="360496" y="1219001"/>
            <a:ext cx="399394" cy="944209"/>
          </a:xfrm>
          <a:prstGeom prst="rect">
            <a:avLst/>
          </a:prstGeom>
          <a:solidFill>
            <a:srgbClr val="C0000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等线"/>
                <a:ea typeface="等线" panose="02010600030101010101" pitchFamily="2" charset="-122"/>
              </a:rPr>
              <a:t>原段落</a:t>
            </a:r>
            <a:endParaRPr kumimoji="0" lang="zh-CN" altLang="en-US" sz="20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7" name="矩形 6">
            <a:extLst>
              <a:ext uri="{FF2B5EF4-FFF2-40B4-BE49-F238E27FC236}">
                <a16:creationId xmlns="" xmlns:a16="http://schemas.microsoft.com/office/drawing/2014/main" id="{A31F37DD-1627-41B8-BB61-9C88A87A5C67}"/>
              </a:ext>
            </a:extLst>
          </p:cNvPr>
          <p:cNvSpPr/>
          <p:nvPr/>
        </p:nvSpPr>
        <p:spPr>
          <a:xfrm>
            <a:off x="378904" y="2375178"/>
            <a:ext cx="399394" cy="1323439"/>
          </a:xfrm>
          <a:prstGeom prst="rect">
            <a:avLst/>
          </a:prstGeom>
          <a:solidFill>
            <a:srgbClr val="C00000"/>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zh-CN" altLang="en-US" sz="1600" dirty="0">
                <a:solidFill>
                  <a:prstClr val="white"/>
                </a:solidFill>
                <a:latin typeface="等线"/>
                <a:ea typeface="等线" panose="02010600030101010101" pitchFamily="2" charset="-122"/>
              </a:rPr>
              <a:t>评改后</a:t>
            </a:r>
            <a:endParaRPr kumimoji="0" lang="zh-CN" altLang="en-US" sz="16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12" name="文本框 11">
            <a:extLst>
              <a:ext uri="{FF2B5EF4-FFF2-40B4-BE49-F238E27FC236}">
                <a16:creationId xmlns="" xmlns:a16="http://schemas.microsoft.com/office/drawing/2014/main" id="{3186BB3D-C5A0-4D79-B186-2F261035445D}"/>
              </a:ext>
            </a:extLst>
          </p:cNvPr>
          <p:cNvSpPr txBox="1"/>
          <p:nvPr/>
        </p:nvSpPr>
        <p:spPr>
          <a:xfrm>
            <a:off x="909376" y="3867894"/>
            <a:ext cx="7325248" cy="707886"/>
          </a:xfrm>
          <a:prstGeom prst="rect">
            <a:avLst/>
          </a:prstGeom>
          <a:noFill/>
        </p:spPr>
        <p:txBody>
          <a:bodyPr wrap="square" rtlCol="0" anchor="t">
            <a:spAutoFit/>
          </a:bodyPr>
          <a:lstStyle/>
          <a:p>
            <a:r>
              <a:rPr lang="zh-CN" altLang="en-US" sz="2000" b="1" dirty="0" smtClean="0"/>
              <a:t>        作者</a:t>
            </a:r>
            <a:r>
              <a:rPr lang="zh-CN" altLang="en-US" sz="2000" b="1" dirty="0"/>
              <a:t>从自身情况出发，抒发了自己的感受，感受有正有反，论述很充分。</a:t>
            </a:r>
          </a:p>
        </p:txBody>
      </p:sp>
    </p:spTree>
    <p:extLst>
      <p:ext uri="{BB962C8B-B14F-4D97-AF65-F5344CB8AC3E}">
        <p14:creationId xmlns:p14="http://schemas.microsoft.com/office/powerpoint/2010/main" val="2400140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80741CA3-BA9B-4011-8504-C5D2AD953DE7}"/>
              </a:ext>
            </a:extLst>
          </p:cNvPr>
          <p:cNvSpPr/>
          <p:nvPr/>
        </p:nvSpPr>
        <p:spPr>
          <a:xfrm>
            <a:off x="864158" y="657459"/>
            <a:ext cx="7174523" cy="3311640"/>
          </a:xfrm>
          <a:prstGeom prst="roundRect">
            <a:avLst>
              <a:gd name="adj" fmla="val 3952"/>
            </a:avLst>
          </a:prstGeom>
          <a:solidFill>
            <a:srgbClr val="222222"/>
          </a:solidFill>
          <a:ln w="76200">
            <a:solidFill>
              <a:srgbClr val="BC7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20568207-036A-483E-A611-414AA42BF3C3}"/>
              </a:ext>
            </a:extLst>
          </p:cNvPr>
          <p:cNvSpPr txBox="1"/>
          <p:nvPr/>
        </p:nvSpPr>
        <p:spPr>
          <a:xfrm>
            <a:off x="2302854" y="882013"/>
            <a:ext cx="4297129" cy="584775"/>
          </a:xfrm>
          <a:prstGeom prst="rect">
            <a:avLst/>
          </a:prstGeom>
          <a:noFill/>
        </p:spPr>
        <p:txBody>
          <a:bodyPr wrap="square" rtlCol="0">
            <a:spAutoFit/>
          </a:bodyPr>
          <a:lstStyle/>
          <a:p>
            <a:pPr lvl="0" algn="ctr"/>
            <a:r>
              <a:rPr lang="zh-CN" altLang="en-US" sz="3200" b="1" dirty="0">
                <a:solidFill>
                  <a:srgbClr val="FFFF00"/>
                </a:solidFill>
              </a:rPr>
              <a:t>技巧总结</a:t>
            </a:r>
          </a:p>
        </p:txBody>
      </p:sp>
      <p:sp>
        <p:nvSpPr>
          <p:cNvPr id="7" name="文本框 6">
            <a:extLst>
              <a:ext uri="{FF2B5EF4-FFF2-40B4-BE49-F238E27FC236}">
                <a16:creationId xmlns="" xmlns:a16="http://schemas.microsoft.com/office/drawing/2014/main" id="{4C925F52-5EC7-49BB-A436-FB31AEEEAF56}"/>
              </a:ext>
            </a:extLst>
          </p:cNvPr>
          <p:cNvSpPr txBox="1"/>
          <p:nvPr/>
        </p:nvSpPr>
        <p:spPr>
          <a:xfrm>
            <a:off x="1714132" y="1528449"/>
            <a:ext cx="5892469" cy="2242858"/>
          </a:xfrm>
          <a:prstGeom prst="rect">
            <a:avLst/>
          </a:prstGeom>
          <a:noFill/>
        </p:spPr>
        <p:txBody>
          <a:bodyPr wrap="square" rtlCol="0">
            <a:spAutoFit/>
          </a:bodyPr>
          <a:lstStyle/>
          <a:p>
            <a:pPr marL="342900" lvl="0" indent="-342900">
              <a:lnSpc>
                <a:spcPct val="150000"/>
              </a:lnSpc>
              <a:buFont typeface="Wingdings" panose="05000000000000000000" pitchFamily="2" charset="2"/>
              <a:buChar char="n"/>
            </a:pPr>
            <a:r>
              <a:rPr lang="zh-CN" altLang="en-US" sz="2400" b="1" dirty="0">
                <a:solidFill>
                  <a:srgbClr val="FFFF00"/>
                </a:solidFill>
              </a:rPr>
              <a:t>选取故事或者书籍。</a:t>
            </a:r>
            <a:endParaRPr lang="en-US" altLang="zh-CN" sz="2400" b="1" dirty="0">
              <a:solidFill>
                <a:srgbClr val="FFFF00"/>
              </a:solidFill>
            </a:endParaRPr>
          </a:p>
          <a:p>
            <a:pPr marL="342900" lvl="0" indent="-342900">
              <a:lnSpc>
                <a:spcPct val="150000"/>
              </a:lnSpc>
              <a:buFont typeface="Wingdings" panose="05000000000000000000" pitchFamily="2" charset="2"/>
              <a:buChar char="n"/>
            </a:pPr>
            <a:r>
              <a:rPr lang="zh-CN" altLang="en-US" sz="2400" b="1" dirty="0">
                <a:solidFill>
                  <a:srgbClr val="FFFF00"/>
                </a:solidFill>
              </a:rPr>
              <a:t>复述情节时要注意概括。</a:t>
            </a:r>
            <a:endParaRPr lang="en-US" altLang="zh-CN" sz="2400" b="1" dirty="0">
              <a:solidFill>
                <a:srgbClr val="FFFF00"/>
              </a:solidFill>
            </a:endParaRPr>
          </a:p>
          <a:p>
            <a:pPr marL="342900" lvl="0" indent="-342900">
              <a:lnSpc>
                <a:spcPct val="150000"/>
              </a:lnSpc>
              <a:buFont typeface="Wingdings" panose="05000000000000000000" pitchFamily="2" charset="2"/>
              <a:buChar char="n"/>
            </a:pPr>
            <a:r>
              <a:rPr lang="zh-CN" altLang="en-US" sz="2400" b="1" dirty="0">
                <a:solidFill>
                  <a:srgbClr val="FFFF00"/>
                </a:solidFill>
              </a:rPr>
              <a:t>对重点情节要详细叙述。</a:t>
            </a:r>
            <a:endParaRPr lang="en-US" altLang="zh-CN" sz="2400" b="1" dirty="0">
              <a:solidFill>
                <a:srgbClr val="FFFF00"/>
              </a:solidFill>
            </a:endParaRPr>
          </a:p>
          <a:p>
            <a:pPr marL="342900" lvl="0" indent="-342900">
              <a:lnSpc>
                <a:spcPct val="150000"/>
              </a:lnSpc>
              <a:buFont typeface="Wingdings" panose="05000000000000000000" pitchFamily="2" charset="2"/>
              <a:buChar char="n"/>
            </a:pPr>
            <a:r>
              <a:rPr lang="zh-CN" altLang="en-US" sz="2400" b="1" dirty="0">
                <a:solidFill>
                  <a:srgbClr val="FFFF00"/>
                </a:solidFill>
              </a:rPr>
              <a:t>结合自己的实际抒发感受。</a:t>
            </a:r>
          </a:p>
        </p:txBody>
      </p:sp>
    </p:spTree>
    <p:extLst>
      <p:ext uri="{BB962C8B-B14F-4D97-AF65-F5344CB8AC3E}">
        <p14:creationId xmlns:p14="http://schemas.microsoft.com/office/powerpoint/2010/main" val="17822182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883562" y="1419622"/>
            <a:ext cx="7369325" cy="1107996"/>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grpSp>
        <p:nvGrpSpPr>
          <p:cNvPr id="33" name="组合 32"/>
          <p:cNvGrpSpPr/>
          <p:nvPr/>
        </p:nvGrpSpPr>
        <p:grpSpPr>
          <a:xfrm>
            <a:off x="6968256" y="-1"/>
            <a:ext cx="1927372" cy="771551"/>
            <a:chOff x="6968256" y="-1"/>
            <a:chExt cx="1927372" cy="771551"/>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36" name="文本框 35"/>
            <p:cNvSpPr txBox="1"/>
            <p:nvPr/>
          </p:nvSpPr>
          <p:spPr>
            <a:xfrm>
              <a:off x="7164288" y="509940"/>
              <a:ext cx="981359" cy="261610"/>
            </a:xfrm>
            <a:prstGeom prst="rect">
              <a:avLst/>
            </a:prstGeom>
            <a:noFill/>
          </p:spPr>
          <p:txBody>
            <a:bodyPr wrap="none" rtlCol="0">
              <a:spAutoFit/>
            </a:bodyPr>
            <a:lstStyle/>
            <a:p>
              <a:pPr algn="dist"/>
              <a:r>
                <a:rPr kumimoji="1" lang="en-US" altLang="zh-CN" sz="1050" dirty="0">
                  <a:solidFill>
                    <a:prstClr val="white">
                      <a:lumMod val="75000"/>
                    </a:prstClr>
                  </a:solidFill>
                </a:rPr>
                <a:t>QICAIKETANG</a:t>
              </a:r>
              <a:endParaRPr kumimoji="1" lang="zh-CN" altLang="en-US" sz="1050" dirty="0">
                <a:solidFill>
                  <a:prstClr val="white">
                    <a:lumMod val="75000"/>
                  </a:prstClr>
                </a:solidFill>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155" y="411404"/>
            <a:ext cx="366860" cy="456339"/>
          </a:xfrm>
          <a:prstGeom prst="rect">
            <a:avLst/>
          </a:prstGeom>
        </p:spPr>
      </p:pic>
      <p:sp>
        <p:nvSpPr>
          <p:cNvPr id="9" name="文本框 14"/>
          <p:cNvSpPr txBox="1"/>
          <p:nvPr/>
        </p:nvSpPr>
        <p:spPr>
          <a:xfrm>
            <a:off x="660303" y="339502"/>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审题指导</a:t>
            </a:r>
          </a:p>
        </p:txBody>
      </p:sp>
      <p:sp>
        <p:nvSpPr>
          <p:cNvPr id="6" name="TextBox 5"/>
          <p:cNvSpPr txBox="1"/>
          <p:nvPr/>
        </p:nvSpPr>
        <p:spPr>
          <a:xfrm>
            <a:off x="467544" y="987574"/>
            <a:ext cx="8208912" cy="3194721"/>
          </a:xfrm>
          <a:prstGeom prst="rect">
            <a:avLst/>
          </a:prstGeom>
          <a:noFill/>
        </p:spPr>
        <p:txBody>
          <a:bodyPr wrap="square" rtlCol="0">
            <a:spAutoFit/>
          </a:bodyPr>
          <a:lstStyle/>
          <a:p>
            <a:pPr>
              <a:lnSpc>
                <a:spcPct val="120000"/>
              </a:lnSpc>
            </a:pPr>
            <a:r>
              <a:rPr lang="zh-CN" altLang="en-US" sz="2400" b="1" dirty="0">
                <a:latin typeface="宋体" pitchFamily="2" charset="-122"/>
                <a:ea typeface="宋体" pitchFamily="2" charset="-122"/>
              </a:rPr>
              <a:t>    我们读一篇文章或一本书，往往会有自己的感想。有时一些人物会给你留下很深的印象。如安徒生童话中的小人鱼；有时一些情形会让你受到触动，如</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祖父的园子</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中“我”跟着祖父学种菜的温馨情景；有时文字中蕴含的道理会让你深受启发，如</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铁杵成针</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揭示的做事要有恒心的道理。把读一篇文章或一本书后的感想写下来，就是读后感。</a:t>
            </a:r>
            <a:endParaRPr lang="en-US" altLang="zh-CN" sz="2400" b="1" dirty="0">
              <a:latin typeface="宋体" pitchFamily="2" charset="-122"/>
              <a:ea typeface="宋体" pitchFamily="2" charset="-122"/>
            </a:endParaRPr>
          </a:p>
          <a:p>
            <a:pPr>
              <a:lnSpc>
                <a:spcPct val="120000"/>
              </a:lnSpc>
            </a:pPr>
            <a:r>
              <a:rPr lang="zh-CN" altLang="en-US" sz="2400" b="1" dirty="0">
                <a:latin typeface="宋体" pitchFamily="2" charset="-122"/>
                <a:ea typeface="宋体" pitchFamily="2" charset="-122"/>
              </a:rPr>
              <a:t>    </a:t>
            </a:r>
          </a:p>
        </p:txBody>
      </p:sp>
      <p:cxnSp>
        <p:nvCxnSpPr>
          <p:cNvPr id="3" name="直接连接符 2"/>
          <p:cNvCxnSpPr/>
          <p:nvPr/>
        </p:nvCxnSpPr>
        <p:spPr>
          <a:xfrm>
            <a:off x="8244408" y="3219822"/>
            <a:ext cx="4320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60303" y="3651870"/>
            <a:ext cx="672000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2850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3568" y="1347614"/>
            <a:ext cx="7848872" cy="1446550"/>
          </a:xfrm>
          <a:prstGeom prst="rect">
            <a:avLst/>
          </a:prstGeom>
          <a:solidFill>
            <a:schemeClr val="accent2">
              <a:lumMod val="40000"/>
              <a:lumOff val="60000"/>
            </a:schemeClr>
          </a:solidFill>
        </p:spPr>
        <p:txBody>
          <a:bodyPr wrap="square">
            <a:spAutoFit/>
          </a:bodyPr>
          <a:lstStyle/>
          <a:p>
            <a:r>
              <a:rPr lang="zh-CN" altLang="en-US" sz="4400" b="1" dirty="0">
                <a:solidFill>
                  <a:prstClr val="black"/>
                </a:solidFill>
                <a:latin typeface="楷体" panose="02010609060101010101" pitchFamily="49" charset="-122"/>
                <a:ea typeface="楷体" panose="02010609060101010101" pitchFamily="49" charset="-122"/>
                <a:sym typeface="+mn-ea"/>
              </a:rPr>
              <a:t>    选择读过的一篇文章或一本书，写一篇读后感。</a:t>
            </a:r>
          </a:p>
        </p:txBody>
      </p:sp>
      <p:pic>
        <p:nvPicPr>
          <p:cNvPr id="2052"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948264" y="3219822"/>
            <a:ext cx="1748898" cy="1433450"/>
          </a:xfrm>
          <a:prstGeom prst="rect">
            <a:avLst/>
          </a:prstGeom>
          <a:noFill/>
          <a:ln w="9525">
            <a:noFill/>
            <a:miter lim="800000"/>
            <a:headEnd/>
            <a:tailEnd/>
          </a:ln>
          <a:effectLst/>
        </p:spPr>
      </p:pic>
      <p:grpSp>
        <p:nvGrpSpPr>
          <p:cNvPr id="5" name="组合 4"/>
          <p:cNvGrpSpPr/>
          <p:nvPr/>
        </p:nvGrpSpPr>
        <p:grpSpPr>
          <a:xfrm>
            <a:off x="-180528" y="92972"/>
            <a:ext cx="2973841" cy="1219200"/>
            <a:chOff x="-180528" y="92972"/>
            <a:chExt cx="2973841" cy="1219200"/>
          </a:xfrm>
        </p:grpSpPr>
        <p:sp>
          <p:nvSpPr>
            <p:cNvPr id="2" name="矩形 1"/>
            <p:cNvSpPr/>
            <p:nvPr/>
          </p:nvSpPr>
          <p:spPr>
            <a:xfrm>
              <a:off x="755576" y="379406"/>
              <a:ext cx="2037737" cy="646331"/>
            </a:xfrm>
            <a:prstGeom prst="rect">
              <a:avLst/>
            </a:prstGeom>
          </p:spPr>
          <p:txBody>
            <a:bodyPr wrap="none">
              <a:spAutoFit/>
            </a:bodyPr>
            <a:lstStyle/>
            <a:p>
              <a:r>
                <a:rPr lang="zh-CN" altLang="en-US" sz="3600" b="1" dirty="0">
                  <a:solidFill>
                    <a:srgbClr val="0000FF"/>
                  </a:solidFill>
                  <a:latin typeface="幼圆" pitchFamily="49" charset="-122"/>
                  <a:ea typeface="幼圆" pitchFamily="49" charset="-122"/>
                  <a:sym typeface="+mn-ea"/>
                </a:rPr>
                <a:t>习作内容</a:t>
              </a:r>
              <a:endParaRPr lang="zh-CN" altLang="en-US" dirty="0">
                <a:solidFill>
                  <a:srgbClr val="0000FF"/>
                </a:solidFill>
                <a:latin typeface="幼圆" pitchFamily="49" charset="-122"/>
                <a:ea typeface="幼圆" pitchFamily="49" charset="-122"/>
              </a:endParaRPr>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foregroundMark x1="37525" y1="42500" x2="59082" y2="47250"/>
                          <a14:foregroundMark x1="53293" y1="36750" x2="44910" y2="54500"/>
                        </a14:backgroundRemoval>
                      </a14:imgEffect>
                    </a14:imgLayer>
                  </a14:imgProps>
                </a:ext>
                <a:ext uri="{28A0092B-C50C-407E-A947-70E740481C1C}">
                  <a14:useLocalDpi xmlns:a14="http://schemas.microsoft.com/office/drawing/2010/main" val="0"/>
                </a:ext>
              </a:extLst>
            </a:blip>
            <a:stretch>
              <a:fillRect/>
            </a:stretch>
          </p:blipFill>
          <p:spPr>
            <a:xfrm flipH="1">
              <a:off x="-180528" y="92972"/>
              <a:ext cx="1527048" cy="1219200"/>
            </a:xfrm>
            <a:prstGeom prst="rect">
              <a:avLst/>
            </a:prstGeom>
          </p:spPr>
        </p:pic>
      </p:grpSp>
    </p:spTree>
    <p:extLst>
      <p:ext uri="{BB962C8B-B14F-4D97-AF65-F5344CB8AC3E}">
        <p14:creationId xmlns:p14="http://schemas.microsoft.com/office/powerpoint/2010/main" val="23465587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331640" y="1563638"/>
            <a:ext cx="6643734" cy="1772793"/>
          </a:xfrm>
          <a:prstGeom prst="rect">
            <a:avLst/>
          </a:prstGeom>
          <a:solidFill>
            <a:schemeClr val="bg1"/>
          </a:solidFill>
          <a:ln w="19050">
            <a:solidFill>
              <a:srgbClr val="92D050"/>
            </a:solidFill>
          </a:ln>
        </p:spPr>
        <p:txBody>
          <a:bodyPr wrap="square" rtlCol="0" anchor="t">
            <a:spAutoFit/>
          </a:bodyPr>
          <a:lstStyle/>
          <a:p>
            <a:pPr>
              <a:lnSpc>
                <a:spcPct val="130000"/>
              </a:lnSpc>
            </a:pPr>
            <a:r>
              <a:rPr lang="zh-CN" altLang="en-US" sz="2800" b="1" dirty="0">
                <a:latin typeface="楷体" pitchFamily="49" charset="-122"/>
                <a:ea typeface="楷体" pitchFamily="49" charset="-122"/>
              </a:rPr>
              <a:t>    题目可以是“读</a:t>
            </a:r>
            <a:r>
              <a:rPr lang="en-US" altLang="zh-CN" sz="2800" b="1" dirty="0">
                <a:latin typeface="楷体" pitchFamily="49" charset="-122"/>
                <a:ea typeface="楷体" pitchFamily="49" charset="-122"/>
              </a:rPr>
              <a:t>《xxx》</a:t>
            </a:r>
            <a:r>
              <a:rPr lang="zh-CN" altLang="en-US" sz="2800" b="1" dirty="0">
                <a:latin typeface="楷体" pitchFamily="49" charset="-122"/>
                <a:ea typeface="楷体" pitchFamily="49" charset="-122"/>
              </a:rPr>
              <a:t>有感”或“</a:t>
            </a:r>
            <a:r>
              <a:rPr lang="en-US" altLang="zh-CN" sz="2800" b="1" dirty="0">
                <a:latin typeface="楷体" pitchFamily="49" charset="-122"/>
                <a:ea typeface="楷体" pitchFamily="49" charset="-122"/>
              </a:rPr>
              <a:t>《xxx》</a:t>
            </a:r>
            <a:r>
              <a:rPr lang="zh-CN" altLang="en-US" sz="2800" b="1" dirty="0">
                <a:latin typeface="楷体" pitchFamily="49" charset="-122"/>
                <a:ea typeface="楷体" pitchFamily="49" charset="-122"/>
              </a:rPr>
              <a:t>读后感”，也可以将它作为副标题，再自拟主标题。</a:t>
            </a:r>
          </a:p>
        </p:txBody>
      </p:sp>
      <p:grpSp>
        <p:nvGrpSpPr>
          <p:cNvPr id="3" name="组合 2"/>
          <p:cNvGrpSpPr/>
          <p:nvPr/>
        </p:nvGrpSpPr>
        <p:grpSpPr>
          <a:xfrm>
            <a:off x="-108520" y="419194"/>
            <a:ext cx="2685809" cy="854671"/>
            <a:chOff x="-108520" y="419194"/>
            <a:chExt cx="2685809" cy="854671"/>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26786" b="92143" l="4938" r="48642">
                          <a14:foregroundMark x1="22963" y1="46071" x2="39753" y2="51429"/>
                          <a14:foregroundMark x1="38272" y1="47143" x2="25679" y2="53929"/>
                          <a14:foregroundMark x1="38272" y1="43214" x2="34568" y2="52500"/>
                        </a14:backgroundRemoval>
                      </a14:imgEffect>
                    </a14:imgLayer>
                  </a14:imgProps>
                </a:ext>
                <a:ext uri="{28A0092B-C50C-407E-A947-70E740481C1C}">
                  <a14:useLocalDpi xmlns:a14="http://schemas.microsoft.com/office/drawing/2010/main" val="0"/>
                </a:ext>
              </a:extLst>
            </a:blip>
            <a:srcRect t="21964" r="50000"/>
            <a:stretch/>
          </p:blipFill>
          <p:spPr>
            <a:xfrm>
              <a:off x="-108520" y="419194"/>
              <a:ext cx="792088" cy="854671"/>
            </a:xfrm>
            <a:prstGeom prst="rect">
              <a:avLst/>
            </a:prstGeom>
          </p:spPr>
        </p:pic>
        <p:sp>
          <p:nvSpPr>
            <p:cNvPr id="4" name="矩形 3"/>
            <p:cNvSpPr/>
            <p:nvPr/>
          </p:nvSpPr>
          <p:spPr>
            <a:xfrm>
              <a:off x="539552" y="523362"/>
              <a:ext cx="2037737" cy="646331"/>
            </a:xfrm>
            <a:prstGeom prst="rect">
              <a:avLst/>
            </a:prstGeom>
          </p:spPr>
          <p:txBody>
            <a:bodyPr wrap="none">
              <a:spAutoFit/>
            </a:bodyPr>
            <a:lstStyle/>
            <a:p>
              <a:r>
                <a:rPr lang="zh-CN" altLang="en-US" sz="3600" b="1" dirty="0">
                  <a:solidFill>
                    <a:srgbClr val="0000FF"/>
                  </a:solidFill>
                  <a:latin typeface="幼圆" pitchFamily="49" charset="-122"/>
                  <a:ea typeface="幼圆" pitchFamily="49" charset="-122"/>
                  <a:sym typeface="+mn-ea"/>
                </a:rPr>
                <a:t>拟题思路</a:t>
              </a:r>
              <a:endParaRPr lang="zh-CN" altLang="en-US" dirty="0">
                <a:solidFill>
                  <a:srgbClr val="0000FF"/>
                </a:solidFill>
                <a:latin typeface="幼圆" pitchFamily="49" charset="-122"/>
                <a:ea typeface="幼圆"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2910" y="1414159"/>
            <a:ext cx="4214842" cy="523220"/>
          </a:xfrm>
          <a:prstGeom prst="rect">
            <a:avLst/>
          </a:prstGeom>
          <a:noFill/>
        </p:spPr>
        <p:txBody>
          <a:bodyPr wrap="square" rtlCol="0">
            <a:spAutoFit/>
          </a:bodyPr>
          <a:lstStyle/>
          <a:p>
            <a:r>
              <a:rPr lang="zh-CN" altLang="en-US" sz="2800" b="1" dirty="0">
                <a:solidFill>
                  <a:srgbClr val="FF0000"/>
                </a:solidFill>
                <a:latin typeface="楷体" charset="-122"/>
                <a:ea typeface="楷体" charset="-122"/>
              </a:rPr>
              <a:t>读</a:t>
            </a:r>
            <a:r>
              <a:rPr lang="en-US" altLang="zh-CN" sz="2800" b="1" dirty="0">
                <a:solidFill>
                  <a:srgbClr val="FF0000"/>
                </a:solidFill>
                <a:latin typeface="楷体" charset="-122"/>
                <a:ea typeface="楷体" charset="-122"/>
              </a:rPr>
              <a:t>《</a:t>
            </a:r>
            <a:r>
              <a:rPr lang="zh-CN" altLang="en-US" sz="2800" b="1" dirty="0">
                <a:solidFill>
                  <a:srgbClr val="FF0000"/>
                </a:solidFill>
                <a:latin typeface="楷体" charset="-122"/>
                <a:ea typeface="楷体" charset="-122"/>
              </a:rPr>
              <a:t>狼牙山五壮士</a:t>
            </a:r>
            <a:r>
              <a:rPr lang="en-US" altLang="zh-CN" sz="2800" b="1" dirty="0">
                <a:solidFill>
                  <a:srgbClr val="FF0000"/>
                </a:solidFill>
                <a:latin typeface="楷体" charset="-122"/>
                <a:ea typeface="楷体" charset="-122"/>
              </a:rPr>
              <a:t>》</a:t>
            </a:r>
            <a:r>
              <a:rPr lang="zh-CN" altLang="en-US" sz="2800" b="1" dirty="0">
                <a:solidFill>
                  <a:srgbClr val="FF0000"/>
                </a:solidFill>
                <a:latin typeface="楷体" charset="-122"/>
                <a:ea typeface="楷体" charset="-122"/>
              </a:rPr>
              <a:t>有感</a:t>
            </a:r>
          </a:p>
        </p:txBody>
      </p:sp>
      <p:sp>
        <p:nvSpPr>
          <p:cNvPr id="8" name="TextBox 7"/>
          <p:cNvSpPr txBox="1"/>
          <p:nvPr/>
        </p:nvSpPr>
        <p:spPr>
          <a:xfrm>
            <a:off x="467544" y="2300292"/>
            <a:ext cx="4390208" cy="523220"/>
          </a:xfrm>
          <a:prstGeom prst="rect">
            <a:avLst/>
          </a:prstGeom>
          <a:noFill/>
        </p:spPr>
        <p:txBody>
          <a:bodyPr wrap="square" rtlCol="0">
            <a:spAutoFit/>
          </a:bodyPr>
          <a:lstStyle/>
          <a:p>
            <a:r>
              <a:rPr lang="en-US" altLang="zh-CN" sz="2800" b="1" dirty="0">
                <a:solidFill>
                  <a:srgbClr val="FF0000"/>
                </a:solidFill>
                <a:latin typeface="楷体" charset="-122"/>
                <a:ea typeface="楷体" charset="-122"/>
              </a:rPr>
              <a:t>《</a:t>
            </a:r>
            <a:r>
              <a:rPr lang="zh-CN" altLang="en-US" sz="2800" b="1" dirty="0">
                <a:solidFill>
                  <a:srgbClr val="FF0000"/>
                </a:solidFill>
                <a:latin typeface="楷体" charset="-122"/>
                <a:ea typeface="楷体" charset="-122"/>
              </a:rPr>
              <a:t>狼牙山五壮士</a:t>
            </a:r>
            <a:r>
              <a:rPr lang="en-US" altLang="zh-CN" sz="2800" b="1" dirty="0">
                <a:solidFill>
                  <a:srgbClr val="FF0000"/>
                </a:solidFill>
                <a:latin typeface="楷体" charset="-122"/>
                <a:ea typeface="楷体" charset="-122"/>
              </a:rPr>
              <a:t>》</a:t>
            </a:r>
            <a:r>
              <a:rPr lang="zh-CN" altLang="en-US" sz="2800" b="1" dirty="0">
                <a:solidFill>
                  <a:srgbClr val="FF0000"/>
                </a:solidFill>
                <a:latin typeface="楷体" charset="-122"/>
                <a:ea typeface="楷体" charset="-122"/>
              </a:rPr>
              <a:t>读后感</a:t>
            </a:r>
          </a:p>
        </p:txBody>
      </p:sp>
      <p:sp>
        <p:nvSpPr>
          <p:cNvPr id="9" name="TextBox 8"/>
          <p:cNvSpPr txBox="1"/>
          <p:nvPr/>
        </p:nvSpPr>
        <p:spPr>
          <a:xfrm>
            <a:off x="642909" y="3273827"/>
            <a:ext cx="6168169" cy="954107"/>
          </a:xfrm>
          <a:prstGeom prst="rect">
            <a:avLst/>
          </a:prstGeom>
          <a:noFill/>
        </p:spPr>
        <p:txBody>
          <a:bodyPr wrap="square" rtlCol="0">
            <a:spAutoFit/>
          </a:bodyPr>
          <a:lstStyle/>
          <a:p>
            <a:r>
              <a:rPr lang="zh-CN" altLang="en-US" sz="2800" b="1" dirty="0">
                <a:solidFill>
                  <a:srgbClr val="FF0000"/>
                </a:solidFill>
                <a:latin typeface="楷体" charset="-122"/>
                <a:ea typeface="楷体" charset="-122"/>
              </a:rPr>
              <a:t>珍惜幸福生活</a:t>
            </a:r>
            <a:endParaRPr lang="en-US" altLang="zh-CN" sz="2800" b="1" dirty="0">
              <a:solidFill>
                <a:srgbClr val="FF0000"/>
              </a:solidFill>
              <a:latin typeface="楷体" charset="-122"/>
              <a:ea typeface="楷体" charset="-122"/>
            </a:endParaRPr>
          </a:p>
          <a:p>
            <a:r>
              <a:rPr lang="en-US" altLang="zh-CN" sz="2800" b="1" dirty="0">
                <a:solidFill>
                  <a:srgbClr val="FF0000"/>
                </a:solidFill>
                <a:latin typeface="楷体" charset="-122"/>
                <a:ea typeface="楷体" charset="-122"/>
              </a:rPr>
              <a:t>     ——《</a:t>
            </a:r>
            <a:r>
              <a:rPr lang="zh-CN" altLang="en-US" sz="2800" b="1" dirty="0">
                <a:solidFill>
                  <a:srgbClr val="FF0000"/>
                </a:solidFill>
                <a:latin typeface="楷体" charset="-122"/>
                <a:ea typeface="楷体" charset="-122"/>
              </a:rPr>
              <a:t>狼牙山五壮士</a:t>
            </a:r>
            <a:r>
              <a:rPr lang="en-US" altLang="zh-CN" sz="2800" b="1" dirty="0">
                <a:solidFill>
                  <a:srgbClr val="FF0000"/>
                </a:solidFill>
                <a:latin typeface="楷体" charset="-122"/>
                <a:ea typeface="楷体" charset="-122"/>
              </a:rPr>
              <a:t>》</a:t>
            </a:r>
            <a:r>
              <a:rPr lang="zh-CN" altLang="en-US" sz="2800" b="1" dirty="0">
                <a:solidFill>
                  <a:srgbClr val="FF0000"/>
                </a:solidFill>
                <a:latin typeface="楷体" charset="-122"/>
                <a:ea typeface="楷体" charset="-122"/>
              </a:rPr>
              <a:t>有感</a:t>
            </a:r>
          </a:p>
        </p:txBody>
      </p:sp>
      <p:pic>
        <p:nvPicPr>
          <p:cNvPr id="10" name="Picture 2"/>
          <p:cNvPicPr>
            <a:picLocks noChangeAspect="1" noChangeArrowheads="1"/>
          </p:cNvPicPr>
          <p:nvPr/>
        </p:nvPicPr>
        <p:blipFill>
          <a:blip r:embed="rId2"/>
          <a:srcRect/>
          <a:stretch>
            <a:fillRect/>
          </a:stretch>
        </p:blipFill>
        <p:spPr bwMode="auto">
          <a:xfrm>
            <a:off x="5076056" y="1414159"/>
            <a:ext cx="3693335" cy="2088232"/>
          </a:xfrm>
          <a:prstGeom prst="rect">
            <a:avLst/>
          </a:prstGeom>
          <a:ln>
            <a:noFill/>
          </a:ln>
          <a:effectLst>
            <a:outerShdw blurRad="190500" algn="tl" rotWithShape="0">
              <a:srgbClr val="000000">
                <a:alpha val="70000"/>
              </a:srgbClr>
            </a:outerShdw>
          </a:effectLst>
        </p:spPr>
      </p:pic>
      <p:sp>
        <p:nvSpPr>
          <p:cNvPr id="11" name="TextBox 10"/>
          <p:cNvSpPr txBox="1"/>
          <p:nvPr/>
        </p:nvSpPr>
        <p:spPr>
          <a:xfrm>
            <a:off x="323528" y="442020"/>
            <a:ext cx="8208912" cy="476669"/>
          </a:xfrm>
          <a:prstGeom prst="rect">
            <a:avLst/>
          </a:prstGeom>
          <a:noFill/>
        </p:spPr>
        <p:txBody>
          <a:bodyPr wrap="square" rtlCol="0">
            <a:spAutoFit/>
          </a:bodyPr>
          <a:lstStyle/>
          <a:p>
            <a:pPr>
              <a:lnSpc>
                <a:spcPct val="120000"/>
              </a:lnSpc>
            </a:pPr>
            <a:r>
              <a:rPr lang="zh-CN" altLang="en-US" sz="2400" b="1" dirty="0">
                <a:latin typeface="宋体" pitchFamily="2" charset="-122"/>
                <a:ea typeface="宋体" pitchFamily="2" charset="-122"/>
              </a:rPr>
              <a:t>    你来试着给</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狼牙山五壮士</a:t>
            </a:r>
            <a:r>
              <a:rPr lang="en-US" altLang="zh-CN" sz="2400" b="1" dirty="0">
                <a:latin typeface="宋体" pitchFamily="2" charset="-122"/>
                <a:ea typeface="宋体" pitchFamily="2" charset="-122"/>
              </a:rPr>
              <a:t>》</a:t>
            </a:r>
            <a:r>
              <a:rPr lang="zh-CN" altLang="en-US" sz="2400" b="1" dirty="0">
                <a:latin typeface="宋体" pitchFamily="2" charset="-122"/>
                <a:ea typeface="宋体" pitchFamily="2" charset="-122"/>
              </a:rPr>
              <a:t>的读后感起名字吧！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91816" y="627534"/>
            <a:ext cx="4299390" cy="684803"/>
          </a:xfrm>
          <a:prstGeom prst="rect">
            <a:avLst/>
          </a:prstGeom>
          <a:noFill/>
          <a:effectLst>
            <a:softEdge rad="127000"/>
          </a:effectLst>
        </p:spPr>
        <p:txBody>
          <a:bodyPr wrap="square" lIns="68580" tIns="34290" rIns="68580" bIns="34290" rtlCol="0">
            <a:spAutoFit/>
          </a:bodyPr>
          <a:lstStyle/>
          <a:p>
            <a:pPr indent="457200" algn="just"/>
            <a:r>
              <a:rPr lang="zh-CN" altLang="en-US" sz="4000" dirty="0">
                <a:solidFill>
                  <a:prstClr val="black"/>
                </a:solidFill>
                <a:latin typeface="黑体" pitchFamily="49" charset="-122"/>
                <a:ea typeface="黑体" pitchFamily="49" charset="-122"/>
              </a:rPr>
              <a:t>你读过哪些书？</a:t>
            </a:r>
          </a:p>
        </p:txBody>
      </p:sp>
      <p:grpSp>
        <p:nvGrpSpPr>
          <p:cNvPr id="2" name="组合 4"/>
          <p:cNvGrpSpPr/>
          <p:nvPr/>
        </p:nvGrpSpPr>
        <p:grpSpPr>
          <a:xfrm>
            <a:off x="3902600" y="2352352"/>
            <a:ext cx="1680869" cy="730908"/>
            <a:chOff x="2008968" y="2336363"/>
            <a:chExt cx="1142061" cy="730908"/>
          </a:xfrm>
          <a:effectLst/>
        </p:grpSpPr>
        <p:sp>
          <p:nvSpPr>
            <p:cNvPr id="6" name="云形 5"/>
            <p:cNvSpPr/>
            <p:nvPr/>
          </p:nvSpPr>
          <p:spPr>
            <a:xfrm>
              <a:off x="2008968" y="2336363"/>
              <a:ext cx="1142061"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TextBox 6"/>
            <p:cNvSpPr txBox="1"/>
            <p:nvPr/>
          </p:nvSpPr>
          <p:spPr>
            <a:xfrm>
              <a:off x="2098768" y="2367488"/>
              <a:ext cx="1052261"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西游记</a:t>
              </a:r>
            </a:p>
          </p:txBody>
        </p:sp>
      </p:grpSp>
      <p:grpSp>
        <p:nvGrpSpPr>
          <p:cNvPr id="3" name="组合 7"/>
          <p:cNvGrpSpPr/>
          <p:nvPr/>
        </p:nvGrpSpPr>
        <p:grpSpPr>
          <a:xfrm>
            <a:off x="555564" y="2239722"/>
            <a:ext cx="2643206" cy="1076043"/>
            <a:chOff x="2023255" y="2336362"/>
            <a:chExt cx="1678919" cy="1076043"/>
          </a:xfrm>
          <a:effectLst/>
        </p:grpSpPr>
        <p:sp>
          <p:nvSpPr>
            <p:cNvPr id="9" name="云形 8"/>
            <p:cNvSpPr/>
            <p:nvPr/>
          </p:nvSpPr>
          <p:spPr>
            <a:xfrm>
              <a:off x="2023255" y="2336362"/>
              <a:ext cx="1580160" cy="1076043"/>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TextBox 9"/>
            <p:cNvSpPr txBox="1"/>
            <p:nvPr/>
          </p:nvSpPr>
          <p:spPr>
            <a:xfrm>
              <a:off x="2072635" y="2555150"/>
              <a:ext cx="1629539"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安徒生童话</a:t>
              </a:r>
            </a:p>
          </p:txBody>
        </p:sp>
      </p:grpSp>
      <p:grpSp>
        <p:nvGrpSpPr>
          <p:cNvPr id="5" name="组合 10"/>
          <p:cNvGrpSpPr/>
          <p:nvPr/>
        </p:nvGrpSpPr>
        <p:grpSpPr>
          <a:xfrm>
            <a:off x="1349382" y="3450606"/>
            <a:ext cx="2293936" cy="730908"/>
            <a:chOff x="2098769" y="2336363"/>
            <a:chExt cx="1425526" cy="730908"/>
          </a:xfrm>
          <a:effectLst/>
        </p:grpSpPr>
        <p:sp>
          <p:nvSpPr>
            <p:cNvPr id="12" name="云形 11"/>
            <p:cNvSpPr/>
            <p:nvPr/>
          </p:nvSpPr>
          <p:spPr>
            <a:xfrm>
              <a:off x="2098769" y="2336363"/>
              <a:ext cx="1358021"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TextBox 12"/>
            <p:cNvSpPr txBox="1"/>
            <p:nvPr/>
          </p:nvSpPr>
          <p:spPr>
            <a:xfrm>
              <a:off x="2213761" y="2397123"/>
              <a:ext cx="1310534"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格林童话</a:t>
              </a:r>
            </a:p>
          </p:txBody>
        </p:sp>
      </p:grpSp>
      <p:grpSp>
        <p:nvGrpSpPr>
          <p:cNvPr id="8" name="组合 13"/>
          <p:cNvGrpSpPr/>
          <p:nvPr/>
        </p:nvGrpSpPr>
        <p:grpSpPr>
          <a:xfrm>
            <a:off x="2691704" y="1591589"/>
            <a:ext cx="1998716" cy="730908"/>
            <a:chOff x="2098769" y="2336363"/>
            <a:chExt cx="1358021" cy="730908"/>
          </a:xfrm>
          <a:effectLst/>
        </p:grpSpPr>
        <p:sp>
          <p:nvSpPr>
            <p:cNvPr id="15" name="云形 14"/>
            <p:cNvSpPr/>
            <p:nvPr/>
          </p:nvSpPr>
          <p:spPr>
            <a:xfrm>
              <a:off x="2098769" y="2336363"/>
              <a:ext cx="1358021"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TextBox 15"/>
            <p:cNvSpPr txBox="1"/>
            <p:nvPr/>
          </p:nvSpPr>
          <p:spPr>
            <a:xfrm>
              <a:off x="2335412" y="2357963"/>
              <a:ext cx="968128"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水浒传</a:t>
              </a:r>
            </a:p>
          </p:txBody>
        </p:sp>
      </p:grpSp>
      <p:grpSp>
        <p:nvGrpSpPr>
          <p:cNvPr id="11" name="组合 16"/>
          <p:cNvGrpSpPr/>
          <p:nvPr/>
        </p:nvGrpSpPr>
        <p:grpSpPr>
          <a:xfrm>
            <a:off x="5946476" y="2571750"/>
            <a:ext cx="2720300" cy="730908"/>
            <a:chOff x="2101057" y="2158721"/>
            <a:chExt cx="1100002" cy="730908"/>
          </a:xfrm>
          <a:effectLst/>
        </p:grpSpPr>
        <p:sp>
          <p:nvSpPr>
            <p:cNvPr id="18" name="云形 17"/>
            <p:cNvSpPr/>
            <p:nvPr/>
          </p:nvSpPr>
          <p:spPr>
            <a:xfrm>
              <a:off x="2101057" y="2158721"/>
              <a:ext cx="1100002"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TextBox 18"/>
            <p:cNvSpPr txBox="1"/>
            <p:nvPr/>
          </p:nvSpPr>
          <p:spPr>
            <a:xfrm>
              <a:off x="2158831" y="2230159"/>
              <a:ext cx="1003446"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格列佛游记</a:t>
              </a:r>
            </a:p>
          </p:txBody>
        </p:sp>
      </p:grpSp>
      <p:grpSp>
        <p:nvGrpSpPr>
          <p:cNvPr id="14" name="组合 19"/>
          <p:cNvGrpSpPr/>
          <p:nvPr/>
        </p:nvGrpSpPr>
        <p:grpSpPr>
          <a:xfrm>
            <a:off x="6063367" y="1650966"/>
            <a:ext cx="1749815" cy="730908"/>
            <a:chOff x="2098768" y="2336363"/>
            <a:chExt cx="968128" cy="730908"/>
          </a:xfrm>
          <a:effectLst/>
        </p:grpSpPr>
        <p:sp>
          <p:nvSpPr>
            <p:cNvPr id="21" name="云形 20"/>
            <p:cNvSpPr/>
            <p:nvPr/>
          </p:nvSpPr>
          <p:spPr>
            <a:xfrm>
              <a:off x="2098768" y="2336363"/>
              <a:ext cx="968128"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TextBox 21"/>
            <p:cNvSpPr txBox="1"/>
            <p:nvPr/>
          </p:nvSpPr>
          <p:spPr>
            <a:xfrm>
              <a:off x="2137689" y="2367488"/>
              <a:ext cx="929207"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 红楼梦</a:t>
              </a:r>
            </a:p>
          </p:txBody>
        </p:sp>
      </p:grpSp>
      <p:grpSp>
        <p:nvGrpSpPr>
          <p:cNvPr id="17" name="组合 22"/>
          <p:cNvGrpSpPr/>
          <p:nvPr/>
        </p:nvGrpSpPr>
        <p:grpSpPr>
          <a:xfrm>
            <a:off x="3926611" y="3429006"/>
            <a:ext cx="2326882" cy="730908"/>
            <a:chOff x="2098769" y="2336363"/>
            <a:chExt cx="1460268" cy="730908"/>
          </a:xfrm>
          <a:effectLst/>
        </p:grpSpPr>
        <p:sp>
          <p:nvSpPr>
            <p:cNvPr id="24" name="云形 23"/>
            <p:cNvSpPr/>
            <p:nvPr/>
          </p:nvSpPr>
          <p:spPr>
            <a:xfrm>
              <a:off x="2098769" y="2336363"/>
              <a:ext cx="1329209"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TextBox 24"/>
            <p:cNvSpPr txBox="1"/>
            <p:nvPr/>
          </p:nvSpPr>
          <p:spPr>
            <a:xfrm>
              <a:off x="2127017" y="2357963"/>
              <a:ext cx="1432020"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三国演义</a:t>
              </a:r>
            </a:p>
          </p:txBody>
        </p:sp>
      </p:grpSp>
      <p:grpSp>
        <p:nvGrpSpPr>
          <p:cNvPr id="20" name="组合 25"/>
          <p:cNvGrpSpPr/>
          <p:nvPr/>
        </p:nvGrpSpPr>
        <p:grpSpPr>
          <a:xfrm>
            <a:off x="6778246" y="3419520"/>
            <a:ext cx="1512168" cy="730908"/>
            <a:chOff x="2098769" y="2336363"/>
            <a:chExt cx="836644" cy="730908"/>
          </a:xfrm>
          <a:effectLst/>
        </p:grpSpPr>
        <p:sp>
          <p:nvSpPr>
            <p:cNvPr id="27" name="云形 26"/>
            <p:cNvSpPr/>
            <p:nvPr/>
          </p:nvSpPr>
          <p:spPr>
            <a:xfrm>
              <a:off x="2098769" y="2336363"/>
              <a:ext cx="836644" cy="730908"/>
            </a:xfrm>
            <a:prstGeom prst="cloud">
              <a:avLst/>
            </a:prstGeom>
            <a:solidFill>
              <a:schemeClr val="tx2">
                <a:lumMod val="20000"/>
                <a:lumOff val="8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TextBox 27"/>
            <p:cNvSpPr txBox="1"/>
            <p:nvPr/>
          </p:nvSpPr>
          <p:spPr>
            <a:xfrm>
              <a:off x="2137689" y="2367488"/>
              <a:ext cx="797723" cy="584775"/>
            </a:xfrm>
            <a:prstGeom prst="rect">
              <a:avLst/>
            </a:prstGeom>
            <a:noFill/>
          </p:spPr>
          <p:txBody>
            <a:bodyPr wrap="square" rtlCol="0">
              <a:spAutoFit/>
            </a:bodyPr>
            <a:lstStyle/>
            <a:p>
              <a:r>
                <a:rPr lang="zh-CN" altLang="en-US" sz="3200" b="1" dirty="0">
                  <a:solidFill>
                    <a:prstClr val="black"/>
                  </a:solidFill>
                  <a:latin typeface="楷体" pitchFamily="49" charset="-122"/>
                  <a:ea typeface="楷体" pitchFamily="49" charset="-122"/>
                </a:rPr>
                <a:t> 红岩</a:t>
              </a:r>
            </a:p>
          </p:txBody>
        </p:sp>
      </p:grpSp>
    </p:spTree>
    <p:extLst>
      <p:ext uri="{BB962C8B-B14F-4D97-AF65-F5344CB8AC3E}">
        <p14:creationId xmlns:p14="http://schemas.microsoft.com/office/powerpoint/2010/main" val="33399546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98edffae-633b-4976-97f9-85139d261080}"/>
</p:tagLst>
</file>

<file path=ppt/tags/tag2.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3058</Words>
  <Application>Microsoft Office PowerPoint</Application>
  <PresentationFormat>全屏显示(16:9)</PresentationFormat>
  <Paragraphs>169</Paragraphs>
  <Slides>46</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46</vt:i4>
      </vt:variant>
    </vt:vector>
  </HeadingPairs>
  <TitlesOfParts>
    <vt:vector size="59" baseType="lpstr">
      <vt:lpstr>Arial</vt:lpstr>
      <vt:lpstr>宋体</vt:lpstr>
      <vt:lpstr>黑体</vt:lpstr>
      <vt:lpstr>仿宋</vt:lpstr>
      <vt:lpstr>幼圆</vt:lpstr>
      <vt:lpstr>Times New Roman</vt:lpstr>
      <vt:lpstr>Wingdings</vt:lpstr>
      <vt:lpstr>微软雅黑</vt:lpstr>
      <vt:lpstr>等线</vt:lpstr>
      <vt:lpstr>楷体</vt:lpstr>
      <vt:lpstr>Xingkai SC</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114</cp:revision>
  <dcterms:created xsi:type="dcterms:W3CDTF">2017-03-17T02:28:00Z</dcterms:created>
  <dcterms:modified xsi:type="dcterms:W3CDTF">2020-11-09T02:23:26Z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