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1" r:id="rId3"/>
    <p:sldMasterId id="2147483686" r:id="rId4"/>
  </p:sldMasterIdLst>
  <p:sldIdLst>
    <p:sldId id="257" r:id="rId5"/>
    <p:sldId id="271" r:id="rId6"/>
    <p:sldId id="272" r:id="rId7"/>
    <p:sldId id="276" r:id="rId8"/>
    <p:sldId id="262" r:id="rId9"/>
    <p:sldId id="302" r:id="rId10"/>
    <p:sldId id="286" r:id="rId11"/>
    <p:sldId id="265" r:id="rId12"/>
    <p:sldId id="267" r:id="rId13"/>
    <p:sldId id="266" r:id="rId14"/>
    <p:sldId id="277" r:id="rId15"/>
    <p:sldId id="278" r:id="rId16"/>
    <p:sldId id="283" r:id="rId17"/>
    <p:sldId id="268" r:id="rId18"/>
    <p:sldId id="275" r:id="rId19"/>
    <p:sldId id="269" r:id="rId20"/>
    <p:sldId id="285" r:id="rId21"/>
    <p:sldId id="284" r:id="rId22"/>
    <p:sldId id="282" r:id="rId23"/>
    <p:sldId id="281" r:id="rId24"/>
    <p:sldId id="301" r:id="rId25"/>
    <p:sldId id="303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5" d="100"/>
          <a:sy n="105" d="100"/>
        </p:scale>
        <p:origin x="-150" y="-150"/>
      </p:cViewPr>
      <p:guideLst>
        <p:guide orient="horz" pos="214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image" Target="../media/image55.wmf"/><Relationship Id="rId7" Type="http://schemas.openxmlformats.org/officeDocument/2006/relationships/image" Target="../media/image64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63.wmf"/><Relationship Id="rId11" Type="http://schemas.openxmlformats.org/officeDocument/2006/relationships/image" Target="../media/image68.wmf"/><Relationship Id="rId5" Type="http://schemas.openxmlformats.org/officeDocument/2006/relationships/image" Target="../media/image62.wmf"/><Relationship Id="rId10" Type="http://schemas.openxmlformats.org/officeDocument/2006/relationships/image" Target="../media/image67.wmf"/><Relationship Id="rId4" Type="http://schemas.openxmlformats.org/officeDocument/2006/relationships/image" Target="../media/image61.wmf"/><Relationship Id="rId9" Type="http://schemas.openxmlformats.org/officeDocument/2006/relationships/image" Target="../media/image66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image" Target="../media/image71.wmf"/><Relationship Id="rId7" Type="http://schemas.openxmlformats.org/officeDocument/2006/relationships/image" Target="../media/image75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7" Type="http://schemas.openxmlformats.org/officeDocument/2006/relationships/image" Target="../media/image88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6" Type="http://schemas.openxmlformats.org/officeDocument/2006/relationships/image" Target="../media/image87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22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41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image" Target="../media/image40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0" Type="http://schemas.openxmlformats.org/officeDocument/2006/relationships/image" Target="../media/image38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34530-12DB-4D76-83E5-162BFE7924B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7549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D3149-326B-4079-A094-55845A67E6B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7822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22C80-D623-476D-B99C-E1DE5F6C490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45559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5D8-F4FA-4DC7-8847-4E3AD38AD9B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55784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0AEB8-D00D-4002-8E90-6752E739C48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00969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0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1585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393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0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1585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393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792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792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792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185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185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0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7A53CD-82C0-4DCA-8CEF-6EE940C5B86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4516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1E04E-A12D-435B-AC0A-34FE4FEA784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241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4DC3C-3AE9-49C9-B635-2614548F198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298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6E396-136C-4FDF-BD8A-F23EB6275AE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90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78663-A21B-4D4F-BDBC-1D9EBE908E5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3545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E7083-AD96-48CC-9550-E81B57CD941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5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B4812-D180-4DFF-ACB4-045AC8AF7B9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217929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A5A10-8AEC-4BD3-A1E8-E5E4E8C848E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83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D543D-EF3F-43CE-818E-0705E7F4CFA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1072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D36EA-2528-4F55-840A-CFC853A6829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634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DDFE3-0A29-49A7-9FF2-D1502A5E4AD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5650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ED1D9-215E-4F24-B426-981DE7485B7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087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未知"/>
          <p:cNvSpPr>
            <a:spLocks/>
          </p:cNvSpPr>
          <p:nvPr/>
        </p:nvSpPr>
        <p:spPr bwMode="auto">
          <a:xfrm>
            <a:off x="20638" y="12700"/>
            <a:ext cx="8896350" cy="6780213"/>
          </a:xfrm>
          <a:custGeom>
            <a:avLst/>
            <a:gdLst>
              <a:gd name="T0" fmla="*/ 6300000 w 3985"/>
              <a:gd name="T1" fmla="*/ 0 h 3619"/>
              <a:gd name="T2" fmla="*/ 0 w 3985"/>
              <a:gd name="T3" fmla="*/ 1826667 h 3619"/>
              <a:gd name="T4" fmla="*/ 4842204 w 3985"/>
              <a:gd name="T5" fmla="*/ 6780213 h 3619"/>
              <a:gd name="T6" fmla="*/ 8896350 w 3985"/>
              <a:gd name="T7" fmla="*/ 2107693 h 3619"/>
              <a:gd name="T8" fmla="*/ 6300000 w 3985"/>
              <a:gd name="T9" fmla="*/ 0 h 3619"/>
              <a:gd name="T10" fmla="*/ 6300000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0" y="0"/>
            <a:chExt cx="2386" cy="1120"/>
          </a:xfrm>
        </p:grpSpPr>
        <p:sp>
          <p:nvSpPr>
            <p:cNvPr id="6" name="未知"/>
            <p:cNvSpPr>
              <a:spLocks/>
            </p:cNvSpPr>
            <p:nvPr userDrawn="1"/>
          </p:nvSpPr>
          <p:spPr bwMode="auto">
            <a:xfrm>
              <a:off x="54" y="29"/>
              <a:ext cx="2250" cy="1017"/>
            </a:xfrm>
            <a:custGeom>
              <a:avLst/>
              <a:gdLst>
                <a:gd name="T0" fmla="*/ 2250 w 794"/>
                <a:gd name="T1" fmla="*/ 970 h 414"/>
                <a:gd name="T2" fmla="*/ 2012 w 794"/>
                <a:gd name="T3" fmla="*/ 781 h 414"/>
                <a:gd name="T4" fmla="*/ 1576 w 794"/>
                <a:gd name="T5" fmla="*/ 516 h 414"/>
                <a:gd name="T6" fmla="*/ 201 w 794"/>
                <a:gd name="T7" fmla="*/ 0 h 414"/>
                <a:gd name="T8" fmla="*/ 65 w 794"/>
                <a:gd name="T9" fmla="*/ 49 h 414"/>
                <a:gd name="T10" fmla="*/ 0 w 794"/>
                <a:gd name="T11" fmla="*/ 204 h 414"/>
                <a:gd name="T12" fmla="*/ 79 w 794"/>
                <a:gd name="T13" fmla="*/ 381 h 414"/>
                <a:gd name="T14" fmla="*/ 1615 w 794"/>
                <a:gd name="T15" fmla="*/ 1005 h 414"/>
                <a:gd name="T16" fmla="*/ 1952 w 794"/>
                <a:gd name="T17" fmla="*/ 965 h 414"/>
                <a:gd name="T18" fmla="*/ 2224 w 794"/>
                <a:gd name="T19" fmla="*/ 1017 h 414"/>
                <a:gd name="T20" fmla="*/ 2250 w 794"/>
                <a:gd name="T21" fmla="*/ 970 h 414"/>
                <a:gd name="T22" fmla="*/ 2250 w 794"/>
                <a:gd name="T23" fmla="*/ 97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未知"/>
            <p:cNvSpPr>
              <a:spLocks/>
            </p:cNvSpPr>
            <p:nvPr userDrawn="1"/>
          </p:nvSpPr>
          <p:spPr bwMode="auto">
            <a:xfrm>
              <a:off x="43" y="113"/>
              <a:ext cx="2244" cy="1007"/>
            </a:xfrm>
            <a:custGeom>
              <a:avLst/>
              <a:gdLst>
                <a:gd name="T0" fmla="*/ 194 w 1586"/>
                <a:gd name="T1" fmla="*/ 0 h 821"/>
                <a:gd name="T2" fmla="*/ 1883 w 1586"/>
                <a:gd name="T3" fmla="*/ 637 h 821"/>
                <a:gd name="T4" fmla="*/ 2020 w 1586"/>
                <a:gd name="T5" fmla="*/ 783 h 821"/>
                <a:gd name="T6" fmla="*/ 2244 w 1586"/>
                <a:gd name="T7" fmla="*/ 971 h 821"/>
                <a:gd name="T8" fmla="*/ 2214 w 1586"/>
                <a:gd name="T9" fmla="*/ 1007 h 821"/>
                <a:gd name="T10" fmla="*/ 1910 w 1586"/>
                <a:gd name="T11" fmla="*/ 965 h 821"/>
                <a:gd name="T12" fmla="*/ 1620 w 1586"/>
                <a:gd name="T13" fmla="*/ 995 h 821"/>
                <a:gd name="T14" fmla="*/ 59 w 1586"/>
                <a:gd name="T15" fmla="*/ 366 h 821"/>
                <a:gd name="T16" fmla="*/ 0 w 1586"/>
                <a:gd name="T17" fmla="*/ 184 h 821"/>
                <a:gd name="T18" fmla="*/ 65 w 1586"/>
                <a:gd name="T19" fmla="*/ 39 h 821"/>
                <a:gd name="T20" fmla="*/ 194 w 1586"/>
                <a:gd name="T21" fmla="*/ 0 h 821"/>
                <a:gd name="T22" fmla="*/ 19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351" y="196"/>
              <a:ext cx="1488" cy="919"/>
            </a:xfrm>
            <a:custGeom>
              <a:avLst/>
              <a:gdLst>
                <a:gd name="T0" fmla="*/ 0 w 1049"/>
                <a:gd name="T1" fmla="*/ 400 h 747"/>
                <a:gd name="T2" fmla="*/ 1308 w 1049"/>
                <a:gd name="T3" fmla="*/ 919 h 747"/>
                <a:gd name="T4" fmla="*/ 1332 w 1049"/>
                <a:gd name="T5" fmla="*/ 657 h 747"/>
                <a:gd name="T6" fmla="*/ 1488 w 1049"/>
                <a:gd name="T7" fmla="*/ 519 h 747"/>
                <a:gd name="T8" fmla="*/ 111 w 1049"/>
                <a:gd name="T9" fmla="*/ 0 h 747"/>
                <a:gd name="T10" fmla="*/ 0 w 1049"/>
                <a:gd name="T11" fmla="*/ 156 h 747"/>
                <a:gd name="T12" fmla="*/ 0 w 1049"/>
                <a:gd name="T13" fmla="*/ 400 h 747"/>
                <a:gd name="T14" fmla="*/ 0 w 1049"/>
                <a:gd name="T15" fmla="*/ 400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10" name="未知"/>
              <p:cNvSpPr>
                <a:spLocks/>
              </p:cNvSpPr>
              <p:nvPr userDrawn="1"/>
            </p:nvSpPr>
            <p:spPr bwMode="auto">
              <a:xfrm>
                <a:off x="1882" y="786"/>
                <a:ext cx="212" cy="214"/>
              </a:xfrm>
              <a:custGeom>
                <a:avLst/>
                <a:gdLst>
                  <a:gd name="T0" fmla="*/ 155 w 150"/>
                  <a:gd name="T1" fmla="*/ 0 h 173"/>
                  <a:gd name="T2" fmla="*/ 57 w 150"/>
                  <a:gd name="T3" fmla="*/ 82 h 173"/>
                  <a:gd name="T4" fmla="*/ 0 w 150"/>
                  <a:gd name="T5" fmla="*/ 214 h 173"/>
                  <a:gd name="T6" fmla="*/ 113 w 150"/>
                  <a:gd name="T7" fmla="*/ 198 h 173"/>
                  <a:gd name="T8" fmla="*/ 146 w 150"/>
                  <a:gd name="T9" fmla="*/ 104 h 173"/>
                  <a:gd name="T10" fmla="*/ 212 w 150"/>
                  <a:gd name="T11" fmla="*/ 33 h 173"/>
                  <a:gd name="T12" fmla="*/ 155 w 150"/>
                  <a:gd name="T13" fmla="*/ 0 h 173"/>
                  <a:gd name="T14" fmla="*/ 155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未知"/>
              <p:cNvSpPr>
                <a:spLocks/>
              </p:cNvSpPr>
              <p:nvPr userDrawn="1"/>
            </p:nvSpPr>
            <p:spPr bwMode="auto">
              <a:xfrm>
                <a:off x="0" y="0"/>
                <a:ext cx="2386" cy="1081"/>
              </a:xfrm>
              <a:custGeom>
                <a:avLst/>
                <a:gdLst>
                  <a:gd name="T0" fmla="*/ 221 w 1684"/>
                  <a:gd name="T1" fmla="*/ 0 h 880"/>
                  <a:gd name="T2" fmla="*/ 89 w 1684"/>
                  <a:gd name="T3" fmla="*/ 64 h 880"/>
                  <a:gd name="T4" fmla="*/ 0 w 1684"/>
                  <a:gd name="T5" fmla="*/ 256 h 880"/>
                  <a:gd name="T6" fmla="*/ 95 w 1684"/>
                  <a:gd name="T7" fmla="*/ 440 h 880"/>
                  <a:gd name="T8" fmla="*/ 1675 w 1684"/>
                  <a:gd name="T9" fmla="*/ 1065 h 880"/>
                  <a:gd name="T10" fmla="*/ 2015 w 1684"/>
                  <a:gd name="T11" fmla="*/ 1026 h 880"/>
                  <a:gd name="T12" fmla="*/ 2290 w 1684"/>
                  <a:gd name="T13" fmla="*/ 1081 h 880"/>
                  <a:gd name="T14" fmla="*/ 2386 w 1684"/>
                  <a:gd name="T15" fmla="*/ 993 h 880"/>
                  <a:gd name="T16" fmla="*/ 2128 w 1684"/>
                  <a:gd name="T17" fmla="*/ 816 h 880"/>
                  <a:gd name="T18" fmla="*/ 2023 w 1684"/>
                  <a:gd name="T19" fmla="*/ 629 h 880"/>
                  <a:gd name="T20" fmla="*/ 1940 w 1684"/>
                  <a:gd name="T21" fmla="*/ 647 h 880"/>
                  <a:gd name="T22" fmla="*/ 2039 w 1684"/>
                  <a:gd name="T23" fmla="*/ 816 h 880"/>
                  <a:gd name="T24" fmla="*/ 2236 w 1684"/>
                  <a:gd name="T25" fmla="*/ 995 h 880"/>
                  <a:gd name="T26" fmla="*/ 2002 w 1684"/>
                  <a:gd name="T27" fmla="*/ 967 h 880"/>
                  <a:gd name="T28" fmla="*/ 1727 w 1684"/>
                  <a:gd name="T29" fmla="*/ 1000 h 880"/>
                  <a:gd name="T30" fmla="*/ 1778 w 1684"/>
                  <a:gd name="T31" fmla="*/ 798 h 880"/>
                  <a:gd name="T32" fmla="*/ 1896 w 1684"/>
                  <a:gd name="T33" fmla="*/ 661 h 880"/>
                  <a:gd name="T34" fmla="*/ 1758 w 1684"/>
                  <a:gd name="T35" fmla="*/ 678 h 880"/>
                  <a:gd name="T36" fmla="*/ 1651 w 1684"/>
                  <a:gd name="T37" fmla="*/ 808 h 880"/>
                  <a:gd name="T38" fmla="*/ 1614 w 1684"/>
                  <a:gd name="T39" fmla="*/ 972 h 880"/>
                  <a:gd name="T40" fmla="*/ 152 w 1684"/>
                  <a:gd name="T41" fmla="*/ 381 h 880"/>
                  <a:gd name="T42" fmla="*/ 113 w 1684"/>
                  <a:gd name="T43" fmla="*/ 264 h 880"/>
                  <a:gd name="T44" fmla="*/ 146 w 1684"/>
                  <a:gd name="T45" fmla="*/ 117 h 880"/>
                  <a:gd name="T46" fmla="*/ 307 w 1684"/>
                  <a:gd name="T47" fmla="*/ 0 h 880"/>
                  <a:gd name="T48" fmla="*/ 221 w 1684"/>
                  <a:gd name="T49" fmla="*/ 0 h 880"/>
                  <a:gd name="T50" fmla="*/ 221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未知"/>
              <p:cNvSpPr>
                <a:spLocks/>
              </p:cNvSpPr>
              <p:nvPr userDrawn="1"/>
            </p:nvSpPr>
            <p:spPr bwMode="auto">
              <a:xfrm>
                <a:off x="201" y="10"/>
                <a:ext cx="1686" cy="614"/>
              </a:xfrm>
              <a:custGeom>
                <a:avLst/>
                <a:gdLst>
                  <a:gd name="T0" fmla="*/ 142 w 1190"/>
                  <a:gd name="T1" fmla="*/ 0 h 500"/>
                  <a:gd name="T2" fmla="*/ 1686 w 1190"/>
                  <a:gd name="T3" fmla="*/ 602 h 500"/>
                  <a:gd name="T4" fmla="*/ 1524 w 1190"/>
                  <a:gd name="T5" fmla="*/ 614 h 500"/>
                  <a:gd name="T6" fmla="*/ 0 w 1190"/>
                  <a:gd name="T7" fmla="*/ 33 h 500"/>
                  <a:gd name="T8" fmla="*/ 142 w 1190"/>
                  <a:gd name="T9" fmla="*/ 0 h 500"/>
                  <a:gd name="T10" fmla="*/ 142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未知"/>
              <p:cNvSpPr>
                <a:spLocks/>
              </p:cNvSpPr>
              <p:nvPr userDrawn="1"/>
            </p:nvSpPr>
            <p:spPr bwMode="auto">
              <a:xfrm>
                <a:off x="286" y="103"/>
                <a:ext cx="227" cy="410"/>
              </a:xfrm>
              <a:custGeom>
                <a:avLst/>
                <a:gdLst>
                  <a:gd name="T0" fmla="*/ 165 w 160"/>
                  <a:gd name="T1" fmla="*/ 0 h 335"/>
                  <a:gd name="T2" fmla="*/ 27 w 160"/>
                  <a:gd name="T3" fmla="*/ 130 h 335"/>
                  <a:gd name="T4" fmla="*/ 0 w 160"/>
                  <a:gd name="T5" fmla="*/ 281 h 335"/>
                  <a:gd name="T6" fmla="*/ 47 w 160"/>
                  <a:gd name="T7" fmla="*/ 384 h 335"/>
                  <a:gd name="T8" fmla="*/ 133 w 160"/>
                  <a:gd name="T9" fmla="*/ 410 h 335"/>
                  <a:gd name="T10" fmla="*/ 108 w 160"/>
                  <a:gd name="T11" fmla="*/ 188 h 335"/>
                  <a:gd name="T12" fmla="*/ 227 w 160"/>
                  <a:gd name="T13" fmla="*/ 21 h 335"/>
                  <a:gd name="T14" fmla="*/ 165 w 160"/>
                  <a:gd name="T15" fmla="*/ 0 h 335"/>
                  <a:gd name="T16" fmla="*/ 165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>
                <a:off x="723" y="388"/>
                <a:ext cx="691" cy="364"/>
              </a:xfrm>
              <a:custGeom>
                <a:avLst/>
                <a:gdLst>
                  <a:gd name="T0" fmla="*/ 20 w 489"/>
                  <a:gd name="T1" fmla="*/ 42 h 296"/>
                  <a:gd name="T2" fmla="*/ 226 w 489"/>
                  <a:gd name="T3" fmla="*/ 81 h 296"/>
                  <a:gd name="T4" fmla="*/ 458 w 489"/>
                  <a:gd name="T5" fmla="*/ 168 h 296"/>
                  <a:gd name="T6" fmla="*/ 622 w 489"/>
                  <a:gd name="T7" fmla="*/ 299 h 296"/>
                  <a:gd name="T8" fmla="*/ 461 w 489"/>
                  <a:gd name="T9" fmla="*/ 283 h 296"/>
                  <a:gd name="T10" fmla="*/ 196 w 489"/>
                  <a:gd name="T11" fmla="*/ 180 h 296"/>
                  <a:gd name="T12" fmla="*/ 71 w 489"/>
                  <a:gd name="T13" fmla="*/ 98 h 296"/>
                  <a:gd name="T14" fmla="*/ 151 w 489"/>
                  <a:gd name="T15" fmla="*/ 200 h 296"/>
                  <a:gd name="T16" fmla="*/ 384 w 489"/>
                  <a:gd name="T17" fmla="*/ 332 h 296"/>
                  <a:gd name="T18" fmla="*/ 658 w 489"/>
                  <a:gd name="T19" fmla="*/ 364 h 296"/>
                  <a:gd name="T20" fmla="*/ 691 w 489"/>
                  <a:gd name="T21" fmla="*/ 275 h 296"/>
                  <a:gd name="T22" fmla="*/ 557 w 489"/>
                  <a:gd name="T23" fmla="*/ 148 h 296"/>
                  <a:gd name="T24" fmla="*/ 240 w 489"/>
                  <a:gd name="T25" fmla="*/ 21 h 296"/>
                  <a:gd name="T26" fmla="*/ 0 w 489"/>
                  <a:gd name="T27" fmla="*/ 0 h 296"/>
                  <a:gd name="T28" fmla="*/ 20 w 489"/>
                  <a:gd name="T29" fmla="*/ 42 h 296"/>
                  <a:gd name="T30" fmla="*/ 20 w 489"/>
                  <a:gd name="T31" fmla="*/ 4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0" y="0"/>
            <a:chExt cx="468" cy="667"/>
          </a:xfrm>
        </p:grpSpPr>
        <p:sp>
          <p:nvSpPr>
            <p:cNvPr id="16" name="未知"/>
            <p:cNvSpPr>
              <a:spLocks/>
            </p:cNvSpPr>
            <p:nvPr userDrawn="1"/>
          </p:nvSpPr>
          <p:spPr bwMode="auto">
            <a:xfrm rot="7320404">
              <a:off x="-84" y="177"/>
              <a:ext cx="629" cy="293"/>
            </a:xfrm>
            <a:custGeom>
              <a:avLst/>
              <a:gdLst>
                <a:gd name="T0" fmla="*/ 629 w 794"/>
                <a:gd name="T1" fmla="*/ 280 h 414"/>
                <a:gd name="T2" fmla="*/ 562 w 794"/>
                <a:gd name="T3" fmla="*/ 225 h 414"/>
                <a:gd name="T4" fmla="*/ 440 w 794"/>
                <a:gd name="T5" fmla="*/ 149 h 414"/>
                <a:gd name="T6" fmla="*/ 56 w 794"/>
                <a:gd name="T7" fmla="*/ 0 h 414"/>
                <a:gd name="T8" fmla="*/ 18 w 794"/>
                <a:gd name="T9" fmla="*/ 14 h 414"/>
                <a:gd name="T10" fmla="*/ 0 w 794"/>
                <a:gd name="T11" fmla="*/ 59 h 414"/>
                <a:gd name="T12" fmla="*/ 22 w 794"/>
                <a:gd name="T13" fmla="*/ 110 h 414"/>
                <a:gd name="T14" fmla="*/ 452 w 794"/>
                <a:gd name="T15" fmla="*/ 289 h 414"/>
                <a:gd name="T16" fmla="*/ 546 w 794"/>
                <a:gd name="T17" fmla="*/ 278 h 414"/>
                <a:gd name="T18" fmla="*/ 622 w 794"/>
                <a:gd name="T19" fmla="*/ 293 h 414"/>
                <a:gd name="T20" fmla="*/ 629 w 794"/>
                <a:gd name="T21" fmla="*/ 280 h 414"/>
                <a:gd name="T22" fmla="*/ 629 w 794"/>
                <a:gd name="T23" fmla="*/ 28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未知"/>
            <p:cNvSpPr>
              <a:spLocks/>
            </p:cNvSpPr>
            <p:nvPr userDrawn="1"/>
          </p:nvSpPr>
          <p:spPr bwMode="auto">
            <a:xfrm rot="7320404">
              <a:off x="-93" y="169"/>
              <a:ext cx="627" cy="290"/>
            </a:xfrm>
            <a:custGeom>
              <a:avLst/>
              <a:gdLst>
                <a:gd name="T0" fmla="*/ 54 w 1586"/>
                <a:gd name="T1" fmla="*/ 0 h 821"/>
                <a:gd name="T2" fmla="*/ 526 w 1586"/>
                <a:gd name="T3" fmla="*/ 183 h 821"/>
                <a:gd name="T4" fmla="*/ 565 w 1586"/>
                <a:gd name="T5" fmla="*/ 225 h 821"/>
                <a:gd name="T6" fmla="*/ 627 w 1586"/>
                <a:gd name="T7" fmla="*/ 280 h 821"/>
                <a:gd name="T8" fmla="*/ 619 w 1586"/>
                <a:gd name="T9" fmla="*/ 290 h 821"/>
                <a:gd name="T10" fmla="*/ 534 w 1586"/>
                <a:gd name="T11" fmla="*/ 278 h 821"/>
                <a:gd name="T12" fmla="*/ 453 w 1586"/>
                <a:gd name="T13" fmla="*/ 286 h 821"/>
                <a:gd name="T14" fmla="*/ 17 w 1586"/>
                <a:gd name="T15" fmla="*/ 105 h 821"/>
                <a:gd name="T16" fmla="*/ 0 w 1586"/>
                <a:gd name="T17" fmla="*/ 53 h 821"/>
                <a:gd name="T18" fmla="*/ 18 w 1586"/>
                <a:gd name="T19" fmla="*/ 11 h 821"/>
                <a:gd name="T20" fmla="*/ 54 w 1586"/>
                <a:gd name="T21" fmla="*/ 0 h 821"/>
                <a:gd name="T22" fmla="*/ 5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未知"/>
            <p:cNvSpPr>
              <a:spLocks/>
            </p:cNvSpPr>
            <p:nvPr userDrawn="1"/>
          </p:nvSpPr>
          <p:spPr bwMode="auto">
            <a:xfrm rot="7320404">
              <a:off x="7" y="153"/>
              <a:ext cx="416" cy="265"/>
            </a:xfrm>
            <a:custGeom>
              <a:avLst/>
              <a:gdLst>
                <a:gd name="T0" fmla="*/ 0 w 1049"/>
                <a:gd name="T1" fmla="*/ 115 h 747"/>
                <a:gd name="T2" fmla="*/ 366 w 1049"/>
                <a:gd name="T3" fmla="*/ 265 h 747"/>
                <a:gd name="T4" fmla="*/ 372 w 1049"/>
                <a:gd name="T5" fmla="*/ 189 h 747"/>
                <a:gd name="T6" fmla="*/ 416 w 1049"/>
                <a:gd name="T7" fmla="*/ 150 h 747"/>
                <a:gd name="T8" fmla="*/ 31 w 1049"/>
                <a:gd name="T9" fmla="*/ 0 h 747"/>
                <a:gd name="T10" fmla="*/ 0 w 1049"/>
                <a:gd name="T11" fmla="*/ 45 h 747"/>
                <a:gd name="T12" fmla="*/ 0 w 1049"/>
                <a:gd name="T13" fmla="*/ 115 h 747"/>
                <a:gd name="T14" fmla="*/ 0 w 1049"/>
                <a:gd name="T15" fmla="*/ 11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0" y="0"/>
              <a:ext cx="468" cy="667"/>
              <a:chOff x="0" y="0"/>
              <a:chExt cx="468" cy="667"/>
            </a:xfrm>
          </p:grpSpPr>
          <p:sp>
            <p:nvSpPr>
              <p:cNvPr id="20" name="未知"/>
              <p:cNvSpPr>
                <a:spLocks/>
              </p:cNvSpPr>
              <p:nvPr userDrawn="1"/>
            </p:nvSpPr>
            <p:spPr bwMode="auto">
              <a:xfrm rot="7320404">
                <a:off x="1" y="431"/>
                <a:ext cx="59" cy="61"/>
              </a:xfrm>
              <a:custGeom>
                <a:avLst/>
                <a:gdLst>
                  <a:gd name="T0" fmla="*/ 43 w 150"/>
                  <a:gd name="T1" fmla="*/ 0 h 173"/>
                  <a:gd name="T2" fmla="*/ 16 w 150"/>
                  <a:gd name="T3" fmla="*/ 23 h 173"/>
                  <a:gd name="T4" fmla="*/ 0 w 150"/>
                  <a:gd name="T5" fmla="*/ 61 h 173"/>
                  <a:gd name="T6" fmla="*/ 31 w 150"/>
                  <a:gd name="T7" fmla="*/ 56 h 173"/>
                  <a:gd name="T8" fmla="*/ 41 w 150"/>
                  <a:gd name="T9" fmla="*/ 30 h 173"/>
                  <a:gd name="T10" fmla="*/ 59 w 150"/>
                  <a:gd name="T11" fmla="*/ 10 h 173"/>
                  <a:gd name="T12" fmla="*/ 43 w 150"/>
                  <a:gd name="T13" fmla="*/ 0 h 173"/>
                  <a:gd name="T14" fmla="*/ 43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未知"/>
              <p:cNvSpPr>
                <a:spLocks/>
              </p:cNvSpPr>
              <p:nvPr userDrawn="1"/>
            </p:nvSpPr>
            <p:spPr bwMode="auto">
              <a:xfrm rot="7320404">
                <a:off x="-106" y="178"/>
                <a:ext cx="667" cy="311"/>
              </a:xfrm>
              <a:custGeom>
                <a:avLst/>
                <a:gdLst>
                  <a:gd name="T0" fmla="*/ 62 w 1684"/>
                  <a:gd name="T1" fmla="*/ 0 h 880"/>
                  <a:gd name="T2" fmla="*/ 25 w 1684"/>
                  <a:gd name="T3" fmla="*/ 18 h 880"/>
                  <a:gd name="T4" fmla="*/ 0 w 1684"/>
                  <a:gd name="T5" fmla="*/ 74 h 880"/>
                  <a:gd name="T6" fmla="*/ 27 w 1684"/>
                  <a:gd name="T7" fmla="*/ 127 h 880"/>
                  <a:gd name="T8" fmla="*/ 468 w 1684"/>
                  <a:gd name="T9" fmla="*/ 306 h 880"/>
                  <a:gd name="T10" fmla="*/ 563 w 1684"/>
                  <a:gd name="T11" fmla="*/ 295 h 880"/>
                  <a:gd name="T12" fmla="*/ 640 w 1684"/>
                  <a:gd name="T13" fmla="*/ 311 h 880"/>
                  <a:gd name="T14" fmla="*/ 667 w 1684"/>
                  <a:gd name="T15" fmla="*/ 286 h 880"/>
                  <a:gd name="T16" fmla="*/ 595 w 1684"/>
                  <a:gd name="T17" fmla="*/ 235 h 880"/>
                  <a:gd name="T18" fmla="*/ 566 w 1684"/>
                  <a:gd name="T19" fmla="*/ 181 h 880"/>
                  <a:gd name="T20" fmla="*/ 542 w 1684"/>
                  <a:gd name="T21" fmla="*/ 186 h 880"/>
                  <a:gd name="T22" fmla="*/ 570 w 1684"/>
                  <a:gd name="T23" fmla="*/ 235 h 880"/>
                  <a:gd name="T24" fmla="*/ 625 w 1684"/>
                  <a:gd name="T25" fmla="*/ 286 h 880"/>
                  <a:gd name="T26" fmla="*/ 560 w 1684"/>
                  <a:gd name="T27" fmla="*/ 278 h 880"/>
                  <a:gd name="T28" fmla="*/ 483 w 1684"/>
                  <a:gd name="T29" fmla="*/ 288 h 880"/>
                  <a:gd name="T30" fmla="*/ 497 w 1684"/>
                  <a:gd name="T31" fmla="*/ 230 h 880"/>
                  <a:gd name="T32" fmla="*/ 530 w 1684"/>
                  <a:gd name="T33" fmla="*/ 190 h 880"/>
                  <a:gd name="T34" fmla="*/ 492 w 1684"/>
                  <a:gd name="T35" fmla="*/ 195 h 880"/>
                  <a:gd name="T36" fmla="*/ 461 w 1684"/>
                  <a:gd name="T37" fmla="*/ 233 h 880"/>
                  <a:gd name="T38" fmla="*/ 451 w 1684"/>
                  <a:gd name="T39" fmla="*/ 280 h 880"/>
                  <a:gd name="T40" fmla="*/ 42 w 1684"/>
                  <a:gd name="T41" fmla="*/ 110 h 880"/>
                  <a:gd name="T42" fmla="*/ 32 w 1684"/>
                  <a:gd name="T43" fmla="*/ 76 h 880"/>
                  <a:gd name="T44" fmla="*/ 41 w 1684"/>
                  <a:gd name="T45" fmla="*/ 34 h 880"/>
                  <a:gd name="T46" fmla="*/ 86 w 1684"/>
                  <a:gd name="T47" fmla="*/ 0 h 880"/>
                  <a:gd name="T48" fmla="*/ 62 w 1684"/>
                  <a:gd name="T49" fmla="*/ 0 h 880"/>
                  <a:gd name="T50" fmla="*/ 62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未知"/>
              <p:cNvSpPr>
                <a:spLocks/>
              </p:cNvSpPr>
              <p:nvPr userDrawn="1"/>
            </p:nvSpPr>
            <p:spPr bwMode="auto">
              <a:xfrm rot="7320404">
                <a:off x="76" y="245"/>
                <a:ext cx="472" cy="176"/>
              </a:xfrm>
              <a:custGeom>
                <a:avLst/>
                <a:gdLst>
                  <a:gd name="T0" fmla="*/ 40 w 1190"/>
                  <a:gd name="T1" fmla="*/ 0 h 500"/>
                  <a:gd name="T2" fmla="*/ 472 w 1190"/>
                  <a:gd name="T3" fmla="*/ 172 h 500"/>
                  <a:gd name="T4" fmla="*/ 427 w 1190"/>
                  <a:gd name="T5" fmla="*/ 176 h 500"/>
                  <a:gd name="T6" fmla="*/ 0 w 1190"/>
                  <a:gd name="T7" fmla="*/ 10 h 500"/>
                  <a:gd name="T8" fmla="*/ 40 w 1190"/>
                  <a:gd name="T9" fmla="*/ 0 h 500"/>
                  <a:gd name="T10" fmla="*/ 4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未知"/>
              <p:cNvSpPr>
                <a:spLocks/>
              </p:cNvSpPr>
              <p:nvPr userDrawn="1"/>
            </p:nvSpPr>
            <p:spPr bwMode="auto">
              <a:xfrm rot="7320404">
                <a:off x="370" y="115"/>
                <a:ext cx="63" cy="118"/>
              </a:xfrm>
              <a:custGeom>
                <a:avLst/>
                <a:gdLst>
                  <a:gd name="T0" fmla="*/ 46 w 160"/>
                  <a:gd name="T1" fmla="*/ 0 h 335"/>
                  <a:gd name="T2" fmla="*/ 7 w 160"/>
                  <a:gd name="T3" fmla="*/ 37 h 335"/>
                  <a:gd name="T4" fmla="*/ 0 w 160"/>
                  <a:gd name="T5" fmla="*/ 81 h 335"/>
                  <a:gd name="T6" fmla="*/ 13 w 160"/>
                  <a:gd name="T7" fmla="*/ 111 h 335"/>
                  <a:gd name="T8" fmla="*/ 37 w 160"/>
                  <a:gd name="T9" fmla="*/ 118 h 335"/>
                  <a:gd name="T10" fmla="*/ 30 w 160"/>
                  <a:gd name="T11" fmla="*/ 54 h 335"/>
                  <a:gd name="T12" fmla="*/ 63 w 160"/>
                  <a:gd name="T13" fmla="*/ 6 h 335"/>
                  <a:gd name="T14" fmla="*/ 46 w 160"/>
                  <a:gd name="T15" fmla="*/ 0 h 335"/>
                  <a:gd name="T16" fmla="*/ 4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未知"/>
              <p:cNvSpPr>
                <a:spLocks/>
              </p:cNvSpPr>
              <p:nvPr userDrawn="1"/>
            </p:nvSpPr>
            <p:spPr bwMode="auto">
              <a:xfrm rot="7320404">
                <a:off x="143" y="241"/>
                <a:ext cx="193" cy="104"/>
              </a:xfrm>
              <a:custGeom>
                <a:avLst/>
                <a:gdLst>
                  <a:gd name="T0" fmla="*/ 6 w 489"/>
                  <a:gd name="T1" fmla="*/ 12 h 296"/>
                  <a:gd name="T2" fmla="*/ 63 w 489"/>
                  <a:gd name="T3" fmla="*/ 23 h 296"/>
                  <a:gd name="T4" fmla="*/ 128 w 489"/>
                  <a:gd name="T5" fmla="*/ 48 h 296"/>
                  <a:gd name="T6" fmla="*/ 174 w 489"/>
                  <a:gd name="T7" fmla="*/ 85 h 296"/>
                  <a:gd name="T8" fmla="*/ 129 w 489"/>
                  <a:gd name="T9" fmla="*/ 81 h 296"/>
                  <a:gd name="T10" fmla="*/ 55 w 489"/>
                  <a:gd name="T11" fmla="*/ 51 h 296"/>
                  <a:gd name="T12" fmla="*/ 20 w 489"/>
                  <a:gd name="T13" fmla="*/ 28 h 296"/>
                  <a:gd name="T14" fmla="*/ 42 w 489"/>
                  <a:gd name="T15" fmla="*/ 57 h 296"/>
                  <a:gd name="T16" fmla="*/ 107 w 489"/>
                  <a:gd name="T17" fmla="*/ 95 h 296"/>
                  <a:gd name="T18" fmla="*/ 184 w 489"/>
                  <a:gd name="T19" fmla="*/ 104 h 296"/>
                  <a:gd name="T20" fmla="*/ 193 w 489"/>
                  <a:gd name="T21" fmla="*/ 79 h 296"/>
                  <a:gd name="T22" fmla="*/ 156 w 489"/>
                  <a:gd name="T23" fmla="*/ 42 h 296"/>
                  <a:gd name="T24" fmla="*/ 67 w 489"/>
                  <a:gd name="T25" fmla="*/ 6 h 296"/>
                  <a:gd name="T26" fmla="*/ 0 w 489"/>
                  <a:gd name="T27" fmla="*/ 0 h 296"/>
                  <a:gd name="T28" fmla="*/ 6 w 489"/>
                  <a:gd name="T29" fmla="*/ 12 h 296"/>
                  <a:gd name="T30" fmla="*/ 6 w 489"/>
                  <a:gd name="T31" fmla="*/ 1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5" name="未知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1295400 w 4288"/>
              <a:gd name="T3" fmla="*/ 406400 h 459"/>
              <a:gd name="T4" fmla="*/ 2476500 w 4288"/>
              <a:gd name="T5" fmla="*/ 228600 h 459"/>
              <a:gd name="T6" fmla="*/ 2946400 w 4288"/>
              <a:gd name="T7" fmla="*/ 596900 h 459"/>
              <a:gd name="T8" fmla="*/ 3721100 w 4288"/>
              <a:gd name="T9" fmla="*/ 241300 h 459"/>
              <a:gd name="T10" fmla="*/ 5613400 w 4288"/>
              <a:gd name="T11" fmla="*/ 723900 h 459"/>
              <a:gd name="T12" fmla="*/ 6807200 w 4288"/>
              <a:gd name="T13" fmla="*/ 215900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未知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50800 h 240"/>
              <a:gd name="T2" fmla="*/ 444500 w 560"/>
              <a:gd name="T3" fmla="*/ 228600 h 240"/>
              <a:gd name="T4" fmla="*/ 711200 w 560"/>
              <a:gd name="T5" fmla="*/ 25400 h 240"/>
              <a:gd name="T6" fmla="*/ 889000 w 560"/>
              <a:gd name="T7" fmla="*/ 38100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106D60-1F5B-4258-8B79-09FA69E6197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57387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78D88-C580-4FF4-9603-06C01D49526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599193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167ED-D5DB-48D5-8F3F-F39A98171E9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773600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972A8-77B0-43E9-B49D-BC1A4A84B13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043463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AF53C-5C17-4B49-8CD6-AD2A964BFE3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03044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1AC27-64F1-4CD6-86D9-1757939A4E6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787197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E183B-603B-4944-B4E0-A02C04B3FC5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36066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2270B-AF6F-40D7-9F2B-3BA77A4F61B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68977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5D98B-385F-4058-9C67-CDBF600FE75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280297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1ACD9-2C12-4FE9-93BC-884D566646E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46002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0ECCF-7B67-433A-B25E-A99F9D39780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399370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8F186-534F-41D3-9C2F-54D8CDB1D12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039595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1154C8F6-9ECC-4365-8385-3359568C6051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3ABC0919-D027-4B7C-9548-EE8B09F7FB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6913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B9AD37B0-AB19-456B-9B96-1B80625A14D5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FC2F7C82-C021-4ECD-9FCA-595F2C350C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8998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ED4AEAB7-C7BD-4262-9CF7-3E489ACF625E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36685BBD-E925-436A-879D-0577D3308A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3082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F20CA9A6-DE5F-4993-A669-42D9AAF69969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9BFAE082-A716-4B45-8BBA-66D12C4411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41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F8CF0-17DC-4F8F-BD0C-51DA1206362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382347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18E81FC1-E3AE-4400-BE16-A69192769F67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4A5930CD-C9FB-4233-8EE4-D8AA612FD6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5283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4E41AF64-CB52-4371-B886-F7EB65D51FEE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FCF9669B-30BB-4EDC-B7C2-C347C654C1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3676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46878248-DAD8-4A1C-A887-E12FDE6C5554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8380CE03-342F-445C-8C38-980F4C71A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7639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C98335F7-C8B4-47AA-8A12-AC7748CBAE77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368DDE4E-FA68-4E03-824F-F5DD1CB04C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3567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0A47AACA-7E08-42A5-BF70-6DAEBAB97FEE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6EF522A5-1727-4E9A-8343-2F430E58DC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1320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7DFADF27-7799-4D16-B76E-4F03FF58A62B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ADDF74B7-36E1-44DB-B515-F840D40EF4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2767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AD2200F2-C88B-4646-93F2-C04516B749DB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  <a:ea typeface="华文彩云" pitchFamily="2" charset="-122"/>
              </a:defRPr>
            </a:lvl1pPr>
          </a:lstStyle>
          <a:p>
            <a:pPr>
              <a:defRPr/>
            </a:pPr>
            <a:fld id="{3BDB049D-9C12-4D82-AAC3-8013C42C6D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0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264C3-1E36-42EA-9A80-17A0156DB6C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12041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3C54C-07D3-41AD-821B-777593D7C39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5505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3BB33-7065-494A-860E-40AB1087985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2821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A48D6-2069-467C-84E9-E2BB0E53AC3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24536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A9BF8-0F2F-40BA-A116-2A646A8A7CF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1259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3B9420F-23BB-48BA-BBB0-F8DEF9A10BC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dirty="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pPr>
              <a:defRPr/>
            </a:pPr>
            <a:fld id="{C7BA44ED-3DB7-404C-A222-A742C85ACF5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hlink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hlink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hlink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2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accent2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3A536EE7-D9B8-4D1D-A339-4B9669EA3E2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0" y="0"/>
            <a:chExt cx="243" cy="2714"/>
          </a:xfrm>
        </p:grpSpPr>
        <p:sp>
          <p:nvSpPr>
            <p:cNvPr id="3080" name="未知"/>
            <p:cNvSpPr>
              <a:spLocks/>
            </p:cNvSpPr>
            <p:nvPr userDrawn="1"/>
          </p:nvSpPr>
          <p:spPr bwMode="auto">
            <a:xfrm flipH="1">
              <a:off x="0" y="1287"/>
              <a:ext cx="205" cy="1427"/>
            </a:xfrm>
            <a:custGeom>
              <a:avLst/>
              <a:gdLst>
                <a:gd name="T0" fmla="*/ 184 w 772"/>
                <a:gd name="T1" fmla="*/ 1379 h 3266"/>
                <a:gd name="T2" fmla="*/ 101 w 772"/>
                <a:gd name="T3" fmla="*/ 1287 h 3266"/>
                <a:gd name="T4" fmla="*/ 85 w 772"/>
                <a:gd name="T5" fmla="*/ 1216 h 3266"/>
                <a:gd name="T6" fmla="*/ 99 w 772"/>
                <a:gd name="T7" fmla="*/ 1111 h 3266"/>
                <a:gd name="T8" fmla="*/ 157 w 772"/>
                <a:gd name="T9" fmla="*/ 984 h 3266"/>
                <a:gd name="T10" fmla="*/ 170 w 772"/>
                <a:gd name="T11" fmla="*/ 904 h 3266"/>
                <a:gd name="T12" fmla="*/ 157 w 772"/>
                <a:gd name="T13" fmla="*/ 851 h 3266"/>
                <a:gd name="T14" fmla="*/ 106 w 772"/>
                <a:gd name="T15" fmla="*/ 812 h 3266"/>
                <a:gd name="T16" fmla="*/ 96 w 772"/>
                <a:gd name="T17" fmla="*/ 763 h 3266"/>
                <a:gd name="T18" fmla="*/ 114 w 772"/>
                <a:gd name="T19" fmla="*/ 693 h 3266"/>
                <a:gd name="T20" fmla="*/ 197 w 772"/>
                <a:gd name="T21" fmla="*/ 505 h 3266"/>
                <a:gd name="T22" fmla="*/ 205 w 772"/>
                <a:gd name="T23" fmla="*/ 413 h 3266"/>
                <a:gd name="T24" fmla="*/ 184 w 772"/>
                <a:gd name="T25" fmla="*/ 312 h 3266"/>
                <a:gd name="T26" fmla="*/ 114 w 772"/>
                <a:gd name="T27" fmla="*/ 263 h 3266"/>
                <a:gd name="T28" fmla="*/ 53 w 772"/>
                <a:gd name="T29" fmla="*/ 184 h 3266"/>
                <a:gd name="T30" fmla="*/ 0 w 772"/>
                <a:gd name="T31" fmla="*/ 0 h 3266"/>
                <a:gd name="T32" fmla="*/ 8 w 772"/>
                <a:gd name="T33" fmla="*/ 167 h 3266"/>
                <a:gd name="T34" fmla="*/ 48 w 772"/>
                <a:gd name="T35" fmla="*/ 267 h 3266"/>
                <a:gd name="T36" fmla="*/ 101 w 772"/>
                <a:gd name="T37" fmla="*/ 329 h 3266"/>
                <a:gd name="T38" fmla="*/ 160 w 772"/>
                <a:gd name="T39" fmla="*/ 364 h 3266"/>
                <a:gd name="T40" fmla="*/ 163 w 772"/>
                <a:gd name="T41" fmla="*/ 456 h 3266"/>
                <a:gd name="T42" fmla="*/ 133 w 772"/>
                <a:gd name="T43" fmla="*/ 553 h 3266"/>
                <a:gd name="T44" fmla="*/ 64 w 772"/>
                <a:gd name="T45" fmla="*/ 724 h 3266"/>
                <a:gd name="T46" fmla="*/ 61 w 772"/>
                <a:gd name="T47" fmla="*/ 834 h 3266"/>
                <a:gd name="T48" fmla="*/ 125 w 772"/>
                <a:gd name="T49" fmla="*/ 895 h 3266"/>
                <a:gd name="T50" fmla="*/ 122 w 772"/>
                <a:gd name="T51" fmla="*/ 952 h 3266"/>
                <a:gd name="T52" fmla="*/ 66 w 772"/>
                <a:gd name="T53" fmla="*/ 1071 h 3266"/>
                <a:gd name="T54" fmla="*/ 42 w 772"/>
                <a:gd name="T55" fmla="*/ 1185 h 3266"/>
                <a:gd name="T56" fmla="*/ 64 w 772"/>
                <a:gd name="T57" fmla="*/ 1308 h 3266"/>
                <a:gd name="T58" fmla="*/ 114 w 772"/>
                <a:gd name="T59" fmla="*/ 1374 h 3266"/>
                <a:gd name="T60" fmla="*/ 178 w 772"/>
                <a:gd name="T61" fmla="*/ 1427 h 3266"/>
                <a:gd name="T62" fmla="*/ 184 w 772"/>
                <a:gd name="T63" fmla="*/ 1379 h 3266"/>
                <a:gd name="T64" fmla="*/ 184 w 772"/>
                <a:gd name="T65" fmla="*/ 1379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1" name="未知"/>
            <p:cNvSpPr>
              <a:spLocks/>
            </p:cNvSpPr>
            <p:nvPr userDrawn="1"/>
          </p:nvSpPr>
          <p:spPr bwMode="auto">
            <a:xfrm flipH="1">
              <a:off x="38" y="0"/>
              <a:ext cx="205" cy="1633"/>
            </a:xfrm>
            <a:custGeom>
              <a:avLst/>
              <a:gdLst>
                <a:gd name="T0" fmla="*/ 184 w 772"/>
                <a:gd name="T1" fmla="*/ 1578 h 3266"/>
                <a:gd name="T2" fmla="*/ 101 w 772"/>
                <a:gd name="T3" fmla="*/ 1473 h 3266"/>
                <a:gd name="T4" fmla="*/ 85 w 772"/>
                <a:gd name="T5" fmla="*/ 1392 h 3266"/>
                <a:gd name="T6" fmla="*/ 99 w 772"/>
                <a:gd name="T7" fmla="*/ 1271 h 3266"/>
                <a:gd name="T8" fmla="*/ 157 w 772"/>
                <a:gd name="T9" fmla="*/ 1126 h 3266"/>
                <a:gd name="T10" fmla="*/ 170 w 772"/>
                <a:gd name="T11" fmla="*/ 1035 h 3266"/>
                <a:gd name="T12" fmla="*/ 157 w 772"/>
                <a:gd name="T13" fmla="*/ 974 h 3266"/>
                <a:gd name="T14" fmla="*/ 106 w 772"/>
                <a:gd name="T15" fmla="*/ 930 h 3266"/>
                <a:gd name="T16" fmla="*/ 96 w 772"/>
                <a:gd name="T17" fmla="*/ 874 h 3266"/>
                <a:gd name="T18" fmla="*/ 114 w 772"/>
                <a:gd name="T19" fmla="*/ 794 h 3266"/>
                <a:gd name="T20" fmla="*/ 197 w 772"/>
                <a:gd name="T21" fmla="*/ 578 h 3266"/>
                <a:gd name="T22" fmla="*/ 205 w 772"/>
                <a:gd name="T23" fmla="*/ 473 h 3266"/>
                <a:gd name="T24" fmla="*/ 184 w 772"/>
                <a:gd name="T25" fmla="*/ 357 h 3266"/>
                <a:gd name="T26" fmla="*/ 114 w 772"/>
                <a:gd name="T27" fmla="*/ 302 h 3266"/>
                <a:gd name="T28" fmla="*/ 53 w 772"/>
                <a:gd name="T29" fmla="*/ 211 h 3266"/>
                <a:gd name="T30" fmla="*/ 0 w 772"/>
                <a:gd name="T31" fmla="*/ 0 h 3266"/>
                <a:gd name="T32" fmla="*/ 8 w 772"/>
                <a:gd name="T33" fmla="*/ 191 h 3266"/>
                <a:gd name="T34" fmla="*/ 48 w 772"/>
                <a:gd name="T35" fmla="*/ 306 h 3266"/>
                <a:gd name="T36" fmla="*/ 101 w 772"/>
                <a:gd name="T37" fmla="*/ 377 h 3266"/>
                <a:gd name="T38" fmla="*/ 160 w 772"/>
                <a:gd name="T39" fmla="*/ 417 h 3266"/>
                <a:gd name="T40" fmla="*/ 163 w 772"/>
                <a:gd name="T41" fmla="*/ 522 h 3266"/>
                <a:gd name="T42" fmla="*/ 133 w 772"/>
                <a:gd name="T43" fmla="*/ 633 h 3266"/>
                <a:gd name="T44" fmla="*/ 64 w 772"/>
                <a:gd name="T45" fmla="*/ 829 h 3266"/>
                <a:gd name="T46" fmla="*/ 61 w 772"/>
                <a:gd name="T47" fmla="*/ 955 h 3266"/>
                <a:gd name="T48" fmla="*/ 125 w 772"/>
                <a:gd name="T49" fmla="*/ 1025 h 3266"/>
                <a:gd name="T50" fmla="*/ 122 w 772"/>
                <a:gd name="T51" fmla="*/ 1090 h 3266"/>
                <a:gd name="T52" fmla="*/ 66 w 772"/>
                <a:gd name="T53" fmla="*/ 1226 h 3266"/>
                <a:gd name="T54" fmla="*/ 42 w 772"/>
                <a:gd name="T55" fmla="*/ 1357 h 3266"/>
                <a:gd name="T56" fmla="*/ 64 w 772"/>
                <a:gd name="T57" fmla="*/ 1497 h 3266"/>
                <a:gd name="T58" fmla="*/ 114 w 772"/>
                <a:gd name="T59" fmla="*/ 1572 h 3266"/>
                <a:gd name="T60" fmla="*/ 178 w 772"/>
                <a:gd name="T61" fmla="*/ 1633 h 3266"/>
                <a:gd name="T62" fmla="*/ 184 w 772"/>
                <a:gd name="T63" fmla="*/ 1578 h 3266"/>
                <a:gd name="T64" fmla="*/ 184 w 772"/>
                <a:gd name="T65" fmla="*/ 1578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A4E5C078-2F8F-4C9C-9E17-37C222F7F5AA}" type="datetimeFigureOut">
              <a:rPr lang="zh-CN" altLang="en-US"/>
              <a:pPr>
                <a:defRPr/>
              </a:pPr>
              <a:t>2015-9-1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B86CCF76-4BE1-45E1-925C-01E0CBECE6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&#22238;&#23478;-&#33832;&#20811;&#26031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44.bin"/><Relationship Id="rId18" Type="http://schemas.openxmlformats.org/officeDocument/2006/relationships/image" Target="../media/image36.wmf"/><Relationship Id="rId26" Type="http://schemas.openxmlformats.org/officeDocument/2006/relationships/oleObject" Target="../embeddings/oleObject52.bin"/><Relationship Id="rId39" Type="http://schemas.openxmlformats.org/officeDocument/2006/relationships/oleObject" Target="../embeddings/oleObject63.bin"/><Relationship Id="rId21" Type="http://schemas.openxmlformats.org/officeDocument/2006/relationships/oleObject" Target="../embeddings/oleObject48.bin"/><Relationship Id="rId34" Type="http://schemas.openxmlformats.org/officeDocument/2006/relationships/oleObject" Target="../embeddings/oleObject58.bin"/><Relationship Id="rId42" Type="http://schemas.openxmlformats.org/officeDocument/2006/relationships/oleObject" Target="../embeddings/oleObject66.bin"/><Relationship Id="rId47" Type="http://schemas.openxmlformats.org/officeDocument/2006/relationships/oleObject" Target="../embeddings/oleObject70.bin"/><Relationship Id="rId50" Type="http://schemas.openxmlformats.org/officeDocument/2006/relationships/oleObject" Target="../embeddings/oleObject73.bin"/><Relationship Id="rId55" Type="http://schemas.openxmlformats.org/officeDocument/2006/relationships/oleObject" Target="../embeddings/oleObject78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46.bin"/><Relationship Id="rId25" Type="http://schemas.openxmlformats.org/officeDocument/2006/relationships/oleObject" Target="../embeddings/oleObject51.bin"/><Relationship Id="rId33" Type="http://schemas.openxmlformats.org/officeDocument/2006/relationships/image" Target="../media/image40.wmf"/><Relationship Id="rId38" Type="http://schemas.openxmlformats.org/officeDocument/2006/relationships/oleObject" Target="../embeddings/oleObject62.bin"/><Relationship Id="rId46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5.wmf"/><Relationship Id="rId20" Type="http://schemas.openxmlformats.org/officeDocument/2006/relationships/image" Target="../media/image37.wmf"/><Relationship Id="rId29" Type="http://schemas.openxmlformats.org/officeDocument/2006/relationships/oleObject" Target="../embeddings/oleObject55.bin"/><Relationship Id="rId41" Type="http://schemas.openxmlformats.org/officeDocument/2006/relationships/oleObject" Target="../embeddings/oleObject65.bin"/><Relationship Id="rId54" Type="http://schemas.openxmlformats.org/officeDocument/2006/relationships/oleObject" Target="../embeddings/oleObject77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43.bin"/><Relationship Id="rId24" Type="http://schemas.openxmlformats.org/officeDocument/2006/relationships/oleObject" Target="../embeddings/oleObject50.bin"/><Relationship Id="rId32" Type="http://schemas.openxmlformats.org/officeDocument/2006/relationships/oleObject" Target="../embeddings/oleObject57.bin"/><Relationship Id="rId37" Type="http://schemas.openxmlformats.org/officeDocument/2006/relationships/oleObject" Target="../embeddings/oleObject61.bin"/><Relationship Id="rId40" Type="http://schemas.openxmlformats.org/officeDocument/2006/relationships/oleObject" Target="../embeddings/oleObject64.bin"/><Relationship Id="rId45" Type="http://schemas.openxmlformats.org/officeDocument/2006/relationships/oleObject" Target="../embeddings/oleObject68.bin"/><Relationship Id="rId53" Type="http://schemas.openxmlformats.org/officeDocument/2006/relationships/oleObject" Target="../embeddings/oleObject76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23" Type="http://schemas.openxmlformats.org/officeDocument/2006/relationships/oleObject" Target="../embeddings/oleObject49.bin"/><Relationship Id="rId28" Type="http://schemas.openxmlformats.org/officeDocument/2006/relationships/oleObject" Target="../embeddings/oleObject54.bin"/><Relationship Id="rId36" Type="http://schemas.openxmlformats.org/officeDocument/2006/relationships/oleObject" Target="../embeddings/oleObject60.bin"/><Relationship Id="rId49" Type="http://schemas.openxmlformats.org/officeDocument/2006/relationships/oleObject" Target="../embeddings/oleObject72.bin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47.bin"/><Relationship Id="rId31" Type="http://schemas.openxmlformats.org/officeDocument/2006/relationships/image" Target="../media/image39.wmf"/><Relationship Id="rId44" Type="http://schemas.openxmlformats.org/officeDocument/2006/relationships/image" Target="../media/image41.wmf"/><Relationship Id="rId52" Type="http://schemas.openxmlformats.org/officeDocument/2006/relationships/oleObject" Target="../embeddings/oleObject75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34.wmf"/><Relationship Id="rId22" Type="http://schemas.openxmlformats.org/officeDocument/2006/relationships/image" Target="../media/image38.wmf"/><Relationship Id="rId27" Type="http://schemas.openxmlformats.org/officeDocument/2006/relationships/oleObject" Target="../embeddings/oleObject53.bin"/><Relationship Id="rId30" Type="http://schemas.openxmlformats.org/officeDocument/2006/relationships/oleObject" Target="../embeddings/oleObject56.bin"/><Relationship Id="rId35" Type="http://schemas.openxmlformats.org/officeDocument/2006/relationships/oleObject" Target="../embeddings/oleObject59.bin"/><Relationship Id="rId43" Type="http://schemas.openxmlformats.org/officeDocument/2006/relationships/oleObject" Target="../embeddings/oleObject67.bin"/><Relationship Id="rId48" Type="http://schemas.openxmlformats.org/officeDocument/2006/relationships/oleObject" Target="../embeddings/oleObject71.bin"/><Relationship Id="rId56" Type="http://schemas.openxmlformats.org/officeDocument/2006/relationships/oleObject" Target="../embeddings/oleObject79.bin"/><Relationship Id="rId8" Type="http://schemas.openxmlformats.org/officeDocument/2006/relationships/image" Target="../media/image31.wmf"/><Relationship Id="rId51" Type="http://schemas.openxmlformats.org/officeDocument/2006/relationships/oleObject" Target="../embeddings/oleObject74.bin"/><Relationship Id="rId3" Type="http://schemas.openxmlformats.org/officeDocument/2006/relationships/oleObject" Target="../embeddings/oleObject3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8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82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8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audio" Target="../media/audio1.wav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0" Type="http://schemas.openxmlformats.org/officeDocument/2006/relationships/oleObject" Target="../embeddings/oleObject86.bin"/><Relationship Id="rId4" Type="http://schemas.openxmlformats.org/officeDocument/2006/relationships/oleObject" Target="../embeddings/oleObject83.bin"/><Relationship Id="rId9" Type="http://schemas.openxmlformats.org/officeDocument/2006/relationships/image" Target="../media/image47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88.bin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9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oleObject" Target="../embeddings/oleObject96.bin"/><Relationship Id="rId18" Type="http://schemas.openxmlformats.org/officeDocument/2006/relationships/oleObject" Target="../embeddings/oleObject99.bin"/><Relationship Id="rId3" Type="http://schemas.openxmlformats.org/officeDocument/2006/relationships/oleObject" Target="../embeddings/oleObject91.bin"/><Relationship Id="rId7" Type="http://schemas.openxmlformats.org/officeDocument/2006/relationships/oleObject" Target="../embeddings/oleObject93.bin"/><Relationship Id="rId12" Type="http://schemas.openxmlformats.org/officeDocument/2006/relationships/image" Target="../media/image57.wmf"/><Relationship Id="rId17" Type="http://schemas.openxmlformats.org/officeDocument/2006/relationships/image" Target="../media/image5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8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95.bin"/><Relationship Id="rId5" Type="http://schemas.openxmlformats.org/officeDocument/2006/relationships/oleObject" Target="../embeddings/oleObject92.bin"/><Relationship Id="rId15" Type="http://schemas.openxmlformats.org/officeDocument/2006/relationships/image" Target="../media/image58.wmf"/><Relationship Id="rId10" Type="http://schemas.openxmlformats.org/officeDocument/2006/relationships/image" Target="../media/image56.wmf"/><Relationship Id="rId19" Type="http://schemas.openxmlformats.org/officeDocument/2006/relationships/image" Target="../media/image60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94.bin"/><Relationship Id="rId14" Type="http://schemas.openxmlformats.org/officeDocument/2006/relationships/oleObject" Target="../embeddings/oleObject9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oleObject" Target="../embeddings/oleObject105.bin"/><Relationship Id="rId18" Type="http://schemas.openxmlformats.org/officeDocument/2006/relationships/oleObject" Target="../embeddings/oleObject108.bin"/><Relationship Id="rId3" Type="http://schemas.openxmlformats.org/officeDocument/2006/relationships/oleObject" Target="../embeddings/oleObject100.bin"/><Relationship Id="rId21" Type="http://schemas.openxmlformats.org/officeDocument/2006/relationships/image" Target="../media/image66.wmf"/><Relationship Id="rId7" Type="http://schemas.openxmlformats.org/officeDocument/2006/relationships/oleObject" Target="../embeddings/oleObject102.bin"/><Relationship Id="rId12" Type="http://schemas.openxmlformats.org/officeDocument/2006/relationships/image" Target="../media/image62.wmf"/><Relationship Id="rId17" Type="http://schemas.openxmlformats.org/officeDocument/2006/relationships/oleObject" Target="../embeddings/oleObject107.bin"/><Relationship Id="rId25" Type="http://schemas.openxmlformats.org/officeDocument/2006/relationships/image" Target="../media/image6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4.wmf"/><Relationship Id="rId20" Type="http://schemas.openxmlformats.org/officeDocument/2006/relationships/oleObject" Target="../embeddings/oleObject109.bin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104.bin"/><Relationship Id="rId24" Type="http://schemas.openxmlformats.org/officeDocument/2006/relationships/oleObject" Target="../embeddings/oleObject111.bin"/><Relationship Id="rId5" Type="http://schemas.openxmlformats.org/officeDocument/2006/relationships/oleObject" Target="../embeddings/oleObject101.bin"/><Relationship Id="rId15" Type="http://schemas.openxmlformats.org/officeDocument/2006/relationships/oleObject" Target="../embeddings/oleObject106.bin"/><Relationship Id="rId23" Type="http://schemas.openxmlformats.org/officeDocument/2006/relationships/image" Target="../media/image67.wmf"/><Relationship Id="rId10" Type="http://schemas.openxmlformats.org/officeDocument/2006/relationships/image" Target="../media/image61.wmf"/><Relationship Id="rId19" Type="http://schemas.openxmlformats.org/officeDocument/2006/relationships/image" Target="../media/image65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103.bin"/><Relationship Id="rId14" Type="http://schemas.openxmlformats.org/officeDocument/2006/relationships/image" Target="../media/image63.wmf"/><Relationship Id="rId22" Type="http://schemas.openxmlformats.org/officeDocument/2006/relationships/oleObject" Target="../embeddings/oleObject110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4.bin"/><Relationship Id="rId13" Type="http://schemas.openxmlformats.org/officeDocument/2006/relationships/image" Target="../media/image73.wmf"/><Relationship Id="rId18" Type="http://schemas.openxmlformats.org/officeDocument/2006/relationships/oleObject" Target="../embeddings/oleObject119.bin"/><Relationship Id="rId3" Type="http://schemas.openxmlformats.org/officeDocument/2006/relationships/audio" Target="../media/audio1.wav"/><Relationship Id="rId7" Type="http://schemas.openxmlformats.org/officeDocument/2006/relationships/image" Target="../media/image70.wmf"/><Relationship Id="rId12" Type="http://schemas.openxmlformats.org/officeDocument/2006/relationships/oleObject" Target="../embeddings/oleObject116.bin"/><Relationship Id="rId17" Type="http://schemas.openxmlformats.org/officeDocument/2006/relationships/image" Target="../media/image7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8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13.bin"/><Relationship Id="rId11" Type="http://schemas.openxmlformats.org/officeDocument/2006/relationships/image" Target="../media/image72.wmf"/><Relationship Id="rId5" Type="http://schemas.openxmlformats.org/officeDocument/2006/relationships/image" Target="../media/image69.wmf"/><Relationship Id="rId15" Type="http://schemas.openxmlformats.org/officeDocument/2006/relationships/image" Target="../media/image74.wmf"/><Relationship Id="rId10" Type="http://schemas.openxmlformats.org/officeDocument/2006/relationships/oleObject" Target="../embeddings/oleObject115.bin"/><Relationship Id="rId19" Type="http://schemas.openxmlformats.org/officeDocument/2006/relationships/image" Target="../media/image76.wmf"/><Relationship Id="rId4" Type="http://schemas.openxmlformats.org/officeDocument/2006/relationships/oleObject" Target="../embeddings/oleObject112.bin"/><Relationship Id="rId9" Type="http://schemas.openxmlformats.org/officeDocument/2006/relationships/image" Target="../media/image71.wmf"/><Relationship Id="rId14" Type="http://schemas.openxmlformats.org/officeDocument/2006/relationships/oleObject" Target="../embeddings/oleObject11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3" Type="http://schemas.openxmlformats.org/officeDocument/2006/relationships/audio" Target="../media/audio1.wav"/><Relationship Id="rId7" Type="http://schemas.openxmlformats.org/officeDocument/2006/relationships/image" Target="../media/image7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21.bin"/><Relationship Id="rId5" Type="http://schemas.openxmlformats.org/officeDocument/2006/relationships/image" Target="../media/image77.wmf"/><Relationship Id="rId4" Type="http://schemas.openxmlformats.org/officeDocument/2006/relationships/oleObject" Target="../embeddings/oleObject120.bin"/><Relationship Id="rId9" Type="http://schemas.openxmlformats.org/officeDocument/2006/relationships/image" Target="../media/image7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124.bin"/><Relationship Id="rId4" Type="http://schemas.openxmlformats.org/officeDocument/2006/relationships/image" Target="../media/image8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13" Type="http://schemas.openxmlformats.org/officeDocument/2006/relationships/oleObject" Target="../embeddings/oleObject130.bin"/><Relationship Id="rId3" Type="http://schemas.openxmlformats.org/officeDocument/2006/relationships/oleObject" Target="../embeddings/oleObject125.bin"/><Relationship Id="rId7" Type="http://schemas.openxmlformats.org/officeDocument/2006/relationships/oleObject" Target="../embeddings/oleObject127.bin"/><Relationship Id="rId12" Type="http://schemas.openxmlformats.org/officeDocument/2006/relationships/image" Target="../media/image8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8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3.wmf"/><Relationship Id="rId11" Type="http://schemas.openxmlformats.org/officeDocument/2006/relationships/oleObject" Target="../embeddings/oleObject129.bin"/><Relationship Id="rId5" Type="http://schemas.openxmlformats.org/officeDocument/2006/relationships/oleObject" Target="../embeddings/oleObject126.bin"/><Relationship Id="rId15" Type="http://schemas.openxmlformats.org/officeDocument/2006/relationships/oleObject" Target="../embeddings/oleObject131.bin"/><Relationship Id="rId10" Type="http://schemas.openxmlformats.org/officeDocument/2006/relationships/image" Target="../media/image85.wmf"/><Relationship Id="rId4" Type="http://schemas.openxmlformats.org/officeDocument/2006/relationships/image" Target="../media/image82.wmf"/><Relationship Id="rId9" Type="http://schemas.openxmlformats.org/officeDocument/2006/relationships/oleObject" Target="../embeddings/oleObject128.bin"/><Relationship Id="rId14" Type="http://schemas.openxmlformats.org/officeDocument/2006/relationships/image" Target="../media/image8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slideLayout" Target="../slideLayouts/slideLayout20.xml"/><Relationship Id="rId1" Type="http://schemas.openxmlformats.org/officeDocument/2006/relationships/audio" Target="&#22238;&#23478;-&#33832;&#20811;&#26031;.mp3" TargetMode="Externa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90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audio" Target="../media/audio1.wav"/><Relationship Id="rId7" Type="http://schemas.openxmlformats.org/officeDocument/2006/relationships/oleObject" Target="../embeddings/oleObject6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8.bin"/><Relationship Id="rId5" Type="http://schemas.openxmlformats.org/officeDocument/2006/relationships/image" Target="../media/image6.wmf"/><Relationship Id="rId10" Type="http://schemas.openxmlformats.org/officeDocument/2006/relationships/image" Target="../media/image8.wmf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7.wmf"/><Relationship Id="rId26" Type="http://schemas.openxmlformats.org/officeDocument/2006/relationships/image" Target="../media/image21.wmf"/><Relationship Id="rId39" Type="http://schemas.openxmlformats.org/officeDocument/2006/relationships/oleObject" Target="../embeddings/oleObject32.bin"/><Relationship Id="rId3" Type="http://schemas.openxmlformats.org/officeDocument/2006/relationships/oleObject" Target="../embeddings/oleObject9.bin"/><Relationship Id="rId21" Type="http://schemas.openxmlformats.org/officeDocument/2006/relationships/oleObject" Target="../embeddings/oleObject18.bin"/><Relationship Id="rId34" Type="http://schemas.openxmlformats.org/officeDocument/2006/relationships/oleObject" Target="../embeddings/oleObject27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16.bin"/><Relationship Id="rId25" Type="http://schemas.openxmlformats.org/officeDocument/2006/relationships/oleObject" Target="../embeddings/oleObject20.bin"/><Relationship Id="rId33" Type="http://schemas.openxmlformats.org/officeDocument/2006/relationships/image" Target="../media/image22.wmf"/><Relationship Id="rId38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wmf"/><Relationship Id="rId20" Type="http://schemas.openxmlformats.org/officeDocument/2006/relationships/image" Target="../media/image18.wmf"/><Relationship Id="rId29" Type="http://schemas.openxmlformats.org/officeDocument/2006/relationships/oleObject" Target="../embeddings/oleObject23.bin"/><Relationship Id="rId41" Type="http://schemas.openxmlformats.org/officeDocument/2006/relationships/oleObject" Target="../embeddings/oleObject34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3.bin"/><Relationship Id="rId24" Type="http://schemas.openxmlformats.org/officeDocument/2006/relationships/image" Target="../media/image20.wmf"/><Relationship Id="rId32" Type="http://schemas.openxmlformats.org/officeDocument/2006/relationships/oleObject" Target="../embeddings/oleObject26.bin"/><Relationship Id="rId37" Type="http://schemas.openxmlformats.org/officeDocument/2006/relationships/oleObject" Target="../embeddings/oleObject30.bin"/><Relationship Id="rId40" Type="http://schemas.openxmlformats.org/officeDocument/2006/relationships/oleObject" Target="../embeddings/oleObject3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23" Type="http://schemas.openxmlformats.org/officeDocument/2006/relationships/oleObject" Target="../embeddings/oleObject19.bin"/><Relationship Id="rId28" Type="http://schemas.openxmlformats.org/officeDocument/2006/relationships/oleObject" Target="../embeddings/oleObject22.bin"/><Relationship Id="rId36" Type="http://schemas.openxmlformats.org/officeDocument/2006/relationships/oleObject" Target="../embeddings/oleObject29.bin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17.bin"/><Relationship Id="rId31" Type="http://schemas.openxmlformats.org/officeDocument/2006/relationships/oleObject" Target="../embeddings/oleObject25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5.wmf"/><Relationship Id="rId22" Type="http://schemas.openxmlformats.org/officeDocument/2006/relationships/image" Target="../media/image19.wmf"/><Relationship Id="rId27" Type="http://schemas.openxmlformats.org/officeDocument/2006/relationships/oleObject" Target="../embeddings/oleObject21.bin"/><Relationship Id="rId30" Type="http://schemas.openxmlformats.org/officeDocument/2006/relationships/oleObject" Target="../embeddings/oleObject24.bin"/><Relationship Id="rId35" Type="http://schemas.openxmlformats.org/officeDocument/2006/relationships/oleObject" Target="../embeddings/oleObject28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原野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WordArt 3"/>
          <p:cNvSpPr>
            <a:spLocks noChangeArrowheads="1" noChangeShapeType="1"/>
          </p:cNvSpPr>
          <p:nvPr/>
        </p:nvSpPr>
        <p:spPr bwMode="auto">
          <a:xfrm>
            <a:off x="1866899" y="1828841"/>
            <a:ext cx="5410200" cy="15414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2800" b="1" kern="10" dirty="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5000"/>
                    </a:srgbClr>
                  </a:outerShdw>
                </a:effectLst>
                <a:latin typeface="隶书"/>
                <a:ea typeface="隶书"/>
              </a:rPr>
              <a:t>13.3</a:t>
            </a:r>
            <a:r>
              <a:rPr lang="zh-CN" altLang="en-US" sz="4800" b="1" kern="10" dirty="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5000"/>
                    </a:srgbClr>
                  </a:outerShdw>
                </a:effectLst>
                <a:latin typeface="隶书"/>
                <a:ea typeface="隶书"/>
              </a:rPr>
              <a:t>实数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676400" y="838200"/>
            <a:ext cx="45148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人教版</a:t>
            </a:r>
            <a:r>
              <a:rPr lang="zh-CN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·</a:t>
            </a:r>
            <a:r>
              <a:rPr 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数学</a:t>
            </a:r>
            <a:r>
              <a:rPr lang="zh-CN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·</a:t>
            </a:r>
            <a:r>
              <a:rPr 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八年级</a:t>
            </a:r>
            <a:r>
              <a:rPr lang="zh-CN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(</a:t>
            </a:r>
            <a:r>
              <a:rPr 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上</a:t>
            </a:r>
            <a:r>
              <a:rPr lang="zh-CN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)</a:t>
            </a:r>
          </a:p>
        </p:txBody>
      </p:sp>
      <p:pic>
        <p:nvPicPr>
          <p:cNvPr id="7174" name="回家-萨克斯.mp3" descr="回家-萨克斯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3944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2476500" y="5988050"/>
            <a:ext cx="4191000" cy="406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  <a:defRPr/>
            </a:pPr>
            <a:r>
              <a:rPr lang="zh-CN" altLang="en-US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423" fill="hold"/>
                                        <p:tgtEl>
                                          <p:spTgt spid="71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7651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1235075" cy="58578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sy="50000" rotWithShape="0">
                    <a:srgbClr val="875B0D">
                      <a:alpha val="62000"/>
                    </a:srgbClr>
                  </a:outerShdw>
                </a:effectLst>
                <a:latin typeface="宋体"/>
                <a:ea typeface="宋体"/>
              </a:rPr>
              <a:t>练一练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763713" y="333375"/>
            <a:ext cx="59039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/>
              <a:t>把下列各数填入相应的集合内：</a:t>
            </a:r>
          </a:p>
        </p:txBody>
      </p:sp>
      <p:graphicFrame>
        <p:nvGraphicFramePr>
          <p:cNvPr id="27653" name="Object 4"/>
          <p:cNvGraphicFramePr>
            <a:graphicFrameLocks noChangeAspect="1"/>
          </p:cNvGraphicFramePr>
          <p:nvPr/>
        </p:nvGraphicFramePr>
        <p:xfrm>
          <a:off x="468313" y="981075"/>
          <a:ext cx="766762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3" r:id="rId3" imgW="382328" imgH="305862" progId="Equation.3">
                  <p:embed/>
                </p:oleObj>
              </mc:Choice>
              <mc:Fallback>
                <p:oleObj r:id="rId3" imgW="382328" imgH="30586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981075"/>
                        <a:ext cx="766762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5"/>
          <p:cNvGraphicFramePr>
            <a:graphicFrameLocks noChangeAspect="1"/>
          </p:cNvGraphicFramePr>
          <p:nvPr/>
        </p:nvGraphicFramePr>
        <p:xfrm>
          <a:off x="1619250" y="981075"/>
          <a:ext cx="57626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4" r:id="rId5" imgW="230098" imgH="230098" progId="Equation.3">
                  <p:embed/>
                </p:oleObj>
              </mc:Choice>
              <mc:Fallback>
                <p:oleObj r:id="rId5" imgW="230098" imgH="230098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981075"/>
                        <a:ext cx="576263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Object 6"/>
          <p:cNvGraphicFramePr>
            <a:graphicFrameLocks noChangeAspect="1"/>
          </p:cNvGraphicFramePr>
          <p:nvPr/>
        </p:nvGraphicFramePr>
        <p:xfrm>
          <a:off x="2484438" y="981075"/>
          <a:ext cx="64770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5" r:id="rId7" imgW="318745" imgH="229496" progId="Equation.3">
                  <p:embed/>
                </p:oleObj>
              </mc:Choice>
              <mc:Fallback>
                <p:oleObj r:id="rId7" imgW="318745" imgH="229496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981075"/>
                        <a:ext cx="647700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6" name="Object 7"/>
          <p:cNvGraphicFramePr>
            <a:graphicFrameLocks noChangeAspect="1"/>
          </p:cNvGraphicFramePr>
          <p:nvPr/>
        </p:nvGraphicFramePr>
        <p:xfrm>
          <a:off x="3492500" y="1052513"/>
          <a:ext cx="430213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6" r:id="rId9" imgW="141232" imgH="141232" progId="Equation.3">
                  <p:embed/>
                </p:oleObj>
              </mc:Choice>
              <mc:Fallback>
                <p:oleObj r:id="rId9" imgW="141232" imgH="14123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1052513"/>
                        <a:ext cx="430213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7" name="Object 8"/>
          <p:cNvGraphicFramePr>
            <a:graphicFrameLocks noChangeAspect="1"/>
          </p:cNvGraphicFramePr>
          <p:nvPr/>
        </p:nvGraphicFramePr>
        <p:xfrm>
          <a:off x="4211638" y="908050"/>
          <a:ext cx="5588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7" r:id="rId11" imgW="242775" imgH="281108" progId="Equation.3">
                  <p:embed/>
                </p:oleObj>
              </mc:Choice>
              <mc:Fallback>
                <p:oleObj r:id="rId11" imgW="242775" imgH="281108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908050"/>
                        <a:ext cx="5588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8" name="Object 9"/>
          <p:cNvGraphicFramePr>
            <a:graphicFrameLocks noChangeAspect="1"/>
          </p:cNvGraphicFramePr>
          <p:nvPr/>
        </p:nvGraphicFramePr>
        <p:xfrm>
          <a:off x="5076825" y="908050"/>
          <a:ext cx="64770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8" r:id="rId13" imgW="254885" imgH="395072" progId="Equation.3">
                  <p:embed/>
                </p:oleObj>
              </mc:Choice>
              <mc:Fallback>
                <p:oleObj r:id="rId13" imgW="254885" imgH="39507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908050"/>
                        <a:ext cx="647700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9" name="Object 10"/>
          <p:cNvGraphicFramePr>
            <a:graphicFrameLocks noChangeAspect="1"/>
          </p:cNvGraphicFramePr>
          <p:nvPr/>
        </p:nvGraphicFramePr>
        <p:xfrm>
          <a:off x="6588125" y="1052513"/>
          <a:ext cx="4683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9" r:id="rId15" imgW="344395" imgH="229597" progId="Equation.3">
                  <p:embed/>
                </p:oleObj>
              </mc:Choice>
              <mc:Fallback>
                <p:oleObj r:id="rId15" imgW="344395" imgH="229597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1052513"/>
                        <a:ext cx="468313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0" name="Object 11"/>
          <p:cNvGraphicFramePr>
            <a:graphicFrameLocks noChangeAspect="1"/>
          </p:cNvGraphicFramePr>
          <p:nvPr/>
        </p:nvGraphicFramePr>
        <p:xfrm>
          <a:off x="7380288" y="1052513"/>
          <a:ext cx="28892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0" r:id="rId17" imgW="115150" imgH="179122" progId="Equation.3">
                  <p:embed/>
                </p:oleObj>
              </mc:Choice>
              <mc:Fallback>
                <p:oleObj r:id="rId17" imgW="115150" imgH="17912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288" y="1052513"/>
                        <a:ext cx="288925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1" name="Object 12"/>
          <p:cNvGraphicFramePr>
            <a:graphicFrameLocks noChangeAspect="1"/>
          </p:cNvGraphicFramePr>
          <p:nvPr/>
        </p:nvGraphicFramePr>
        <p:xfrm>
          <a:off x="8027988" y="1052513"/>
          <a:ext cx="728662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1" r:id="rId19" imgW="305729" imgH="178342" progId="Equation.3">
                  <p:embed/>
                </p:oleObj>
              </mc:Choice>
              <mc:Fallback>
                <p:oleObj r:id="rId19" imgW="305729" imgH="178342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8" y="1052513"/>
                        <a:ext cx="728662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2" name="Text Box 13"/>
          <p:cNvSpPr txBox="1">
            <a:spLocks noChangeArrowheads="1"/>
          </p:cNvSpPr>
          <p:nvPr/>
        </p:nvSpPr>
        <p:spPr bwMode="auto">
          <a:xfrm>
            <a:off x="0" y="1700213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chemeClr val="bg2"/>
                </a:solidFill>
              </a:rPr>
              <a:t>（</a:t>
            </a:r>
            <a:r>
              <a:rPr lang="zh-CN" altLang="zh-CN" sz="2400" b="1">
                <a:solidFill>
                  <a:schemeClr val="bg2"/>
                </a:solidFill>
              </a:rPr>
              <a:t>1</a:t>
            </a:r>
            <a:r>
              <a:rPr lang="zh-CN" sz="2400" b="1">
                <a:solidFill>
                  <a:schemeClr val="bg2"/>
                </a:solidFill>
              </a:rPr>
              <a:t>）有理数集合：</a:t>
            </a:r>
          </a:p>
        </p:txBody>
      </p:sp>
      <p:sp>
        <p:nvSpPr>
          <p:cNvPr id="27663" name="AutoShape 14"/>
          <p:cNvSpPr>
            <a:spLocks noChangeArrowheads="1"/>
          </p:cNvSpPr>
          <p:nvPr/>
        </p:nvSpPr>
        <p:spPr bwMode="auto">
          <a:xfrm>
            <a:off x="2771775" y="1700213"/>
            <a:ext cx="5400675" cy="360362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chemeClr val="bg2"/>
              </a:solidFill>
            </a:endParaRPr>
          </a:p>
        </p:txBody>
      </p:sp>
      <p:graphicFrame>
        <p:nvGraphicFramePr>
          <p:cNvPr id="27664" name="Object 15"/>
          <p:cNvGraphicFramePr>
            <a:graphicFrameLocks noChangeAspect="1"/>
          </p:cNvGraphicFramePr>
          <p:nvPr/>
        </p:nvGraphicFramePr>
        <p:xfrm>
          <a:off x="7524750" y="1773238"/>
          <a:ext cx="449263" cy="1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2" r:id="rId21" imgW="178965" imgH="76699" progId="Equation.3">
                  <p:embed/>
                </p:oleObj>
              </mc:Choice>
              <mc:Fallback>
                <p:oleObj r:id="rId21" imgW="178965" imgH="7669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1773238"/>
                        <a:ext cx="449263" cy="19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5" name="Text Box 16"/>
          <p:cNvSpPr txBox="1">
            <a:spLocks noChangeArrowheads="1"/>
          </p:cNvSpPr>
          <p:nvPr/>
        </p:nvSpPr>
        <p:spPr bwMode="auto">
          <a:xfrm>
            <a:off x="0" y="2420938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chemeClr val="bg2"/>
                </a:solidFill>
              </a:rPr>
              <a:t>（</a:t>
            </a:r>
            <a:r>
              <a:rPr lang="zh-CN" altLang="zh-CN" sz="2400" b="1">
                <a:solidFill>
                  <a:schemeClr val="bg2"/>
                </a:solidFill>
              </a:rPr>
              <a:t>2</a:t>
            </a:r>
            <a:r>
              <a:rPr lang="zh-CN" sz="2400" b="1">
                <a:solidFill>
                  <a:schemeClr val="bg2"/>
                </a:solidFill>
              </a:rPr>
              <a:t>）无理数集合：</a:t>
            </a:r>
          </a:p>
        </p:txBody>
      </p:sp>
      <p:sp>
        <p:nvSpPr>
          <p:cNvPr id="27666" name="AutoShape 17"/>
          <p:cNvSpPr>
            <a:spLocks noChangeArrowheads="1"/>
          </p:cNvSpPr>
          <p:nvPr/>
        </p:nvSpPr>
        <p:spPr bwMode="auto">
          <a:xfrm>
            <a:off x="2771775" y="2420938"/>
            <a:ext cx="5400675" cy="360362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chemeClr val="bg2"/>
              </a:solidFill>
            </a:endParaRPr>
          </a:p>
        </p:txBody>
      </p:sp>
      <p:graphicFrame>
        <p:nvGraphicFramePr>
          <p:cNvPr id="27667" name="Object 18"/>
          <p:cNvGraphicFramePr>
            <a:graphicFrameLocks noChangeAspect="1"/>
          </p:cNvGraphicFramePr>
          <p:nvPr/>
        </p:nvGraphicFramePr>
        <p:xfrm>
          <a:off x="7524750" y="2492375"/>
          <a:ext cx="449263" cy="1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3" r:id="rId23" imgW="178965" imgH="76699" progId="Equation.3">
                  <p:embed/>
                </p:oleObj>
              </mc:Choice>
              <mc:Fallback>
                <p:oleObj r:id="rId23" imgW="178965" imgH="76699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2492375"/>
                        <a:ext cx="449263" cy="1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8" name="Text Box 19"/>
          <p:cNvSpPr txBox="1">
            <a:spLocks noChangeArrowheads="1"/>
          </p:cNvSpPr>
          <p:nvPr/>
        </p:nvSpPr>
        <p:spPr bwMode="auto">
          <a:xfrm>
            <a:off x="0" y="3213100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chemeClr val="bg2"/>
                </a:solidFill>
              </a:rPr>
              <a:t>（</a:t>
            </a:r>
            <a:r>
              <a:rPr lang="zh-CN" altLang="zh-CN" sz="2400" b="1">
                <a:solidFill>
                  <a:schemeClr val="bg2"/>
                </a:solidFill>
              </a:rPr>
              <a:t>3</a:t>
            </a:r>
            <a:r>
              <a:rPr lang="zh-CN" sz="2400" b="1">
                <a:solidFill>
                  <a:schemeClr val="bg2"/>
                </a:solidFill>
              </a:rPr>
              <a:t>）整数集合：</a:t>
            </a:r>
          </a:p>
        </p:txBody>
      </p:sp>
      <p:sp>
        <p:nvSpPr>
          <p:cNvPr id="27669" name="AutoShape 20"/>
          <p:cNvSpPr>
            <a:spLocks noChangeArrowheads="1"/>
          </p:cNvSpPr>
          <p:nvPr/>
        </p:nvSpPr>
        <p:spPr bwMode="auto">
          <a:xfrm>
            <a:off x="2771775" y="3141663"/>
            <a:ext cx="5400675" cy="360362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chemeClr val="bg2"/>
              </a:solidFill>
            </a:endParaRPr>
          </a:p>
        </p:txBody>
      </p:sp>
      <p:sp>
        <p:nvSpPr>
          <p:cNvPr id="27670" name="AutoShape 21"/>
          <p:cNvSpPr>
            <a:spLocks noChangeArrowheads="1"/>
          </p:cNvSpPr>
          <p:nvPr/>
        </p:nvSpPr>
        <p:spPr bwMode="auto">
          <a:xfrm>
            <a:off x="2771775" y="3933825"/>
            <a:ext cx="5400675" cy="360363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chemeClr val="bg2"/>
              </a:solidFill>
            </a:endParaRPr>
          </a:p>
        </p:txBody>
      </p:sp>
      <p:sp>
        <p:nvSpPr>
          <p:cNvPr id="27671" name="AutoShape 22"/>
          <p:cNvSpPr>
            <a:spLocks noChangeArrowheads="1"/>
          </p:cNvSpPr>
          <p:nvPr/>
        </p:nvSpPr>
        <p:spPr bwMode="auto">
          <a:xfrm>
            <a:off x="2771775" y="4797425"/>
            <a:ext cx="5400675" cy="360363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chemeClr val="bg2"/>
              </a:solidFill>
            </a:endParaRPr>
          </a:p>
        </p:txBody>
      </p:sp>
      <p:sp>
        <p:nvSpPr>
          <p:cNvPr id="27672" name="AutoShape 23"/>
          <p:cNvSpPr>
            <a:spLocks noChangeArrowheads="1"/>
          </p:cNvSpPr>
          <p:nvPr/>
        </p:nvSpPr>
        <p:spPr bwMode="auto">
          <a:xfrm>
            <a:off x="2339975" y="5661025"/>
            <a:ext cx="6804025" cy="360363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chemeClr val="bg2"/>
              </a:solidFill>
            </a:endParaRPr>
          </a:p>
        </p:txBody>
      </p:sp>
      <p:graphicFrame>
        <p:nvGraphicFramePr>
          <p:cNvPr id="27673" name="Object 24"/>
          <p:cNvGraphicFramePr>
            <a:graphicFrameLocks noChangeAspect="1"/>
          </p:cNvGraphicFramePr>
          <p:nvPr/>
        </p:nvGraphicFramePr>
        <p:xfrm>
          <a:off x="7524750" y="3284538"/>
          <a:ext cx="449263" cy="1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4" r:id="rId24" imgW="178965" imgH="76699" progId="Equation.3">
                  <p:embed/>
                </p:oleObj>
              </mc:Choice>
              <mc:Fallback>
                <p:oleObj r:id="rId24" imgW="178965" imgH="76699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3284538"/>
                        <a:ext cx="449263" cy="19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4" name="Object 25"/>
          <p:cNvGraphicFramePr>
            <a:graphicFrameLocks noChangeAspect="1"/>
          </p:cNvGraphicFramePr>
          <p:nvPr/>
        </p:nvGraphicFramePr>
        <p:xfrm>
          <a:off x="7524750" y="4005263"/>
          <a:ext cx="449263" cy="1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5" r:id="rId25" imgW="178965" imgH="76699" progId="Equation.3">
                  <p:embed/>
                </p:oleObj>
              </mc:Choice>
              <mc:Fallback>
                <p:oleObj r:id="rId25" imgW="178965" imgH="76699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4005263"/>
                        <a:ext cx="449263" cy="19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5" name="Object 26"/>
          <p:cNvGraphicFramePr>
            <a:graphicFrameLocks noChangeAspect="1"/>
          </p:cNvGraphicFramePr>
          <p:nvPr/>
        </p:nvGraphicFramePr>
        <p:xfrm>
          <a:off x="7524750" y="4868863"/>
          <a:ext cx="449263" cy="1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6" r:id="rId26" imgW="178965" imgH="76699" progId="Equation.3">
                  <p:embed/>
                </p:oleObj>
              </mc:Choice>
              <mc:Fallback>
                <p:oleObj r:id="rId26" imgW="178965" imgH="76699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4868863"/>
                        <a:ext cx="449263" cy="19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6" name="Object 27"/>
          <p:cNvGraphicFramePr>
            <a:graphicFrameLocks noChangeAspect="1"/>
          </p:cNvGraphicFramePr>
          <p:nvPr/>
        </p:nvGraphicFramePr>
        <p:xfrm>
          <a:off x="8694738" y="5734050"/>
          <a:ext cx="449262" cy="1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7" r:id="rId27" imgW="178965" imgH="76699" progId="Equation.3">
                  <p:embed/>
                </p:oleObj>
              </mc:Choice>
              <mc:Fallback>
                <p:oleObj r:id="rId27" imgW="178965" imgH="76699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4738" y="5734050"/>
                        <a:ext cx="449262" cy="1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77" name="Text Box 28"/>
          <p:cNvSpPr txBox="1">
            <a:spLocks noChangeArrowheads="1"/>
          </p:cNvSpPr>
          <p:nvPr/>
        </p:nvSpPr>
        <p:spPr bwMode="auto">
          <a:xfrm>
            <a:off x="0" y="3933825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chemeClr val="bg2"/>
                </a:solidFill>
              </a:rPr>
              <a:t>（</a:t>
            </a:r>
            <a:r>
              <a:rPr lang="zh-CN" altLang="zh-CN" sz="2400" b="1">
                <a:solidFill>
                  <a:schemeClr val="bg2"/>
                </a:solidFill>
              </a:rPr>
              <a:t>4</a:t>
            </a:r>
            <a:r>
              <a:rPr lang="zh-CN" sz="2400" b="1">
                <a:solidFill>
                  <a:schemeClr val="bg2"/>
                </a:solidFill>
              </a:rPr>
              <a:t>）负数集合：</a:t>
            </a:r>
          </a:p>
        </p:txBody>
      </p:sp>
      <p:sp>
        <p:nvSpPr>
          <p:cNvPr id="27678" name="Text Box 29"/>
          <p:cNvSpPr txBox="1">
            <a:spLocks noChangeArrowheads="1"/>
          </p:cNvSpPr>
          <p:nvPr/>
        </p:nvSpPr>
        <p:spPr bwMode="auto">
          <a:xfrm>
            <a:off x="0" y="4724400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chemeClr val="bg2"/>
                </a:solidFill>
              </a:rPr>
              <a:t>（</a:t>
            </a:r>
            <a:r>
              <a:rPr lang="zh-CN" altLang="zh-CN" sz="2400" b="1">
                <a:solidFill>
                  <a:schemeClr val="bg2"/>
                </a:solidFill>
              </a:rPr>
              <a:t>5</a:t>
            </a:r>
            <a:r>
              <a:rPr lang="zh-CN" sz="2400" b="1">
                <a:solidFill>
                  <a:schemeClr val="bg2"/>
                </a:solidFill>
              </a:rPr>
              <a:t>）分数集合：</a:t>
            </a:r>
          </a:p>
        </p:txBody>
      </p:sp>
      <p:sp>
        <p:nvSpPr>
          <p:cNvPr id="27679" name="Text Box 30"/>
          <p:cNvSpPr txBox="1">
            <a:spLocks noChangeArrowheads="1"/>
          </p:cNvSpPr>
          <p:nvPr/>
        </p:nvSpPr>
        <p:spPr bwMode="auto">
          <a:xfrm>
            <a:off x="0" y="5589588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chemeClr val="bg2"/>
                </a:solidFill>
              </a:rPr>
              <a:t>（</a:t>
            </a:r>
            <a:r>
              <a:rPr lang="zh-CN" altLang="zh-CN" sz="2400" b="1">
                <a:solidFill>
                  <a:schemeClr val="bg2"/>
                </a:solidFill>
              </a:rPr>
              <a:t>6</a:t>
            </a:r>
            <a:r>
              <a:rPr lang="zh-CN" sz="2400" b="1">
                <a:solidFill>
                  <a:schemeClr val="bg2"/>
                </a:solidFill>
              </a:rPr>
              <a:t>）实数集合：</a:t>
            </a:r>
          </a:p>
        </p:txBody>
      </p:sp>
      <p:grpSp>
        <p:nvGrpSpPr>
          <p:cNvPr id="16415" name="Group 31"/>
          <p:cNvGrpSpPr>
            <a:grpSpLocks noChangeAspect="1"/>
          </p:cNvGrpSpPr>
          <p:nvPr/>
        </p:nvGrpSpPr>
        <p:grpSpPr bwMode="auto">
          <a:xfrm>
            <a:off x="3132138" y="2349500"/>
            <a:ext cx="2555875" cy="576263"/>
            <a:chOff x="0" y="0"/>
            <a:chExt cx="1610" cy="363"/>
          </a:xfrm>
        </p:grpSpPr>
        <p:graphicFrame>
          <p:nvGraphicFramePr>
            <p:cNvPr id="27710" name="Object 32"/>
            <p:cNvGraphicFramePr>
              <a:graphicFrameLocks noChangeAspect="1"/>
            </p:cNvGraphicFramePr>
            <p:nvPr/>
          </p:nvGraphicFramePr>
          <p:xfrm>
            <a:off x="0" y="0"/>
            <a:ext cx="363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28" r:id="rId28" imgW="230098" imgH="230098" progId="Equation.3">
                    <p:embed/>
                  </p:oleObj>
                </mc:Choice>
                <mc:Fallback>
                  <p:oleObj r:id="rId28" imgW="230098" imgH="230098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0"/>
                          <a:ext cx="363" cy="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11" name="Object 33"/>
            <p:cNvGraphicFramePr>
              <a:graphicFrameLocks noChangeAspect="1"/>
            </p:cNvGraphicFramePr>
            <p:nvPr/>
          </p:nvGraphicFramePr>
          <p:xfrm>
            <a:off x="680" y="45"/>
            <a:ext cx="271" cy="2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29" r:id="rId29" imgW="141232" imgH="141232" progId="Equation.3">
                    <p:embed/>
                  </p:oleObj>
                </mc:Choice>
                <mc:Fallback>
                  <p:oleObj r:id="rId29" imgW="141232" imgH="141232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0" y="45"/>
                          <a:ext cx="271" cy="2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12" name="Object 34"/>
            <p:cNvGraphicFramePr>
              <a:graphicFrameLocks noChangeAspect="1"/>
            </p:cNvGraphicFramePr>
            <p:nvPr/>
          </p:nvGraphicFramePr>
          <p:xfrm>
            <a:off x="1315" y="0"/>
            <a:ext cx="295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0" r:id="rId30" imgW="344395" imgH="229597" progId="Equation.3">
                    <p:embed/>
                  </p:oleObj>
                </mc:Choice>
                <mc:Fallback>
                  <p:oleObj r:id="rId30" imgW="344395" imgH="229597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15" y="0"/>
                          <a:ext cx="295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419" name="Group 35"/>
          <p:cNvGrpSpPr>
            <a:grpSpLocks noChangeAspect="1"/>
          </p:cNvGrpSpPr>
          <p:nvPr/>
        </p:nvGrpSpPr>
        <p:grpSpPr bwMode="auto">
          <a:xfrm>
            <a:off x="3203575" y="3716338"/>
            <a:ext cx="1549400" cy="773112"/>
            <a:chOff x="0" y="0"/>
            <a:chExt cx="976" cy="487"/>
          </a:xfrm>
        </p:grpSpPr>
        <p:graphicFrame>
          <p:nvGraphicFramePr>
            <p:cNvPr id="27708" name="Object 36"/>
            <p:cNvGraphicFramePr>
              <a:graphicFrameLocks noChangeAspect="1"/>
            </p:cNvGraphicFramePr>
            <p:nvPr/>
          </p:nvGraphicFramePr>
          <p:xfrm>
            <a:off x="0" y="0"/>
            <a:ext cx="408" cy="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1" r:id="rId32" imgW="254885" imgH="395072" progId="Equation.3">
                    <p:embed/>
                  </p:oleObj>
                </mc:Choice>
                <mc:Fallback>
                  <p:oleObj r:id="rId32" imgW="254885" imgH="395072" progId="Equation.3">
                    <p:embed/>
                    <p:pic>
                      <p:nvPicPr>
                        <p:cNvPr id="0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0"/>
                          <a:ext cx="408" cy="4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09" name="Object 37"/>
            <p:cNvGraphicFramePr>
              <a:graphicFrameLocks noChangeAspect="1"/>
            </p:cNvGraphicFramePr>
            <p:nvPr/>
          </p:nvGraphicFramePr>
          <p:xfrm>
            <a:off x="681" y="137"/>
            <a:ext cx="295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2" r:id="rId34" imgW="344395" imgH="229597" progId="Equation.3">
                    <p:embed/>
                  </p:oleObj>
                </mc:Choice>
                <mc:Fallback>
                  <p:oleObj r:id="rId34" imgW="344395" imgH="229597" progId="Equation.3">
                    <p:embed/>
                    <p:pic>
                      <p:nvPicPr>
                        <p:cNvPr id="0" name="Object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1" y="137"/>
                          <a:ext cx="295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422" name="Group 38"/>
          <p:cNvGrpSpPr>
            <a:grpSpLocks noChangeAspect="1"/>
          </p:cNvGrpSpPr>
          <p:nvPr/>
        </p:nvGrpSpPr>
        <p:grpSpPr bwMode="auto">
          <a:xfrm>
            <a:off x="2987675" y="3068638"/>
            <a:ext cx="2736850" cy="612775"/>
            <a:chOff x="0" y="0"/>
            <a:chExt cx="1724" cy="386"/>
          </a:xfrm>
        </p:grpSpPr>
        <p:graphicFrame>
          <p:nvGraphicFramePr>
            <p:cNvPr id="27705" name="Object 39"/>
            <p:cNvGraphicFramePr>
              <a:graphicFrameLocks noChangeAspect="1"/>
            </p:cNvGraphicFramePr>
            <p:nvPr/>
          </p:nvGraphicFramePr>
          <p:xfrm>
            <a:off x="0" y="0"/>
            <a:ext cx="483" cy="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3" r:id="rId35" imgW="382328" imgH="305862" progId="Equation.3">
                    <p:embed/>
                  </p:oleObj>
                </mc:Choice>
                <mc:Fallback>
                  <p:oleObj r:id="rId35" imgW="382328" imgH="305862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0"/>
                          <a:ext cx="483" cy="3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06" name="Object 40"/>
            <p:cNvGraphicFramePr>
              <a:graphicFrameLocks noChangeAspect="1"/>
            </p:cNvGraphicFramePr>
            <p:nvPr/>
          </p:nvGraphicFramePr>
          <p:xfrm>
            <a:off x="680" y="0"/>
            <a:ext cx="408" cy="3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4" r:id="rId36" imgW="318745" imgH="229496" progId="Equation.3">
                    <p:embed/>
                  </p:oleObj>
                </mc:Choice>
                <mc:Fallback>
                  <p:oleObj r:id="rId36" imgW="318745" imgH="229496" progId="Equation.3">
                    <p:embed/>
                    <p:pic>
                      <p:nvPicPr>
                        <p:cNvPr id="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0" y="0"/>
                          <a:ext cx="408" cy="3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07" name="Object 41"/>
            <p:cNvGraphicFramePr>
              <a:graphicFrameLocks noChangeAspect="1"/>
            </p:cNvGraphicFramePr>
            <p:nvPr/>
          </p:nvGraphicFramePr>
          <p:xfrm>
            <a:off x="1542" y="46"/>
            <a:ext cx="182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5" r:id="rId37" imgW="115150" imgH="179122" progId="Equation.3">
                    <p:embed/>
                  </p:oleObj>
                </mc:Choice>
                <mc:Fallback>
                  <p:oleObj r:id="rId37" imgW="115150" imgH="179122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2" y="46"/>
                          <a:ext cx="182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426" name="Group 42"/>
          <p:cNvGrpSpPr>
            <a:grpSpLocks noChangeAspect="1"/>
          </p:cNvGrpSpPr>
          <p:nvPr/>
        </p:nvGrpSpPr>
        <p:grpSpPr bwMode="auto">
          <a:xfrm>
            <a:off x="2916238" y="1412875"/>
            <a:ext cx="4471987" cy="844550"/>
            <a:chOff x="0" y="0"/>
            <a:chExt cx="2817" cy="532"/>
          </a:xfrm>
        </p:grpSpPr>
        <p:graphicFrame>
          <p:nvGraphicFramePr>
            <p:cNvPr id="27699" name="Object 43"/>
            <p:cNvGraphicFramePr>
              <a:graphicFrameLocks noChangeAspect="1"/>
            </p:cNvGraphicFramePr>
            <p:nvPr/>
          </p:nvGraphicFramePr>
          <p:xfrm>
            <a:off x="0" y="91"/>
            <a:ext cx="483" cy="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6" r:id="rId38" imgW="382328" imgH="305862" progId="Equation.3">
                    <p:embed/>
                  </p:oleObj>
                </mc:Choice>
                <mc:Fallback>
                  <p:oleObj r:id="rId38" imgW="382328" imgH="305862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91"/>
                          <a:ext cx="483" cy="3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00" name="Object 44"/>
            <p:cNvGraphicFramePr>
              <a:graphicFrameLocks noChangeAspect="1"/>
            </p:cNvGraphicFramePr>
            <p:nvPr/>
          </p:nvGraphicFramePr>
          <p:xfrm>
            <a:off x="589" y="91"/>
            <a:ext cx="408" cy="3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7" r:id="rId39" imgW="318745" imgH="229496" progId="Equation.3">
                    <p:embed/>
                  </p:oleObj>
                </mc:Choice>
                <mc:Fallback>
                  <p:oleObj r:id="rId39" imgW="318745" imgH="229496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" y="91"/>
                          <a:ext cx="408" cy="3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01" name="Object 45"/>
            <p:cNvGraphicFramePr>
              <a:graphicFrameLocks noChangeAspect="1"/>
            </p:cNvGraphicFramePr>
            <p:nvPr/>
          </p:nvGraphicFramePr>
          <p:xfrm>
            <a:off x="1134" y="0"/>
            <a:ext cx="352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8" r:id="rId40" imgW="242775" imgH="281108" progId="Equation.3">
                    <p:embed/>
                  </p:oleObj>
                </mc:Choice>
                <mc:Fallback>
                  <p:oleObj r:id="rId40" imgW="242775" imgH="281108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4" y="0"/>
                          <a:ext cx="352" cy="4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02" name="Object 46"/>
            <p:cNvGraphicFramePr>
              <a:graphicFrameLocks noChangeAspect="1"/>
            </p:cNvGraphicFramePr>
            <p:nvPr/>
          </p:nvGraphicFramePr>
          <p:xfrm>
            <a:off x="1542" y="45"/>
            <a:ext cx="408" cy="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39" r:id="rId41" imgW="254885" imgH="395072" progId="Equation.3">
                    <p:embed/>
                  </p:oleObj>
                </mc:Choice>
                <mc:Fallback>
                  <p:oleObj r:id="rId41" imgW="254885" imgH="395072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2" y="45"/>
                          <a:ext cx="408" cy="4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03" name="Object 47"/>
            <p:cNvGraphicFramePr>
              <a:graphicFrameLocks noChangeAspect="1"/>
            </p:cNvGraphicFramePr>
            <p:nvPr/>
          </p:nvGraphicFramePr>
          <p:xfrm>
            <a:off x="2041" y="136"/>
            <a:ext cx="182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0" r:id="rId42" imgW="115150" imgH="179122" progId="Equation.DSMT4">
                    <p:embed/>
                  </p:oleObj>
                </mc:Choice>
                <mc:Fallback>
                  <p:oleObj r:id="rId42" imgW="115150" imgH="179122" progId="Equation.DSMT4">
                    <p:embed/>
                    <p:pic>
                      <p:nvPicPr>
                        <p:cNvPr id="0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1" y="136"/>
                          <a:ext cx="182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704" name="Object 48"/>
            <p:cNvGraphicFramePr>
              <a:graphicFrameLocks noChangeAspect="1"/>
            </p:cNvGraphicFramePr>
            <p:nvPr/>
          </p:nvGraphicFramePr>
          <p:xfrm>
            <a:off x="2358" y="136"/>
            <a:ext cx="459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1" r:id="rId43" imgW="305729" imgH="178342" progId="Equation.3">
                    <p:embed/>
                  </p:oleObj>
                </mc:Choice>
                <mc:Fallback>
                  <p:oleObj r:id="rId43" imgW="305729" imgH="178342" progId="Equation.3">
                    <p:embed/>
                    <p:pic>
                      <p:nvPicPr>
                        <p:cNvPr id="0" name="Object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8" y="136"/>
                          <a:ext cx="459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433" name="Group 49"/>
          <p:cNvGrpSpPr>
            <a:grpSpLocks noChangeAspect="1"/>
          </p:cNvGrpSpPr>
          <p:nvPr/>
        </p:nvGrpSpPr>
        <p:grpSpPr bwMode="auto">
          <a:xfrm>
            <a:off x="3132138" y="4581525"/>
            <a:ext cx="3032125" cy="773113"/>
            <a:chOff x="0" y="0"/>
            <a:chExt cx="1910" cy="487"/>
          </a:xfrm>
        </p:grpSpPr>
        <p:graphicFrame>
          <p:nvGraphicFramePr>
            <p:cNvPr id="27696" name="Object 50"/>
            <p:cNvGraphicFramePr>
              <a:graphicFrameLocks noChangeAspect="1"/>
            </p:cNvGraphicFramePr>
            <p:nvPr/>
          </p:nvGraphicFramePr>
          <p:xfrm>
            <a:off x="0" y="0"/>
            <a:ext cx="352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2" r:id="rId45" imgW="242775" imgH="281108" progId="Equation.3">
                    <p:embed/>
                  </p:oleObj>
                </mc:Choice>
                <mc:Fallback>
                  <p:oleObj r:id="rId45" imgW="242775" imgH="281108" progId="Equation.3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0"/>
                          <a:ext cx="352" cy="4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97" name="Object 51"/>
            <p:cNvGraphicFramePr>
              <a:graphicFrameLocks noChangeAspect="1"/>
            </p:cNvGraphicFramePr>
            <p:nvPr/>
          </p:nvGraphicFramePr>
          <p:xfrm>
            <a:off x="680" y="0"/>
            <a:ext cx="408" cy="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3" r:id="rId46" imgW="254885" imgH="395072" progId="Equation.3">
                    <p:embed/>
                  </p:oleObj>
                </mc:Choice>
                <mc:Fallback>
                  <p:oleObj r:id="rId46" imgW="254885" imgH="395072" progId="Equation.3">
                    <p:embed/>
                    <p:pic>
                      <p:nvPicPr>
                        <p:cNvPr id="0" name="Object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0" y="0"/>
                          <a:ext cx="408" cy="4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98" name="Object 52"/>
            <p:cNvGraphicFramePr>
              <a:graphicFrameLocks noChangeAspect="1"/>
            </p:cNvGraphicFramePr>
            <p:nvPr/>
          </p:nvGraphicFramePr>
          <p:xfrm>
            <a:off x="1451" y="90"/>
            <a:ext cx="459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4" r:id="rId47" imgW="305729" imgH="178342" progId="Equation.3">
                    <p:embed/>
                  </p:oleObj>
                </mc:Choice>
                <mc:Fallback>
                  <p:oleObj r:id="rId47" imgW="305729" imgH="178342" progId="Equation.3">
                    <p:embed/>
                    <p:pic>
                      <p:nvPicPr>
                        <p:cNvPr id="0" name="Object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1" y="90"/>
                          <a:ext cx="459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437" name="Group 53"/>
          <p:cNvGrpSpPr>
            <a:grpSpLocks noChangeAspect="1"/>
          </p:cNvGrpSpPr>
          <p:nvPr/>
        </p:nvGrpSpPr>
        <p:grpSpPr bwMode="auto">
          <a:xfrm>
            <a:off x="2411413" y="5373688"/>
            <a:ext cx="6129337" cy="773112"/>
            <a:chOff x="0" y="0"/>
            <a:chExt cx="3861" cy="487"/>
          </a:xfrm>
        </p:grpSpPr>
        <p:graphicFrame>
          <p:nvGraphicFramePr>
            <p:cNvPr id="27687" name="Object 54"/>
            <p:cNvGraphicFramePr>
              <a:graphicFrameLocks noChangeAspect="1"/>
            </p:cNvGraphicFramePr>
            <p:nvPr/>
          </p:nvGraphicFramePr>
          <p:xfrm>
            <a:off x="0" y="90"/>
            <a:ext cx="483" cy="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5" r:id="rId48" imgW="382328" imgH="305862" progId="Equation.3">
                    <p:embed/>
                  </p:oleObj>
                </mc:Choice>
                <mc:Fallback>
                  <p:oleObj r:id="rId48" imgW="382328" imgH="305862" progId="Equation.3">
                    <p:embed/>
                    <p:pic>
                      <p:nvPicPr>
                        <p:cNvPr id="0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90"/>
                          <a:ext cx="483" cy="3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88" name="Object 55"/>
            <p:cNvGraphicFramePr>
              <a:graphicFrameLocks noChangeAspect="1"/>
            </p:cNvGraphicFramePr>
            <p:nvPr/>
          </p:nvGraphicFramePr>
          <p:xfrm>
            <a:off x="545" y="90"/>
            <a:ext cx="363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6" r:id="rId49" imgW="230098" imgH="230098" progId="Equation.3">
                    <p:embed/>
                  </p:oleObj>
                </mc:Choice>
                <mc:Fallback>
                  <p:oleObj r:id="rId49" imgW="230098" imgH="230098" progId="Equation.3">
                    <p:embed/>
                    <p:pic>
                      <p:nvPicPr>
                        <p:cNvPr id="0" name="Object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5" y="90"/>
                          <a:ext cx="363" cy="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89" name="Object 56"/>
            <p:cNvGraphicFramePr>
              <a:graphicFrameLocks noChangeAspect="1"/>
            </p:cNvGraphicFramePr>
            <p:nvPr/>
          </p:nvGraphicFramePr>
          <p:xfrm>
            <a:off x="953" y="90"/>
            <a:ext cx="408" cy="3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7" r:id="rId50" imgW="318745" imgH="229496" progId="Equation.3">
                    <p:embed/>
                  </p:oleObj>
                </mc:Choice>
                <mc:Fallback>
                  <p:oleObj r:id="rId50" imgW="318745" imgH="229496" progId="Equation.3">
                    <p:embed/>
                    <p:pic>
                      <p:nvPicPr>
                        <p:cNvPr id="0" name="Object 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3" y="90"/>
                          <a:ext cx="408" cy="3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90" name="Object 57"/>
            <p:cNvGraphicFramePr>
              <a:graphicFrameLocks noChangeAspect="1"/>
            </p:cNvGraphicFramePr>
            <p:nvPr/>
          </p:nvGraphicFramePr>
          <p:xfrm>
            <a:off x="1497" y="136"/>
            <a:ext cx="271" cy="2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8" r:id="rId51" imgW="141232" imgH="141232" progId="Equation.3">
                    <p:embed/>
                  </p:oleObj>
                </mc:Choice>
                <mc:Fallback>
                  <p:oleObj r:id="rId51" imgW="141232" imgH="141232" progId="Equation.3">
                    <p:embed/>
                    <p:pic>
                      <p:nvPicPr>
                        <p:cNvPr id="0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7" y="136"/>
                          <a:ext cx="271" cy="2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91" name="Object 58"/>
            <p:cNvGraphicFramePr>
              <a:graphicFrameLocks noChangeAspect="1"/>
            </p:cNvGraphicFramePr>
            <p:nvPr/>
          </p:nvGraphicFramePr>
          <p:xfrm>
            <a:off x="1815" y="0"/>
            <a:ext cx="352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49" r:id="rId52" imgW="242775" imgH="281108" progId="Equation.3">
                    <p:embed/>
                  </p:oleObj>
                </mc:Choice>
                <mc:Fallback>
                  <p:oleObj r:id="rId52" imgW="242775" imgH="281108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5" y="0"/>
                          <a:ext cx="352" cy="4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92" name="Object 59"/>
            <p:cNvGraphicFramePr>
              <a:graphicFrameLocks noChangeAspect="1"/>
            </p:cNvGraphicFramePr>
            <p:nvPr/>
          </p:nvGraphicFramePr>
          <p:xfrm>
            <a:off x="2223" y="0"/>
            <a:ext cx="408" cy="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50" r:id="rId53" imgW="254885" imgH="395072" progId="Equation.3">
                    <p:embed/>
                  </p:oleObj>
                </mc:Choice>
                <mc:Fallback>
                  <p:oleObj r:id="rId53" imgW="254885" imgH="395072" progId="Equation.3">
                    <p:embed/>
                    <p:pic>
                      <p:nvPicPr>
                        <p:cNvPr id="0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3" y="0"/>
                          <a:ext cx="408" cy="4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93" name="Object 60"/>
            <p:cNvGraphicFramePr>
              <a:graphicFrameLocks noChangeAspect="1"/>
            </p:cNvGraphicFramePr>
            <p:nvPr/>
          </p:nvGraphicFramePr>
          <p:xfrm>
            <a:off x="2676" y="90"/>
            <a:ext cx="295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51" r:id="rId54" imgW="344395" imgH="229597" progId="Equation.3">
                    <p:embed/>
                  </p:oleObj>
                </mc:Choice>
                <mc:Fallback>
                  <p:oleObj r:id="rId54" imgW="344395" imgH="229597" progId="Equation.3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76" y="90"/>
                          <a:ext cx="295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94" name="Object 61"/>
            <p:cNvGraphicFramePr>
              <a:graphicFrameLocks noChangeAspect="1"/>
            </p:cNvGraphicFramePr>
            <p:nvPr/>
          </p:nvGraphicFramePr>
          <p:xfrm>
            <a:off x="3085" y="136"/>
            <a:ext cx="182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52" r:id="rId55" imgW="115150" imgH="179122" progId="Equation.3">
                    <p:embed/>
                  </p:oleObj>
                </mc:Choice>
                <mc:Fallback>
                  <p:oleObj r:id="rId55" imgW="115150" imgH="179122" progId="Equation.3">
                    <p:embed/>
                    <p:pic>
                      <p:nvPicPr>
                        <p:cNvPr id="0" name="Object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5" y="136"/>
                          <a:ext cx="182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95" name="Object 62"/>
            <p:cNvGraphicFramePr>
              <a:graphicFrameLocks noChangeAspect="1"/>
            </p:cNvGraphicFramePr>
            <p:nvPr/>
          </p:nvGraphicFramePr>
          <p:xfrm>
            <a:off x="3402" y="136"/>
            <a:ext cx="459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53" r:id="rId56" imgW="305729" imgH="178342" progId="Equation.3">
                    <p:embed/>
                  </p:oleObj>
                </mc:Choice>
                <mc:Fallback>
                  <p:oleObj r:id="rId56" imgW="305729" imgH="178342" progId="Equation.3">
                    <p:embed/>
                    <p:pic>
                      <p:nvPicPr>
                        <p:cNvPr id="0" name="Object 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2" y="136"/>
                          <a:ext cx="459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7686" name="Text Box 63"/>
          <p:cNvSpPr txBox="1">
            <a:spLocks noChangeArrowheads="1"/>
          </p:cNvSpPr>
          <p:nvPr/>
        </p:nvSpPr>
        <p:spPr bwMode="auto">
          <a:xfrm>
            <a:off x="2438400" y="76200"/>
            <a:ext cx="249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457200" y="609600"/>
            <a:ext cx="7704138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660066"/>
                </a:solidFill>
                <a:ea typeface="华文细黑" pitchFamily="2" charset="-122"/>
              </a:rPr>
              <a:t>每个有理数都可以用数轴上的点表示，那么无理数 是否也可以用数轴上的点来表示呢？</a:t>
            </a: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533400" y="2590800"/>
            <a:ext cx="7920038" cy="1190625"/>
            <a:chOff x="0" y="0"/>
            <a:chExt cx="4989" cy="750"/>
          </a:xfrm>
        </p:grpSpPr>
        <p:sp>
          <p:nvSpPr>
            <p:cNvPr id="28707" name="Text Box 4"/>
            <p:cNvSpPr txBox="1">
              <a:spLocks noChangeArrowheads="1"/>
            </p:cNvSpPr>
            <p:nvPr/>
          </p:nvSpPr>
          <p:spPr bwMode="auto">
            <a:xfrm>
              <a:off x="0" y="0"/>
              <a:ext cx="4989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99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600" b="1">
                  <a:solidFill>
                    <a:srgbClr val="660066"/>
                  </a:solidFill>
                  <a:ea typeface="华文细黑" pitchFamily="2" charset="-122"/>
                </a:rPr>
                <a:t> </a:t>
              </a:r>
              <a:r>
                <a:rPr lang="zh-CN" sz="3600" b="1">
                  <a:solidFill>
                    <a:srgbClr val="660066"/>
                  </a:solidFill>
                  <a:ea typeface="华文细黑" pitchFamily="2" charset="-122"/>
                </a:rPr>
                <a:t>你能在数轴上找到表示                     这样的无理数的点吗？</a:t>
              </a:r>
            </a:p>
          </p:txBody>
        </p:sp>
        <p:graphicFrame>
          <p:nvGraphicFramePr>
            <p:cNvPr id="28708" name="Object 5"/>
            <p:cNvGraphicFramePr>
              <a:graphicFrameLocks noChangeAspect="1"/>
            </p:cNvGraphicFramePr>
            <p:nvPr/>
          </p:nvGraphicFramePr>
          <p:xfrm>
            <a:off x="3024" y="0"/>
            <a:ext cx="1869" cy="4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09" r:id="rId4" imgW="942254" imgH="229197" progId="Equation.DSMT4">
                    <p:embed/>
                  </p:oleObj>
                </mc:Choice>
                <mc:Fallback>
                  <p:oleObj r:id="rId4" imgW="942254" imgH="229197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24" y="0"/>
                          <a:ext cx="1869" cy="4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677" name="Group 6"/>
          <p:cNvGrpSpPr>
            <a:grpSpLocks/>
          </p:cNvGrpSpPr>
          <p:nvPr/>
        </p:nvGrpSpPr>
        <p:grpSpPr bwMode="auto">
          <a:xfrm>
            <a:off x="990600" y="5638800"/>
            <a:ext cx="5943600" cy="655638"/>
            <a:chOff x="0" y="0"/>
            <a:chExt cx="3744" cy="413"/>
          </a:xfrm>
        </p:grpSpPr>
        <p:sp>
          <p:nvSpPr>
            <p:cNvPr id="28692" name="Line 7"/>
            <p:cNvSpPr>
              <a:spLocks noChangeShapeType="1"/>
            </p:cNvSpPr>
            <p:nvPr/>
          </p:nvSpPr>
          <p:spPr bwMode="auto">
            <a:xfrm>
              <a:off x="0" y="48"/>
              <a:ext cx="37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3" name="Oval 8"/>
            <p:cNvSpPr>
              <a:spLocks noChangeArrowheads="1"/>
            </p:cNvSpPr>
            <p:nvPr/>
          </p:nvSpPr>
          <p:spPr bwMode="auto">
            <a:xfrm>
              <a:off x="1200" y="0"/>
              <a:ext cx="48" cy="9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4" name="Oval 9"/>
            <p:cNvSpPr>
              <a:spLocks noChangeArrowheads="1"/>
            </p:cNvSpPr>
            <p:nvPr/>
          </p:nvSpPr>
          <p:spPr bwMode="auto">
            <a:xfrm>
              <a:off x="168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5" name="Oval 10"/>
            <p:cNvSpPr>
              <a:spLocks noChangeArrowheads="1"/>
            </p:cNvSpPr>
            <p:nvPr/>
          </p:nvSpPr>
          <p:spPr bwMode="auto">
            <a:xfrm>
              <a:off x="216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6" name="Oval 11"/>
            <p:cNvSpPr>
              <a:spLocks noChangeArrowheads="1"/>
            </p:cNvSpPr>
            <p:nvPr/>
          </p:nvSpPr>
          <p:spPr bwMode="auto">
            <a:xfrm>
              <a:off x="264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7" name="Oval 12"/>
            <p:cNvSpPr>
              <a:spLocks noChangeArrowheads="1"/>
            </p:cNvSpPr>
            <p:nvPr/>
          </p:nvSpPr>
          <p:spPr bwMode="auto">
            <a:xfrm>
              <a:off x="3168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8" name="Text Box 13"/>
            <p:cNvSpPr txBox="1">
              <a:spLocks noChangeArrowheads="1"/>
            </p:cNvSpPr>
            <p:nvPr/>
          </p:nvSpPr>
          <p:spPr bwMode="auto">
            <a:xfrm>
              <a:off x="1104" y="48"/>
              <a:ext cx="24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0</a:t>
              </a:r>
            </a:p>
          </p:txBody>
        </p:sp>
        <p:sp>
          <p:nvSpPr>
            <p:cNvPr id="28699" name="Text Box 14"/>
            <p:cNvSpPr txBox="1">
              <a:spLocks noChangeArrowheads="1"/>
            </p:cNvSpPr>
            <p:nvPr/>
          </p:nvSpPr>
          <p:spPr bwMode="auto">
            <a:xfrm>
              <a:off x="1584" y="48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1</a:t>
              </a:r>
            </a:p>
          </p:txBody>
        </p:sp>
        <p:sp>
          <p:nvSpPr>
            <p:cNvPr id="28700" name="Text Box 15"/>
            <p:cNvSpPr txBox="1">
              <a:spLocks noChangeArrowheads="1"/>
            </p:cNvSpPr>
            <p:nvPr/>
          </p:nvSpPr>
          <p:spPr bwMode="auto">
            <a:xfrm>
              <a:off x="2064" y="48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2</a:t>
              </a:r>
            </a:p>
          </p:txBody>
        </p:sp>
        <p:sp>
          <p:nvSpPr>
            <p:cNvPr id="28701" name="Text Box 16"/>
            <p:cNvSpPr txBox="1">
              <a:spLocks noChangeArrowheads="1"/>
            </p:cNvSpPr>
            <p:nvPr/>
          </p:nvSpPr>
          <p:spPr bwMode="auto">
            <a:xfrm>
              <a:off x="3072" y="48"/>
              <a:ext cx="3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4</a:t>
              </a:r>
            </a:p>
          </p:txBody>
        </p:sp>
        <p:sp>
          <p:nvSpPr>
            <p:cNvPr id="28702" name="Text Box 17"/>
            <p:cNvSpPr txBox="1">
              <a:spLocks noChangeArrowheads="1"/>
            </p:cNvSpPr>
            <p:nvPr/>
          </p:nvSpPr>
          <p:spPr bwMode="auto">
            <a:xfrm>
              <a:off x="2544" y="48"/>
              <a:ext cx="3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3</a:t>
              </a:r>
            </a:p>
          </p:txBody>
        </p:sp>
        <p:sp>
          <p:nvSpPr>
            <p:cNvPr id="28703" name="Text Box 18"/>
            <p:cNvSpPr txBox="1">
              <a:spLocks noChangeArrowheads="1"/>
            </p:cNvSpPr>
            <p:nvPr/>
          </p:nvSpPr>
          <p:spPr bwMode="auto">
            <a:xfrm>
              <a:off x="624" y="48"/>
              <a:ext cx="48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-1</a:t>
              </a:r>
            </a:p>
          </p:txBody>
        </p:sp>
        <p:sp>
          <p:nvSpPr>
            <p:cNvPr id="28704" name="Oval 19"/>
            <p:cNvSpPr>
              <a:spLocks noChangeArrowheads="1"/>
            </p:cNvSpPr>
            <p:nvPr/>
          </p:nvSpPr>
          <p:spPr bwMode="auto">
            <a:xfrm>
              <a:off x="72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05" name="Oval 20"/>
            <p:cNvSpPr>
              <a:spLocks noChangeArrowheads="1"/>
            </p:cNvSpPr>
            <p:nvPr/>
          </p:nvSpPr>
          <p:spPr bwMode="auto">
            <a:xfrm>
              <a:off x="24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06" name="Text Box 21"/>
            <p:cNvSpPr txBox="1">
              <a:spLocks noChangeArrowheads="1"/>
            </p:cNvSpPr>
            <p:nvPr/>
          </p:nvSpPr>
          <p:spPr bwMode="auto">
            <a:xfrm>
              <a:off x="48" y="48"/>
              <a:ext cx="48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-2</a:t>
              </a:r>
            </a:p>
          </p:txBody>
        </p:sp>
      </p:grpSp>
      <p:grpSp>
        <p:nvGrpSpPr>
          <p:cNvPr id="17430" name="Group 22"/>
          <p:cNvGrpSpPr>
            <a:grpSpLocks/>
          </p:cNvGrpSpPr>
          <p:nvPr/>
        </p:nvGrpSpPr>
        <p:grpSpPr bwMode="auto">
          <a:xfrm>
            <a:off x="2590800" y="4953000"/>
            <a:ext cx="685800" cy="838200"/>
            <a:chOff x="0" y="0"/>
            <a:chExt cx="432" cy="528"/>
          </a:xfrm>
        </p:grpSpPr>
        <p:sp>
          <p:nvSpPr>
            <p:cNvPr id="28690" name="Oval 23"/>
            <p:cNvSpPr>
              <a:spLocks noChangeArrowheads="1"/>
            </p:cNvSpPr>
            <p:nvPr/>
          </p:nvSpPr>
          <p:spPr bwMode="auto">
            <a:xfrm>
              <a:off x="0" y="0"/>
              <a:ext cx="432" cy="48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1" name="Oval 24"/>
            <p:cNvSpPr>
              <a:spLocks noChangeArrowheads="1"/>
            </p:cNvSpPr>
            <p:nvPr/>
          </p:nvSpPr>
          <p:spPr bwMode="auto">
            <a:xfrm>
              <a:off x="144" y="43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433" name="Group 25"/>
          <p:cNvGrpSpPr>
            <a:grpSpLocks/>
          </p:cNvGrpSpPr>
          <p:nvPr/>
        </p:nvGrpSpPr>
        <p:grpSpPr bwMode="auto">
          <a:xfrm rot="8187653">
            <a:off x="3429000" y="4876800"/>
            <a:ext cx="762000" cy="838200"/>
            <a:chOff x="0" y="0"/>
            <a:chExt cx="432" cy="528"/>
          </a:xfrm>
        </p:grpSpPr>
        <p:sp>
          <p:nvSpPr>
            <p:cNvPr id="28688" name="Oval 26"/>
            <p:cNvSpPr>
              <a:spLocks noChangeArrowheads="1"/>
            </p:cNvSpPr>
            <p:nvPr/>
          </p:nvSpPr>
          <p:spPr bwMode="auto">
            <a:xfrm>
              <a:off x="0" y="0"/>
              <a:ext cx="432" cy="48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9" name="Oval 27"/>
            <p:cNvSpPr>
              <a:spLocks noChangeArrowheads="1"/>
            </p:cNvSpPr>
            <p:nvPr/>
          </p:nvSpPr>
          <p:spPr bwMode="auto">
            <a:xfrm>
              <a:off x="144" y="43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436" name="Group 28"/>
          <p:cNvGrpSpPr>
            <a:grpSpLocks/>
          </p:cNvGrpSpPr>
          <p:nvPr/>
        </p:nvGrpSpPr>
        <p:grpSpPr bwMode="auto">
          <a:xfrm rot="-8426290">
            <a:off x="4191000" y="4876800"/>
            <a:ext cx="762000" cy="838200"/>
            <a:chOff x="0" y="0"/>
            <a:chExt cx="432" cy="528"/>
          </a:xfrm>
        </p:grpSpPr>
        <p:sp>
          <p:nvSpPr>
            <p:cNvPr id="28686" name="Oval 29"/>
            <p:cNvSpPr>
              <a:spLocks noChangeArrowheads="1"/>
            </p:cNvSpPr>
            <p:nvPr/>
          </p:nvSpPr>
          <p:spPr bwMode="auto">
            <a:xfrm>
              <a:off x="0" y="0"/>
              <a:ext cx="432" cy="48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7" name="Oval 30"/>
            <p:cNvSpPr>
              <a:spLocks noChangeArrowheads="1"/>
            </p:cNvSpPr>
            <p:nvPr/>
          </p:nvSpPr>
          <p:spPr bwMode="auto">
            <a:xfrm>
              <a:off x="144" y="43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439" name="Group 31"/>
          <p:cNvGrpSpPr>
            <a:grpSpLocks/>
          </p:cNvGrpSpPr>
          <p:nvPr/>
        </p:nvGrpSpPr>
        <p:grpSpPr bwMode="auto">
          <a:xfrm rot="-806107">
            <a:off x="5029200" y="4953000"/>
            <a:ext cx="762000" cy="838200"/>
            <a:chOff x="0" y="0"/>
            <a:chExt cx="432" cy="528"/>
          </a:xfrm>
        </p:grpSpPr>
        <p:sp>
          <p:nvSpPr>
            <p:cNvPr id="28684" name="Oval 32"/>
            <p:cNvSpPr>
              <a:spLocks noChangeArrowheads="1"/>
            </p:cNvSpPr>
            <p:nvPr/>
          </p:nvSpPr>
          <p:spPr bwMode="auto">
            <a:xfrm>
              <a:off x="0" y="0"/>
              <a:ext cx="432" cy="48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5" name="Oval 33"/>
            <p:cNvSpPr>
              <a:spLocks noChangeArrowheads="1"/>
            </p:cNvSpPr>
            <p:nvPr/>
          </p:nvSpPr>
          <p:spPr bwMode="auto">
            <a:xfrm>
              <a:off x="144" y="43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5181600" y="55626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000" b="1">
                <a:solidFill>
                  <a:srgbClr val="FF0000"/>
                </a:solidFill>
              </a:rPr>
              <a:t>π</a:t>
            </a:r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2209800" y="4038600"/>
            <a:ext cx="3962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/>
              <a:t>直径为</a:t>
            </a:r>
            <a:r>
              <a:rPr lang="zh-CN" altLang="zh-CN" sz="3200" b="1"/>
              <a:t>1</a:t>
            </a:r>
            <a:r>
              <a:rPr lang="zh-CN" sz="3200" b="1"/>
              <a:t>的圆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7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2" grpId="0" build="p" autoUpdateAnimBg="0"/>
      <p:bldP spid="1744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1981200" y="1676400"/>
            <a:ext cx="2133600" cy="22860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700" name="Group 3"/>
          <p:cNvGrpSpPr>
            <a:grpSpLocks/>
          </p:cNvGrpSpPr>
          <p:nvPr/>
        </p:nvGrpSpPr>
        <p:grpSpPr bwMode="auto">
          <a:xfrm>
            <a:off x="1066800" y="2743200"/>
            <a:ext cx="5943600" cy="655638"/>
            <a:chOff x="0" y="0"/>
            <a:chExt cx="3744" cy="413"/>
          </a:xfrm>
        </p:grpSpPr>
        <p:sp>
          <p:nvSpPr>
            <p:cNvPr id="29712" name="Line 4"/>
            <p:cNvSpPr>
              <a:spLocks noChangeShapeType="1"/>
            </p:cNvSpPr>
            <p:nvPr/>
          </p:nvSpPr>
          <p:spPr bwMode="auto">
            <a:xfrm>
              <a:off x="0" y="48"/>
              <a:ext cx="37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3" name="Oval 5"/>
            <p:cNvSpPr>
              <a:spLocks noChangeArrowheads="1"/>
            </p:cNvSpPr>
            <p:nvPr/>
          </p:nvSpPr>
          <p:spPr bwMode="auto">
            <a:xfrm>
              <a:off x="1200" y="0"/>
              <a:ext cx="48" cy="9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4" name="Oval 6"/>
            <p:cNvSpPr>
              <a:spLocks noChangeArrowheads="1"/>
            </p:cNvSpPr>
            <p:nvPr/>
          </p:nvSpPr>
          <p:spPr bwMode="auto">
            <a:xfrm>
              <a:off x="168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5" name="Oval 7"/>
            <p:cNvSpPr>
              <a:spLocks noChangeArrowheads="1"/>
            </p:cNvSpPr>
            <p:nvPr/>
          </p:nvSpPr>
          <p:spPr bwMode="auto">
            <a:xfrm>
              <a:off x="216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6" name="Oval 8"/>
            <p:cNvSpPr>
              <a:spLocks noChangeArrowheads="1"/>
            </p:cNvSpPr>
            <p:nvPr/>
          </p:nvSpPr>
          <p:spPr bwMode="auto">
            <a:xfrm>
              <a:off x="264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7" name="Oval 9"/>
            <p:cNvSpPr>
              <a:spLocks noChangeArrowheads="1"/>
            </p:cNvSpPr>
            <p:nvPr/>
          </p:nvSpPr>
          <p:spPr bwMode="auto">
            <a:xfrm>
              <a:off x="3168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8" name="Text Box 10"/>
            <p:cNvSpPr txBox="1">
              <a:spLocks noChangeArrowheads="1"/>
            </p:cNvSpPr>
            <p:nvPr/>
          </p:nvSpPr>
          <p:spPr bwMode="auto">
            <a:xfrm>
              <a:off x="1104" y="48"/>
              <a:ext cx="24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0</a:t>
              </a:r>
            </a:p>
          </p:txBody>
        </p:sp>
        <p:sp>
          <p:nvSpPr>
            <p:cNvPr id="29719" name="Text Box 11"/>
            <p:cNvSpPr txBox="1">
              <a:spLocks noChangeArrowheads="1"/>
            </p:cNvSpPr>
            <p:nvPr/>
          </p:nvSpPr>
          <p:spPr bwMode="auto">
            <a:xfrm>
              <a:off x="1584" y="48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1</a:t>
              </a:r>
            </a:p>
          </p:txBody>
        </p:sp>
        <p:sp>
          <p:nvSpPr>
            <p:cNvPr id="29720" name="Text Box 12"/>
            <p:cNvSpPr txBox="1">
              <a:spLocks noChangeArrowheads="1"/>
            </p:cNvSpPr>
            <p:nvPr/>
          </p:nvSpPr>
          <p:spPr bwMode="auto">
            <a:xfrm>
              <a:off x="2064" y="48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2</a:t>
              </a:r>
            </a:p>
          </p:txBody>
        </p:sp>
        <p:sp>
          <p:nvSpPr>
            <p:cNvPr id="29721" name="Text Box 13"/>
            <p:cNvSpPr txBox="1">
              <a:spLocks noChangeArrowheads="1"/>
            </p:cNvSpPr>
            <p:nvPr/>
          </p:nvSpPr>
          <p:spPr bwMode="auto">
            <a:xfrm>
              <a:off x="3072" y="48"/>
              <a:ext cx="3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4</a:t>
              </a:r>
            </a:p>
          </p:txBody>
        </p:sp>
        <p:sp>
          <p:nvSpPr>
            <p:cNvPr id="29722" name="Text Box 14"/>
            <p:cNvSpPr txBox="1">
              <a:spLocks noChangeArrowheads="1"/>
            </p:cNvSpPr>
            <p:nvPr/>
          </p:nvSpPr>
          <p:spPr bwMode="auto">
            <a:xfrm>
              <a:off x="2544" y="48"/>
              <a:ext cx="3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3</a:t>
              </a:r>
            </a:p>
          </p:txBody>
        </p:sp>
        <p:sp>
          <p:nvSpPr>
            <p:cNvPr id="29723" name="Text Box 15"/>
            <p:cNvSpPr txBox="1">
              <a:spLocks noChangeArrowheads="1"/>
            </p:cNvSpPr>
            <p:nvPr/>
          </p:nvSpPr>
          <p:spPr bwMode="auto">
            <a:xfrm>
              <a:off x="624" y="48"/>
              <a:ext cx="48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-1</a:t>
              </a:r>
            </a:p>
          </p:txBody>
        </p:sp>
        <p:sp>
          <p:nvSpPr>
            <p:cNvPr id="29724" name="Oval 16"/>
            <p:cNvSpPr>
              <a:spLocks noChangeArrowheads="1"/>
            </p:cNvSpPr>
            <p:nvPr/>
          </p:nvSpPr>
          <p:spPr bwMode="auto">
            <a:xfrm>
              <a:off x="72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25" name="Oval 17"/>
            <p:cNvSpPr>
              <a:spLocks noChangeArrowheads="1"/>
            </p:cNvSpPr>
            <p:nvPr/>
          </p:nvSpPr>
          <p:spPr bwMode="auto">
            <a:xfrm>
              <a:off x="240" y="0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26" name="Text Box 18"/>
            <p:cNvSpPr txBox="1">
              <a:spLocks noChangeArrowheads="1"/>
            </p:cNvSpPr>
            <p:nvPr/>
          </p:nvSpPr>
          <p:spPr bwMode="auto">
            <a:xfrm>
              <a:off x="48" y="48"/>
              <a:ext cx="48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3200" b="1"/>
                <a:t>-2</a:t>
              </a:r>
            </a:p>
          </p:txBody>
        </p:sp>
      </p:grpSp>
      <p:sp>
        <p:nvSpPr>
          <p:cNvPr id="29701" name="Text Box 19"/>
          <p:cNvSpPr txBox="1">
            <a:spLocks noChangeArrowheads="1"/>
          </p:cNvSpPr>
          <p:nvPr/>
        </p:nvSpPr>
        <p:spPr bwMode="auto">
          <a:xfrm>
            <a:off x="609600" y="533400"/>
            <a:ext cx="7620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/>
              <a:t>问题</a:t>
            </a:r>
            <a:r>
              <a:rPr lang="zh-CN" altLang="zh-CN" sz="3200" b="1"/>
              <a:t>:</a:t>
            </a:r>
            <a:r>
              <a:rPr lang="zh-CN" sz="3200" b="1"/>
              <a:t>边长为</a:t>
            </a:r>
            <a:r>
              <a:rPr lang="zh-CN" altLang="zh-CN" sz="3200" b="1"/>
              <a:t>1</a:t>
            </a:r>
            <a:r>
              <a:rPr lang="zh-CN" sz="3200" b="1"/>
              <a:t>的正方形</a:t>
            </a:r>
            <a:r>
              <a:rPr lang="zh-CN" altLang="zh-CN" sz="3200" b="1"/>
              <a:t>,</a:t>
            </a:r>
            <a:r>
              <a:rPr lang="zh-CN" sz="3200" b="1"/>
              <a:t>对角线长为多少</a:t>
            </a:r>
            <a:r>
              <a:rPr lang="zh-CN" altLang="zh-CN" sz="3200" b="1"/>
              <a:t>?</a:t>
            </a: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2971800" y="1981200"/>
            <a:ext cx="762000" cy="838200"/>
            <a:chOff x="0" y="0"/>
            <a:chExt cx="480" cy="528"/>
          </a:xfrm>
        </p:grpSpPr>
        <p:sp>
          <p:nvSpPr>
            <p:cNvPr id="29710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480" cy="52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1" name="Line 22"/>
            <p:cNvSpPr>
              <a:spLocks noChangeShapeType="1"/>
            </p:cNvSpPr>
            <p:nvPr/>
          </p:nvSpPr>
          <p:spPr bwMode="auto">
            <a:xfrm flipH="1">
              <a:off x="0" y="0"/>
              <a:ext cx="480" cy="528"/>
            </a:xfrm>
            <a:prstGeom prst="line">
              <a:avLst/>
            </a:prstGeom>
            <a:noFill/>
            <a:ln w="571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55" name="Oval 23"/>
          <p:cNvSpPr>
            <a:spLocks noChangeArrowheads="1"/>
          </p:cNvSpPr>
          <p:nvPr/>
        </p:nvSpPr>
        <p:spPr bwMode="auto">
          <a:xfrm>
            <a:off x="4038600" y="2743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6" name="Oval 24"/>
          <p:cNvSpPr>
            <a:spLocks noChangeArrowheads="1"/>
          </p:cNvSpPr>
          <p:nvPr/>
        </p:nvSpPr>
        <p:spPr bwMode="auto">
          <a:xfrm>
            <a:off x="1905000" y="2743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8457" name="Object 25"/>
          <p:cNvGraphicFramePr>
            <a:graphicFrameLocks noChangeAspect="1"/>
          </p:cNvGraphicFramePr>
          <p:nvPr/>
        </p:nvGraphicFramePr>
        <p:xfrm>
          <a:off x="3962400" y="1981200"/>
          <a:ext cx="83820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7" r:id="rId4" imgW="242881" imgH="217315" progId="Equation.DSMT4">
                  <p:embed/>
                </p:oleObj>
              </mc:Choice>
              <mc:Fallback>
                <p:oleObj r:id="rId4" imgW="242881" imgH="217315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981200"/>
                        <a:ext cx="838200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8" name="Object 26"/>
          <p:cNvGraphicFramePr>
            <a:graphicFrameLocks noChangeAspect="1"/>
          </p:cNvGraphicFramePr>
          <p:nvPr/>
        </p:nvGraphicFramePr>
        <p:xfrm>
          <a:off x="990600" y="2057400"/>
          <a:ext cx="1147763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8" r:id="rId6" imgW="331639" imgH="216841" progId="Equation.DSMT4">
                  <p:embed/>
                </p:oleObj>
              </mc:Choice>
              <mc:Fallback>
                <p:oleObj r:id="rId6" imgW="331639" imgH="216841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057400"/>
                        <a:ext cx="1147763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7" name="Text Box 27"/>
          <p:cNvSpPr txBox="1">
            <a:spLocks noChangeArrowheads="1"/>
          </p:cNvSpPr>
          <p:nvPr/>
        </p:nvSpPr>
        <p:spPr bwMode="auto">
          <a:xfrm>
            <a:off x="1066800" y="4495800"/>
            <a:ext cx="609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762000" y="4206875"/>
            <a:ext cx="7391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/>
              <a:t>也就是说</a:t>
            </a:r>
            <a:r>
              <a:rPr lang="zh-CN" altLang="zh-CN" sz="2400" b="1"/>
              <a:t>:</a:t>
            </a:r>
            <a:r>
              <a:rPr lang="zh-CN" sz="2400" b="1"/>
              <a:t>每一个无理数都可以用数轴上的一个点来表示</a:t>
            </a:r>
            <a:r>
              <a:rPr lang="zh-CN" altLang="zh-CN" sz="2400" b="1"/>
              <a:t>.</a:t>
            </a:r>
            <a:r>
              <a:rPr lang="zh-CN" sz="2400" b="1"/>
              <a:t>数轴上的点有些表示有理数</a:t>
            </a:r>
            <a:r>
              <a:rPr lang="zh-CN" altLang="zh-CN" sz="2400" b="1"/>
              <a:t>,</a:t>
            </a:r>
            <a:r>
              <a:rPr lang="zh-CN" sz="2400" b="1"/>
              <a:t>有些表示无理数</a:t>
            </a:r>
            <a:r>
              <a:rPr lang="zh-CN" altLang="zh-CN" sz="2400" b="1"/>
              <a:t>.</a:t>
            </a: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914400" y="5257800"/>
            <a:ext cx="662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FF0000"/>
                </a:solidFill>
              </a:rPr>
              <a:t>实数与数轴上的点是一一对应的</a:t>
            </a:r>
            <a:r>
              <a:rPr lang="zh-CN" altLang="zh-CN" sz="3600" b="1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18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500"/>
                                        <p:tgtEl>
                                          <p:spTgt spid="18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55" grpId="0" animBg="1"/>
      <p:bldP spid="18456" grpId="0" animBg="1"/>
      <p:bldP spid="18460" grpId="0" build="p" autoUpdateAnimBg="0"/>
      <p:bldP spid="1846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FF0000"/>
                </a:solidFill>
              </a:rPr>
              <a:t>思考：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143000" y="2895600"/>
            <a:ext cx="662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-π</a:t>
            </a:r>
            <a:r>
              <a:rPr lang="zh-CN" sz="3600" b="1">
                <a:solidFill>
                  <a:srgbClr val="FF0000"/>
                </a:solidFill>
              </a:rPr>
              <a:t>的相反数是</a:t>
            </a:r>
            <a:r>
              <a:rPr lang="zh-CN" altLang="zh-CN" sz="3600" b="1">
                <a:solidFill>
                  <a:srgbClr val="FF0000"/>
                </a:solidFill>
              </a:rPr>
              <a:t>_________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90600" y="3657600"/>
            <a:ext cx="662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0</a:t>
            </a:r>
            <a:r>
              <a:rPr lang="zh-CN" sz="3600" b="1">
                <a:solidFill>
                  <a:srgbClr val="FF0000"/>
                </a:solidFill>
              </a:rPr>
              <a:t>的相反数是</a:t>
            </a:r>
            <a:r>
              <a:rPr lang="zh-CN" altLang="zh-CN" sz="3600" b="1">
                <a:solidFill>
                  <a:srgbClr val="FF0000"/>
                </a:solidFill>
              </a:rPr>
              <a:t>_________</a:t>
            </a:r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990600" y="1905000"/>
          <a:ext cx="56134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4" r:id="rId4" imgW="1322522" imgH="216181" progId="Equation.DSMT4">
                  <p:embed/>
                </p:oleObj>
              </mc:Choice>
              <mc:Fallback>
                <p:oleObj r:id="rId4" imgW="1322522" imgH="21618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905000"/>
                        <a:ext cx="56134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914400" y="4724400"/>
          <a:ext cx="71628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5" r:id="rId6" imgW="2119061" imgH="266469" progId="Equation.DSMT4">
                  <p:embed/>
                </p:oleObj>
              </mc:Choice>
              <mc:Fallback>
                <p:oleObj r:id="rId6" imgW="2119061" imgH="266469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724400"/>
                        <a:ext cx="71628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4648200" y="1752600"/>
          <a:ext cx="1241425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6" r:id="rId8" imgW="293629" imgH="191497" progId="Equation.DSMT4">
                  <p:embed/>
                </p:oleObj>
              </mc:Choice>
              <mc:Fallback>
                <p:oleObj r:id="rId8" imgW="293629" imgH="191497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752600"/>
                        <a:ext cx="1241425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4724400" y="2819400"/>
            <a:ext cx="91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π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886200" y="3581400"/>
            <a:ext cx="91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0</a:t>
            </a:r>
          </a:p>
        </p:txBody>
      </p:sp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2219325" y="4800600"/>
          <a:ext cx="917575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7" r:id="rId10" imgW="217410" imgH="191832" progId="Equation.DSMT4">
                  <p:embed/>
                </p:oleObj>
              </mc:Choice>
              <mc:Fallback>
                <p:oleObj r:id="rId10" imgW="217410" imgH="191832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9325" y="4800600"/>
                        <a:ext cx="917575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4343400" y="4724400"/>
            <a:ext cx="91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π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6629400" y="4648200"/>
            <a:ext cx="91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6" dur="500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 autoUpdateAnimBg="0"/>
      <p:bldP spid="19459" grpId="0" build="p" autoUpdateAnimBg="0"/>
      <p:bldP spid="19460" grpId="0" build="p" autoUpdateAnimBg="0"/>
      <p:bldP spid="19464" grpId="0" build="p" autoUpdateAnimBg="0"/>
      <p:bldP spid="19465" grpId="0" build="p" autoUpdateAnimBg="0"/>
      <p:bldP spid="19467" grpId="0" build="p" autoUpdateAnimBg="0"/>
      <p:bldP spid="19468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80010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4400" b="1">
                <a:solidFill>
                  <a:srgbClr val="0000FF"/>
                </a:solidFill>
              </a:rPr>
              <a:t>在实数范围内，相反数、倒数、绝对值的意义和有理数范围内的相反数、倒数、绝对值的意义完全一样。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0" y="2895600"/>
            <a:ext cx="9144000" cy="3675063"/>
            <a:chOff x="0" y="0"/>
            <a:chExt cx="5466" cy="2315"/>
          </a:xfrm>
        </p:grpSpPr>
        <p:grpSp>
          <p:nvGrpSpPr>
            <p:cNvPr id="31752" name="Group 4"/>
            <p:cNvGrpSpPr>
              <a:grpSpLocks/>
            </p:cNvGrpSpPr>
            <p:nvPr/>
          </p:nvGrpSpPr>
          <p:grpSpPr bwMode="auto">
            <a:xfrm>
              <a:off x="0" y="0"/>
              <a:ext cx="1724" cy="589"/>
              <a:chOff x="0" y="0"/>
              <a:chExt cx="1724" cy="589"/>
            </a:xfrm>
          </p:grpSpPr>
          <p:sp>
            <p:nvSpPr>
              <p:cNvPr id="31761" name="AutoShap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24" cy="589"/>
              </a:xfrm>
              <a:prstGeom prst="irregularSeal2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2" name="WordArt 6"/>
              <p:cNvSpPr>
                <a:spLocks noChangeArrowheads="1" noChangeShapeType="1"/>
              </p:cNvSpPr>
              <p:nvPr/>
            </p:nvSpPr>
            <p:spPr bwMode="auto">
              <a:xfrm>
                <a:off x="409" y="45"/>
                <a:ext cx="680" cy="499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32056"/>
                  </a:avLst>
                </a:prstTxWarp>
              </a:bodyPr>
              <a:lstStyle/>
              <a:p>
                <a:pPr algn="ctr"/>
                <a:r>
                  <a:rPr lang="zh-CN" altLang="en-US" sz="3600" kern="10"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>
                      <a:outerShdw dist="53882" dir="2700000" algn="ctr" rotWithShape="0">
                        <a:srgbClr val="9999FF">
                          <a:alpha val="75000"/>
                        </a:srgbClr>
                      </a:outerShdw>
                    </a:effectLst>
                    <a:latin typeface="宋体"/>
                    <a:ea typeface="宋体"/>
                  </a:rPr>
                  <a:t>想一想</a:t>
                </a:r>
              </a:p>
            </p:txBody>
          </p:sp>
        </p:grpSp>
        <p:grpSp>
          <p:nvGrpSpPr>
            <p:cNvPr id="31753" name="Group 7"/>
            <p:cNvGrpSpPr>
              <a:grpSpLocks/>
            </p:cNvGrpSpPr>
            <p:nvPr/>
          </p:nvGrpSpPr>
          <p:grpSpPr bwMode="auto">
            <a:xfrm>
              <a:off x="0" y="726"/>
              <a:ext cx="5307" cy="826"/>
              <a:chOff x="0" y="0"/>
              <a:chExt cx="5307" cy="826"/>
            </a:xfrm>
          </p:grpSpPr>
          <p:sp>
            <p:nvSpPr>
              <p:cNvPr id="31758" name="Text Box 8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5307" cy="8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sz="3200"/>
                  <a:t>（</a:t>
                </a:r>
                <a:r>
                  <a:rPr lang="zh-CN" altLang="zh-CN" sz="3200" b="1"/>
                  <a:t>1</a:t>
                </a:r>
                <a:r>
                  <a:rPr lang="zh-CN" sz="3200" b="1"/>
                  <a:t>）</a:t>
                </a:r>
                <a:r>
                  <a:rPr lang="zh-CN" altLang="zh-CN" sz="3200" b="1"/>
                  <a:t>a</a:t>
                </a:r>
                <a:r>
                  <a:rPr lang="zh-CN" sz="3200" b="1"/>
                  <a:t>是一个实数，它的相反数为              ，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zh-CN" altLang="zh-CN" b="1"/>
                  <a:t>                 </a:t>
                </a:r>
                <a:r>
                  <a:rPr lang="zh-CN" sz="3200" b="1"/>
                  <a:t>绝对值为                  ；</a:t>
                </a:r>
              </a:p>
            </p:txBody>
          </p:sp>
          <p:sp>
            <p:nvSpPr>
              <p:cNvPr id="31759" name="Line 9"/>
              <p:cNvSpPr>
                <a:spLocks noChangeShapeType="1"/>
              </p:cNvSpPr>
              <p:nvPr/>
            </p:nvSpPr>
            <p:spPr bwMode="auto">
              <a:xfrm>
                <a:off x="3946" y="317"/>
                <a:ext cx="9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60" name="Line 10"/>
              <p:cNvSpPr>
                <a:spLocks noChangeShapeType="1"/>
              </p:cNvSpPr>
              <p:nvPr/>
            </p:nvSpPr>
            <p:spPr bwMode="auto">
              <a:xfrm>
                <a:off x="1814" y="771"/>
                <a:ext cx="11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754" name="Group 11"/>
            <p:cNvGrpSpPr>
              <a:grpSpLocks/>
            </p:cNvGrpSpPr>
            <p:nvPr/>
          </p:nvGrpSpPr>
          <p:grpSpPr bwMode="auto">
            <a:xfrm>
              <a:off x="0" y="1950"/>
              <a:ext cx="5466" cy="365"/>
              <a:chOff x="0" y="0"/>
              <a:chExt cx="5466" cy="365"/>
            </a:xfrm>
          </p:grpSpPr>
          <p:sp>
            <p:nvSpPr>
              <p:cNvPr id="31755" name="Text Box 1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5466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sz="3200" b="1"/>
                  <a:t>（</a:t>
                </a:r>
                <a:r>
                  <a:rPr lang="zh-CN" altLang="zh-CN" sz="3200" b="1"/>
                  <a:t>2</a:t>
                </a:r>
                <a:r>
                  <a:rPr lang="zh-CN" sz="3200" b="1"/>
                  <a:t>）如果</a:t>
                </a:r>
                <a:r>
                  <a:rPr lang="zh-CN" altLang="zh-CN" sz="3200" b="1"/>
                  <a:t>a    0</a:t>
                </a:r>
                <a:r>
                  <a:rPr lang="zh-CN" sz="3200" b="1"/>
                  <a:t>，那么它的倒数为                。</a:t>
                </a:r>
                <a:r>
                  <a:rPr lang="zh-CN" sz="3200"/>
                  <a:t>             </a:t>
                </a:r>
              </a:p>
            </p:txBody>
          </p:sp>
          <p:graphicFrame>
            <p:nvGraphicFramePr>
              <p:cNvPr id="31756" name="Object 13"/>
              <p:cNvGraphicFramePr>
                <a:graphicFrameLocks noChangeAspect="1"/>
              </p:cNvGraphicFramePr>
              <p:nvPr/>
            </p:nvGraphicFramePr>
            <p:xfrm>
              <a:off x="1338" y="0"/>
              <a:ext cx="362" cy="3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763" r:id="rId3" imgW="141543" imgH="141543" progId="Equation.3">
                      <p:embed/>
                    </p:oleObj>
                  </mc:Choice>
                  <mc:Fallback>
                    <p:oleObj r:id="rId3" imgW="141543" imgH="141543" progId="Equation.3">
                      <p:embed/>
                      <p:pic>
                        <p:nvPicPr>
                          <p:cNvPr id="0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38" y="0"/>
                            <a:ext cx="362" cy="36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1757" name="Line 14"/>
              <p:cNvSpPr>
                <a:spLocks noChangeShapeType="1"/>
              </p:cNvSpPr>
              <p:nvPr/>
            </p:nvSpPr>
            <p:spPr bwMode="auto">
              <a:xfrm>
                <a:off x="3923" y="273"/>
                <a:ext cx="10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20495" name="Object 15"/>
          <p:cNvGraphicFramePr>
            <a:graphicFrameLocks noChangeAspect="1"/>
          </p:cNvGraphicFramePr>
          <p:nvPr/>
        </p:nvGraphicFramePr>
        <p:xfrm>
          <a:off x="6705600" y="3810000"/>
          <a:ext cx="1008063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4" r:id="rId5" imgW="242881" imgH="140615" progId="Equation.3">
                  <p:embed/>
                </p:oleObj>
              </mc:Choice>
              <mc:Fallback>
                <p:oleObj r:id="rId5" imgW="242881" imgH="140615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3810000"/>
                        <a:ext cx="1008063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6" name="Object 16"/>
          <p:cNvGraphicFramePr>
            <a:graphicFrameLocks noChangeAspect="1"/>
          </p:cNvGraphicFramePr>
          <p:nvPr/>
        </p:nvGraphicFramePr>
        <p:xfrm>
          <a:off x="3276600" y="4419600"/>
          <a:ext cx="790575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5" r:id="rId7" imgW="165964" imgH="255330" progId="Equation.3">
                  <p:embed/>
                </p:oleObj>
              </mc:Choice>
              <mc:Fallback>
                <p:oleObj r:id="rId7" imgW="165964" imgH="25533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419600"/>
                        <a:ext cx="790575" cy="846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7" name="Object 17"/>
          <p:cNvGraphicFramePr>
            <a:graphicFrameLocks noChangeAspect="1"/>
          </p:cNvGraphicFramePr>
          <p:nvPr/>
        </p:nvGraphicFramePr>
        <p:xfrm>
          <a:off x="6781800" y="5257800"/>
          <a:ext cx="647700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6" r:id="rId9" imgW="152998" imgH="395244" progId="Equation.3">
                  <p:embed/>
                </p:oleObj>
              </mc:Choice>
              <mc:Fallback>
                <p:oleObj r:id="rId9" imgW="152998" imgH="395244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257800"/>
                        <a:ext cx="647700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页脚占位符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0" y="-230188"/>
            <a:ext cx="2665413" cy="977901"/>
            <a:chOff x="0" y="0"/>
            <a:chExt cx="1679" cy="624"/>
          </a:xfrm>
        </p:grpSpPr>
        <p:sp>
          <p:nvSpPr>
            <p:cNvPr id="32798" name="未知"/>
            <p:cNvSpPr>
              <a:spLocks/>
            </p:cNvSpPr>
            <p:nvPr/>
          </p:nvSpPr>
          <p:spPr bwMode="auto">
            <a:xfrm>
              <a:off x="91" y="255"/>
              <a:ext cx="1588" cy="231"/>
            </a:xfrm>
            <a:custGeom>
              <a:avLst/>
              <a:gdLst>
                <a:gd name="T0" fmla="*/ 311 w 2208"/>
                <a:gd name="T1" fmla="*/ 231 h 384"/>
                <a:gd name="T2" fmla="*/ 1588 w 2208"/>
                <a:gd name="T3" fmla="*/ 231 h 384"/>
                <a:gd name="T4" fmla="*/ 1277 w 2208"/>
                <a:gd name="T5" fmla="*/ 0 h 384"/>
                <a:gd name="T6" fmla="*/ 0 w 2208"/>
                <a:gd name="T7" fmla="*/ 0 h 384"/>
                <a:gd name="T8" fmla="*/ 311 w 2208"/>
                <a:gd name="T9" fmla="*/ 231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08" h="384">
                  <a:moveTo>
                    <a:pt x="432" y="384"/>
                  </a:moveTo>
                  <a:lnTo>
                    <a:pt x="2208" y="384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432" y="38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00"/>
                </a:gs>
              </a:gsLst>
              <a:lin ang="5400000" scaled="1"/>
            </a:gradFill>
            <a:ln w="19050" cap="flat" cmpd="sng">
              <a:solidFill>
                <a:schemeClr val="accent1"/>
              </a:solidFill>
              <a:round/>
              <a:headEnd/>
              <a:tailEnd/>
            </a:ln>
            <a:effectLst>
              <a:prstShdw prst="shdw15">
                <a:schemeClr val="bg2"/>
              </a:prstShdw>
            </a:effec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2799" name="Group 4"/>
            <p:cNvGrpSpPr>
              <a:grpSpLocks/>
            </p:cNvGrpSpPr>
            <p:nvPr/>
          </p:nvGrpSpPr>
          <p:grpSpPr bwMode="auto">
            <a:xfrm>
              <a:off x="0" y="0"/>
              <a:ext cx="575" cy="624"/>
              <a:chOff x="0" y="0"/>
              <a:chExt cx="575" cy="624"/>
            </a:xfrm>
          </p:grpSpPr>
          <p:grpSp>
            <p:nvGrpSpPr>
              <p:cNvPr id="32801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575" cy="624"/>
                <a:chOff x="0" y="0"/>
                <a:chExt cx="575" cy="624"/>
              </a:xfrm>
            </p:grpSpPr>
            <p:sp>
              <p:nvSpPr>
                <p:cNvPr id="32803" name="未知"/>
                <p:cNvSpPr>
                  <a:spLocks/>
                </p:cNvSpPr>
                <p:nvPr/>
              </p:nvSpPr>
              <p:spPr bwMode="auto">
                <a:xfrm rot="158589">
                  <a:off x="90" y="84"/>
                  <a:ext cx="357" cy="407"/>
                </a:xfrm>
                <a:custGeom>
                  <a:avLst/>
                  <a:gdLst>
                    <a:gd name="T0" fmla="*/ 30 w 576"/>
                    <a:gd name="T1" fmla="*/ 383 h 816"/>
                    <a:gd name="T2" fmla="*/ 119 w 576"/>
                    <a:gd name="T3" fmla="*/ 407 h 816"/>
                    <a:gd name="T4" fmla="*/ 357 w 576"/>
                    <a:gd name="T5" fmla="*/ 48 h 816"/>
                    <a:gd name="T6" fmla="*/ 238 w 576"/>
                    <a:gd name="T7" fmla="*/ 0 h 816"/>
                    <a:gd name="T8" fmla="*/ 0 w 576"/>
                    <a:gd name="T9" fmla="*/ 359 h 8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6" h="816">
                      <a:moveTo>
                        <a:pt x="48" y="768"/>
                      </a:moveTo>
                      <a:lnTo>
                        <a:pt x="192" y="816"/>
                      </a:lnTo>
                      <a:lnTo>
                        <a:pt x="576" y="96"/>
                      </a:lnTo>
                      <a:lnTo>
                        <a:pt x="384" y="0"/>
                      </a:lnTo>
                      <a:lnTo>
                        <a:pt x="0" y="720"/>
                      </a:lnTo>
                    </a:path>
                  </a:pathLst>
                </a:custGeom>
                <a:gradFill rotWithShape="0">
                  <a:gsLst>
                    <a:gs pos="0">
                      <a:srgbClr val="FFCC66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ln w="38100" cap="flat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32804" name="Group 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75" cy="624"/>
                  <a:chOff x="0" y="0"/>
                  <a:chExt cx="575" cy="624"/>
                </a:xfrm>
              </p:grpSpPr>
              <p:sp>
                <p:nvSpPr>
                  <p:cNvPr id="21512" name="未知"/>
                  <p:cNvSpPr>
                    <a:spLocks/>
                  </p:cNvSpPr>
                  <p:nvPr/>
                </p:nvSpPr>
                <p:spPr bwMode="auto">
                  <a:xfrm>
                    <a:off x="210" y="103"/>
                    <a:ext cx="356" cy="382"/>
                  </a:xfrm>
                  <a:custGeom>
                    <a:avLst/>
                    <a:gdLst>
                      <a:gd name="T0" fmla="*/ 0 w 432"/>
                      <a:gd name="T1" fmla="*/ 624 h 624"/>
                      <a:gd name="T2" fmla="*/ 96 w 432"/>
                      <a:gd name="T3" fmla="*/ 624 h 624"/>
                      <a:gd name="T4" fmla="*/ 432 w 432"/>
                      <a:gd name="T5" fmla="*/ 0 h 624"/>
                      <a:gd name="T6" fmla="*/ 288 w 432"/>
                      <a:gd name="T7" fmla="*/ 48 h 624"/>
                      <a:gd name="T8" fmla="*/ 0 w 432"/>
                      <a:gd name="T9" fmla="*/ 624 h 6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2" h="624">
                        <a:moveTo>
                          <a:pt x="0" y="624"/>
                        </a:moveTo>
                        <a:lnTo>
                          <a:pt x="96" y="624"/>
                        </a:lnTo>
                        <a:lnTo>
                          <a:pt x="432" y="0"/>
                        </a:lnTo>
                        <a:lnTo>
                          <a:pt x="288" y="48"/>
                        </a:lnTo>
                        <a:lnTo>
                          <a:pt x="0" y="624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50000">
                        <a:srgbClr val="CC3300"/>
                      </a:gs>
                      <a:gs pos="100000">
                        <a:schemeClr val="accent2"/>
                      </a:gs>
                    </a:gsLst>
                    <a:lin ang="2700000" scaled="1"/>
                  </a:gradFill>
                  <a:ln w="38100" cap="flat" cmpd="sng">
                    <a:solidFill>
                      <a:srgbClr val="CC33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513" name="未知"/>
                  <p:cNvSpPr>
                    <a:spLocks/>
                  </p:cNvSpPr>
                  <p:nvPr/>
                </p:nvSpPr>
                <p:spPr bwMode="auto">
                  <a:xfrm rot="961415">
                    <a:off x="67" y="21"/>
                    <a:ext cx="186" cy="431"/>
                  </a:xfrm>
                  <a:custGeom>
                    <a:avLst/>
                    <a:gdLst>
                      <a:gd name="T0" fmla="*/ 480 w 480"/>
                      <a:gd name="T1" fmla="*/ 96 h 720"/>
                      <a:gd name="T2" fmla="*/ 192 w 480"/>
                      <a:gd name="T3" fmla="*/ 672 h 720"/>
                      <a:gd name="T4" fmla="*/ 144 w 480"/>
                      <a:gd name="T5" fmla="*/ 720 h 720"/>
                      <a:gd name="T6" fmla="*/ 0 w 480"/>
                      <a:gd name="T7" fmla="*/ 624 h 720"/>
                      <a:gd name="T8" fmla="*/ 144 w 480"/>
                      <a:gd name="T9" fmla="*/ 336 h 720"/>
                      <a:gd name="T10" fmla="*/ 336 w 480"/>
                      <a:gd name="T11" fmla="*/ 0 h 720"/>
                      <a:gd name="T12" fmla="*/ 480 w 480"/>
                      <a:gd name="T13" fmla="*/ 96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80" h="720">
                        <a:moveTo>
                          <a:pt x="480" y="96"/>
                        </a:moveTo>
                        <a:lnTo>
                          <a:pt x="192" y="672"/>
                        </a:lnTo>
                        <a:lnTo>
                          <a:pt x="144" y="720"/>
                        </a:lnTo>
                        <a:lnTo>
                          <a:pt x="0" y="624"/>
                        </a:lnTo>
                        <a:lnTo>
                          <a:pt x="144" y="336"/>
                        </a:lnTo>
                        <a:lnTo>
                          <a:pt x="336" y="0"/>
                        </a:lnTo>
                        <a:lnTo>
                          <a:pt x="480" y="96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hlink"/>
                      </a:gs>
                      <a:gs pos="50000">
                        <a:srgbClr val="FFCC66"/>
                      </a:gs>
                      <a:gs pos="100000">
                        <a:schemeClr val="hlink"/>
                      </a:gs>
                    </a:gsLst>
                    <a:lin ang="2700000" scaled="1"/>
                  </a:gradFill>
                  <a:ln w="19050" cap="flat" cmpd="sng">
                    <a:solidFill>
                      <a:srgbClr val="FFCC6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32807" name="未知"/>
                  <p:cNvSpPr>
                    <a:spLocks/>
                  </p:cNvSpPr>
                  <p:nvPr/>
                </p:nvSpPr>
                <p:spPr bwMode="auto">
                  <a:xfrm>
                    <a:off x="279" y="0"/>
                    <a:ext cx="296" cy="108"/>
                  </a:xfrm>
                  <a:custGeom>
                    <a:avLst/>
                    <a:gdLst>
                      <a:gd name="T0" fmla="*/ 169 w 336"/>
                      <a:gd name="T1" fmla="*/ 108 h 240"/>
                      <a:gd name="T2" fmla="*/ 42 w 336"/>
                      <a:gd name="T3" fmla="*/ 65 h 240"/>
                      <a:gd name="T4" fmla="*/ 0 w 336"/>
                      <a:gd name="T5" fmla="*/ 22 h 240"/>
                      <a:gd name="T6" fmla="*/ 127 w 336"/>
                      <a:gd name="T7" fmla="*/ 0 h 240"/>
                      <a:gd name="T8" fmla="*/ 254 w 336"/>
                      <a:gd name="T9" fmla="*/ 22 h 240"/>
                      <a:gd name="T10" fmla="*/ 296 w 336"/>
                      <a:gd name="T11" fmla="*/ 86 h 240"/>
                      <a:gd name="T12" fmla="*/ 169 w 336"/>
                      <a:gd name="T13" fmla="*/ 108 h 24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336" h="240">
                        <a:moveTo>
                          <a:pt x="192" y="240"/>
                        </a:moveTo>
                        <a:lnTo>
                          <a:pt x="48" y="144"/>
                        </a:lnTo>
                        <a:lnTo>
                          <a:pt x="0" y="48"/>
                        </a:lnTo>
                        <a:lnTo>
                          <a:pt x="144" y="0"/>
                        </a:lnTo>
                        <a:lnTo>
                          <a:pt x="288" y="48"/>
                        </a:lnTo>
                        <a:lnTo>
                          <a:pt x="336" y="192"/>
                        </a:lnTo>
                        <a:lnTo>
                          <a:pt x="192" y="24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FCC66"/>
                      </a:gs>
                      <a:gs pos="50000">
                        <a:srgbClr val="FF9933"/>
                      </a:gs>
                      <a:gs pos="100000">
                        <a:srgbClr val="FFCC66"/>
                      </a:gs>
                    </a:gsLst>
                    <a:lin ang="18900000" scaled="1"/>
                  </a:gradFill>
                  <a:ln w="19050" cap="flat" cmpd="sng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15" name="未知"/>
                  <p:cNvSpPr>
                    <a:spLocks/>
                  </p:cNvSpPr>
                  <p:nvPr/>
                </p:nvSpPr>
                <p:spPr bwMode="auto">
                  <a:xfrm>
                    <a:off x="38" y="355"/>
                    <a:ext cx="237" cy="246"/>
                  </a:xfrm>
                  <a:custGeom>
                    <a:avLst/>
                    <a:gdLst>
                      <a:gd name="T0" fmla="*/ 192 w 384"/>
                      <a:gd name="T1" fmla="*/ 192 h 384"/>
                      <a:gd name="T2" fmla="*/ 96 w 384"/>
                      <a:gd name="T3" fmla="*/ 144 h 384"/>
                      <a:gd name="T4" fmla="*/ 48 w 384"/>
                      <a:gd name="T5" fmla="*/ 96 h 384"/>
                      <a:gd name="T6" fmla="*/ 0 w 384"/>
                      <a:gd name="T7" fmla="*/ 0 h 384"/>
                      <a:gd name="T8" fmla="*/ 0 w 384"/>
                      <a:gd name="T9" fmla="*/ 384 h 384"/>
                      <a:gd name="T10" fmla="*/ 384 w 384"/>
                      <a:gd name="T11" fmla="*/ 192 h 384"/>
                      <a:gd name="T12" fmla="*/ 192 w 384"/>
                      <a:gd name="T13" fmla="*/ 192 h 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84" h="384">
                        <a:moveTo>
                          <a:pt x="192" y="192"/>
                        </a:moveTo>
                        <a:lnTo>
                          <a:pt x="96" y="144"/>
                        </a:lnTo>
                        <a:lnTo>
                          <a:pt x="48" y="96"/>
                        </a:lnTo>
                        <a:lnTo>
                          <a:pt x="0" y="0"/>
                        </a:lnTo>
                        <a:lnTo>
                          <a:pt x="0" y="384"/>
                        </a:lnTo>
                        <a:lnTo>
                          <a:pt x="384" y="192"/>
                        </a:lnTo>
                        <a:lnTo>
                          <a:pt x="192" y="19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hlink"/>
                      </a:gs>
                      <a:gs pos="50000">
                        <a:srgbClr val="FF9900"/>
                      </a:gs>
                      <a:gs pos="100000">
                        <a:schemeClr val="hlink"/>
                      </a:gs>
                    </a:gsLst>
                    <a:lin ang="2700000" scaled="1"/>
                  </a:gradFill>
                  <a:ln w="19050" cap="flat" cmpd="sng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516" name="未知"/>
                  <p:cNvSpPr>
                    <a:spLocks/>
                  </p:cNvSpPr>
                  <p:nvPr/>
                </p:nvSpPr>
                <p:spPr bwMode="auto">
                  <a:xfrm rot="1629174">
                    <a:off x="0" y="530"/>
                    <a:ext cx="95" cy="94"/>
                  </a:xfrm>
                  <a:custGeom>
                    <a:avLst/>
                    <a:gdLst>
                      <a:gd name="T0" fmla="*/ 0 w 96"/>
                      <a:gd name="T1" fmla="*/ 0 h 96"/>
                      <a:gd name="T2" fmla="*/ 96 w 96"/>
                      <a:gd name="T3" fmla="*/ 0 h 96"/>
                      <a:gd name="T4" fmla="*/ 48 w 96"/>
                      <a:gd name="T5" fmla="*/ 96 h 96"/>
                      <a:gd name="T6" fmla="*/ 0 w 96"/>
                      <a:gd name="T7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6" h="96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48" y="9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50000">
                        <a:srgbClr val="969696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 cap="flat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</p:grpSp>
          </p:grpSp>
          <p:sp>
            <p:nvSpPr>
              <p:cNvPr id="32802" name="Oval 13"/>
              <p:cNvSpPr>
                <a:spLocks noChangeArrowheads="1"/>
              </p:cNvSpPr>
              <p:nvPr/>
            </p:nvSpPr>
            <p:spPr bwMode="auto">
              <a:xfrm>
                <a:off x="417" y="7"/>
                <a:ext cx="89" cy="44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518" name="Text Box 14"/>
            <p:cNvSpPr txBox="1">
              <a:spLocks noChangeArrowheads="1"/>
            </p:cNvSpPr>
            <p:nvPr/>
          </p:nvSpPr>
          <p:spPr bwMode="auto">
            <a:xfrm>
              <a:off x="454" y="255"/>
              <a:ext cx="9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黑体" pitchFamily="2" charset="-122"/>
                </a:rPr>
                <a:t>随堂练习</a:t>
              </a:r>
            </a:p>
          </p:txBody>
        </p:sp>
      </p:grpSp>
      <p:graphicFrame>
        <p:nvGraphicFramePr>
          <p:cNvPr id="32772" name="Object 15"/>
          <p:cNvGraphicFramePr>
            <a:graphicFrameLocks noChangeAspect="1"/>
          </p:cNvGraphicFramePr>
          <p:nvPr/>
        </p:nvGraphicFramePr>
        <p:xfrm>
          <a:off x="827088" y="1341438"/>
          <a:ext cx="936625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0" r:id="rId3" imgW="344395" imgH="229597" progId="Equation.3">
                  <p:embed/>
                </p:oleObj>
              </mc:Choice>
              <mc:Fallback>
                <p:oleObj r:id="rId3" imgW="344395" imgH="229597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341438"/>
                        <a:ext cx="936625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3" name="Group 16"/>
          <p:cNvGrpSpPr>
            <a:grpSpLocks/>
          </p:cNvGrpSpPr>
          <p:nvPr/>
        </p:nvGrpSpPr>
        <p:grpSpPr bwMode="auto">
          <a:xfrm>
            <a:off x="0" y="1341438"/>
            <a:ext cx="8669338" cy="519112"/>
            <a:chOff x="0" y="0"/>
            <a:chExt cx="5461" cy="327"/>
          </a:xfrm>
        </p:grpSpPr>
        <p:sp>
          <p:nvSpPr>
            <p:cNvPr id="32795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546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sz="2800" b="1"/>
                <a:t>１、          的相反数是　　　　，绝对值是　　　　．</a:t>
              </a:r>
            </a:p>
          </p:txBody>
        </p:sp>
        <p:sp>
          <p:nvSpPr>
            <p:cNvPr id="32796" name="Line 18"/>
            <p:cNvSpPr>
              <a:spLocks noChangeShapeType="1"/>
            </p:cNvSpPr>
            <p:nvPr/>
          </p:nvSpPr>
          <p:spPr bwMode="auto">
            <a:xfrm>
              <a:off x="2290" y="272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7" name="Line 19"/>
            <p:cNvSpPr>
              <a:spLocks noChangeShapeType="1"/>
            </p:cNvSpPr>
            <p:nvPr/>
          </p:nvSpPr>
          <p:spPr bwMode="auto">
            <a:xfrm>
              <a:off x="4286" y="272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32774" name="Object 20"/>
          <p:cNvGraphicFramePr>
            <a:graphicFrameLocks noChangeAspect="1"/>
          </p:cNvGraphicFramePr>
          <p:nvPr/>
        </p:nvGraphicFramePr>
        <p:xfrm>
          <a:off x="5508625" y="1990725"/>
          <a:ext cx="963613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1" r:id="rId5" imgW="344695" imgH="229797" progId="Equation.3">
                  <p:embed/>
                </p:oleObj>
              </mc:Choice>
              <mc:Fallback>
                <p:oleObj r:id="rId5" imgW="344695" imgH="229797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1990725"/>
                        <a:ext cx="963613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5" name="Group 21"/>
          <p:cNvGrpSpPr>
            <a:grpSpLocks/>
          </p:cNvGrpSpPr>
          <p:nvPr/>
        </p:nvGrpSpPr>
        <p:grpSpPr bwMode="auto">
          <a:xfrm>
            <a:off x="0" y="1990725"/>
            <a:ext cx="9369425" cy="546100"/>
            <a:chOff x="0" y="0"/>
            <a:chExt cx="5902" cy="344"/>
          </a:xfrm>
        </p:grpSpPr>
        <p:sp>
          <p:nvSpPr>
            <p:cNvPr id="32791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590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sz="2800" b="1"/>
                <a:t>２、绝对值等于     的数是　        ，         的平方 是     　．</a:t>
              </a:r>
            </a:p>
          </p:txBody>
        </p:sp>
        <p:graphicFrame>
          <p:nvGraphicFramePr>
            <p:cNvPr id="32792" name="Object 23"/>
            <p:cNvGraphicFramePr>
              <a:graphicFrameLocks noChangeAspect="1"/>
            </p:cNvGraphicFramePr>
            <p:nvPr/>
          </p:nvGraphicFramePr>
          <p:xfrm>
            <a:off x="1565" y="0"/>
            <a:ext cx="344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12" r:id="rId7" imgW="230400" imgH="230400" progId="Equation.3">
                    <p:embed/>
                  </p:oleObj>
                </mc:Choice>
                <mc:Fallback>
                  <p:oleObj r:id="rId7" imgW="230400" imgH="2304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5" y="0"/>
                          <a:ext cx="344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93" name="Line 24"/>
            <p:cNvSpPr>
              <a:spLocks noChangeShapeType="1"/>
            </p:cNvSpPr>
            <p:nvPr/>
          </p:nvSpPr>
          <p:spPr bwMode="auto">
            <a:xfrm>
              <a:off x="2699" y="272"/>
              <a:ext cx="6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4" name="Line 25"/>
            <p:cNvSpPr>
              <a:spLocks noChangeShapeType="1"/>
            </p:cNvSpPr>
            <p:nvPr/>
          </p:nvSpPr>
          <p:spPr bwMode="auto">
            <a:xfrm>
              <a:off x="5103" y="272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76" name="Group 26"/>
          <p:cNvGrpSpPr>
            <a:grpSpLocks/>
          </p:cNvGrpSpPr>
          <p:nvPr/>
        </p:nvGrpSpPr>
        <p:grpSpPr bwMode="auto">
          <a:xfrm>
            <a:off x="0" y="2565400"/>
            <a:ext cx="5580063" cy="547688"/>
            <a:chOff x="0" y="0"/>
            <a:chExt cx="3515" cy="345"/>
          </a:xfrm>
        </p:grpSpPr>
        <p:sp>
          <p:nvSpPr>
            <p:cNvPr id="32788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294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sz="2800" b="1"/>
                <a:t>３、比较大小：－７　</a:t>
              </a:r>
              <a:r>
                <a:rPr lang="zh-CN" b="1"/>
                <a:t>　　　　</a:t>
              </a:r>
            </a:p>
          </p:txBody>
        </p:sp>
        <p:sp>
          <p:nvSpPr>
            <p:cNvPr id="32789" name="Line 28"/>
            <p:cNvSpPr>
              <a:spLocks noChangeShapeType="1"/>
            </p:cNvSpPr>
            <p:nvPr/>
          </p:nvSpPr>
          <p:spPr bwMode="auto">
            <a:xfrm>
              <a:off x="2109" y="272"/>
              <a:ext cx="6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32790" name="Object 29"/>
            <p:cNvGraphicFramePr>
              <a:graphicFrameLocks noChangeAspect="1"/>
            </p:cNvGraphicFramePr>
            <p:nvPr/>
          </p:nvGraphicFramePr>
          <p:xfrm>
            <a:off x="2880" y="0"/>
            <a:ext cx="635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13" r:id="rId9" imgW="420927" imgH="229597" progId="Equation.3">
                    <p:embed/>
                  </p:oleObj>
                </mc:Choice>
                <mc:Fallback>
                  <p:oleObj r:id="rId9" imgW="420927" imgH="229597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0"/>
                          <a:ext cx="635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1534" name="Object 30"/>
          <p:cNvGraphicFramePr>
            <a:graphicFrameLocks noChangeAspect="1"/>
          </p:cNvGraphicFramePr>
          <p:nvPr/>
        </p:nvGraphicFramePr>
        <p:xfrm>
          <a:off x="3981450" y="1427163"/>
          <a:ext cx="533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4" r:id="rId11" imgW="242881" imgH="217315" progId="Equation.3">
                  <p:embed/>
                </p:oleObj>
              </mc:Choice>
              <mc:Fallback>
                <p:oleObj r:id="rId11" imgW="242881" imgH="217315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1450" y="1427163"/>
                        <a:ext cx="5334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35" name="Object 31"/>
          <p:cNvGraphicFramePr>
            <a:graphicFrameLocks noChangeAspect="1"/>
          </p:cNvGraphicFramePr>
          <p:nvPr/>
        </p:nvGraphicFramePr>
        <p:xfrm>
          <a:off x="7221538" y="1354138"/>
          <a:ext cx="533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5" r:id="rId13" imgW="242881" imgH="217315" progId="Equation.3">
                  <p:embed/>
                </p:oleObj>
              </mc:Choice>
              <mc:Fallback>
                <p:oleObj r:id="rId13" imgW="242881" imgH="217315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1538" y="1354138"/>
                        <a:ext cx="5334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36" name="Object 32"/>
          <p:cNvGraphicFramePr>
            <a:graphicFrameLocks noChangeAspect="1"/>
          </p:cNvGraphicFramePr>
          <p:nvPr/>
        </p:nvGraphicFramePr>
        <p:xfrm>
          <a:off x="4413250" y="2003425"/>
          <a:ext cx="7858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6" r:id="rId14" imgW="357150" imgH="216841" progId="Equation.3">
                  <p:embed/>
                </p:oleObj>
              </mc:Choice>
              <mc:Fallback>
                <p:oleObj r:id="rId14" imgW="357150" imgH="216841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3250" y="2003425"/>
                        <a:ext cx="7858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37" name="Object 33"/>
          <p:cNvGraphicFramePr>
            <a:graphicFrameLocks noChangeAspect="1"/>
          </p:cNvGraphicFramePr>
          <p:nvPr/>
        </p:nvGraphicFramePr>
        <p:xfrm>
          <a:off x="8355013" y="1984375"/>
          <a:ext cx="42862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7" r:id="rId16" imgW="128112" imgH="166546" progId="Equation.3">
                  <p:embed/>
                </p:oleObj>
              </mc:Choice>
              <mc:Fallback>
                <p:oleObj r:id="rId16" imgW="128112" imgH="166546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5013" y="1984375"/>
                        <a:ext cx="428625" cy="490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538" name="Group 34"/>
          <p:cNvGrpSpPr>
            <a:grpSpLocks/>
          </p:cNvGrpSpPr>
          <p:nvPr/>
        </p:nvGrpSpPr>
        <p:grpSpPr bwMode="auto">
          <a:xfrm>
            <a:off x="3563938" y="2638425"/>
            <a:ext cx="287337" cy="287338"/>
            <a:chOff x="0" y="0"/>
            <a:chExt cx="272" cy="227"/>
          </a:xfrm>
        </p:grpSpPr>
        <p:sp>
          <p:nvSpPr>
            <p:cNvPr id="32786" name="Line 35"/>
            <p:cNvSpPr>
              <a:spLocks noChangeShapeType="1"/>
            </p:cNvSpPr>
            <p:nvPr/>
          </p:nvSpPr>
          <p:spPr bwMode="auto">
            <a:xfrm flipH="1">
              <a:off x="0" y="0"/>
              <a:ext cx="272" cy="11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7" name="Line 36"/>
            <p:cNvSpPr>
              <a:spLocks noChangeShapeType="1"/>
            </p:cNvSpPr>
            <p:nvPr/>
          </p:nvSpPr>
          <p:spPr bwMode="auto">
            <a:xfrm>
              <a:off x="0" y="114"/>
              <a:ext cx="272" cy="113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41" name="Group 37"/>
          <p:cNvGrpSpPr>
            <a:grpSpLocks/>
          </p:cNvGrpSpPr>
          <p:nvPr/>
        </p:nvGrpSpPr>
        <p:grpSpPr bwMode="auto">
          <a:xfrm>
            <a:off x="-23813" y="3128963"/>
            <a:ext cx="5573713" cy="731837"/>
            <a:chOff x="0" y="0"/>
            <a:chExt cx="3519" cy="461"/>
          </a:xfrm>
        </p:grpSpPr>
        <p:sp>
          <p:nvSpPr>
            <p:cNvPr id="32784" name="Text Box 38"/>
            <p:cNvSpPr txBox="1">
              <a:spLocks noChangeArrowheads="1"/>
            </p:cNvSpPr>
            <p:nvPr/>
          </p:nvSpPr>
          <p:spPr bwMode="auto">
            <a:xfrm>
              <a:off x="0" y="0"/>
              <a:ext cx="351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sz="2800" b="1"/>
                <a:t>４、　　　　的绝对值是</a:t>
              </a:r>
              <a:r>
                <a:rPr lang="zh-CN" sz="3600" u="sng">
                  <a:ea typeface="隶书" pitchFamily="49" charset="-122"/>
                </a:rPr>
                <a:t>        </a:t>
              </a:r>
              <a:r>
                <a:rPr lang="zh-CN" sz="3600">
                  <a:ea typeface="隶书" pitchFamily="49" charset="-122"/>
                </a:rPr>
                <a:t>。</a:t>
              </a:r>
            </a:p>
          </p:txBody>
        </p:sp>
        <p:graphicFrame>
          <p:nvGraphicFramePr>
            <p:cNvPr id="32785" name="Object 39"/>
            <p:cNvGraphicFramePr>
              <a:graphicFrameLocks noChangeAspect="1"/>
            </p:cNvGraphicFramePr>
            <p:nvPr/>
          </p:nvGraphicFramePr>
          <p:xfrm>
            <a:off x="557" y="7"/>
            <a:ext cx="681" cy="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18" r:id="rId18" imgW="420744" imgH="216747" progId="Equation.3">
                    <p:embed/>
                  </p:oleObj>
                </mc:Choice>
                <mc:Fallback>
                  <p:oleObj r:id="rId18" imgW="420744" imgH="216747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7" y="7"/>
                          <a:ext cx="681" cy="4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4140200" y="3068638"/>
            <a:ext cx="641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3600">
                <a:solidFill>
                  <a:srgbClr val="CC0000"/>
                </a:solidFill>
                <a:ea typeface="隶书" pitchFamily="49" charset="-122"/>
              </a:rPr>
              <a:t>４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4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grpSp>
        <p:nvGrpSpPr>
          <p:cNvPr id="33795" name="Group 2"/>
          <p:cNvGrpSpPr>
            <a:grpSpLocks/>
          </p:cNvGrpSpPr>
          <p:nvPr/>
        </p:nvGrpSpPr>
        <p:grpSpPr bwMode="auto">
          <a:xfrm>
            <a:off x="0" y="-230188"/>
            <a:ext cx="2665413" cy="977901"/>
            <a:chOff x="0" y="0"/>
            <a:chExt cx="1679" cy="624"/>
          </a:xfrm>
        </p:grpSpPr>
        <p:sp>
          <p:nvSpPr>
            <p:cNvPr id="33830" name="未知"/>
            <p:cNvSpPr>
              <a:spLocks/>
            </p:cNvSpPr>
            <p:nvPr/>
          </p:nvSpPr>
          <p:spPr bwMode="auto">
            <a:xfrm>
              <a:off x="91" y="255"/>
              <a:ext cx="1588" cy="231"/>
            </a:xfrm>
            <a:custGeom>
              <a:avLst/>
              <a:gdLst>
                <a:gd name="T0" fmla="*/ 311 w 2208"/>
                <a:gd name="T1" fmla="*/ 231 h 384"/>
                <a:gd name="T2" fmla="*/ 1588 w 2208"/>
                <a:gd name="T3" fmla="*/ 231 h 384"/>
                <a:gd name="T4" fmla="*/ 1277 w 2208"/>
                <a:gd name="T5" fmla="*/ 0 h 384"/>
                <a:gd name="T6" fmla="*/ 0 w 2208"/>
                <a:gd name="T7" fmla="*/ 0 h 384"/>
                <a:gd name="T8" fmla="*/ 311 w 2208"/>
                <a:gd name="T9" fmla="*/ 231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08" h="384">
                  <a:moveTo>
                    <a:pt x="432" y="384"/>
                  </a:moveTo>
                  <a:lnTo>
                    <a:pt x="2208" y="384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432" y="38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00"/>
                </a:gs>
              </a:gsLst>
              <a:lin ang="5400000" scaled="1"/>
            </a:gradFill>
            <a:ln w="19050" cap="flat" cmpd="sng">
              <a:solidFill>
                <a:schemeClr val="accent1"/>
              </a:solidFill>
              <a:round/>
              <a:headEnd/>
              <a:tailEnd/>
            </a:ln>
            <a:effectLst>
              <a:prstShdw prst="shdw15">
                <a:schemeClr val="bg2"/>
              </a:prstShdw>
            </a:effec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3831" name="Group 4"/>
            <p:cNvGrpSpPr>
              <a:grpSpLocks/>
            </p:cNvGrpSpPr>
            <p:nvPr/>
          </p:nvGrpSpPr>
          <p:grpSpPr bwMode="auto">
            <a:xfrm>
              <a:off x="0" y="0"/>
              <a:ext cx="575" cy="624"/>
              <a:chOff x="0" y="0"/>
              <a:chExt cx="575" cy="624"/>
            </a:xfrm>
          </p:grpSpPr>
          <p:grpSp>
            <p:nvGrpSpPr>
              <p:cNvPr id="33833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575" cy="624"/>
                <a:chOff x="0" y="0"/>
                <a:chExt cx="575" cy="624"/>
              </a:xfrm>
            </p:grpSpPr>
            <p:sp>
              <p:nvSpPr>
                <p:cNvPr id="33835" name="未知"/>
                <p:cNvSpPr>
                  <a:spLocks/>
                </p:cNvSpPr>
                <p:nvPr/>
              </p:nvSpPr>
              <p:spPr bwMode="auto">
                <a:xfrm rot="158589">
                  <a:off x="90" y="84"/>
                  <a:ext cx="357" cy="407"/>
                </a:xfrm>
                <a:custGeom>
                  <a:avLst/>
                  <a:gdLst>
                    <a:gd name="T0" fmla="*/ 30 w 576"/>
                    <a:gd name="T1" fmla="*/ 383 h 816"/>
                    <a:gd name="T2" fmla="*/ 119 w 576"/>
                    <a:gd name="T3" fmla="*/ 407 h 816"/>
                    <a:gd name="T4" fmla="*/ 357 w 576"/>
                    <a:gd name="T5" fmla="*/ 48 h 816"/>
                    <a:gd name="T6" fmla="*/ 238 w 576"/>
                    <a:gd name="T7" fmla="*/ 0 h 816"/>
                    <a:gd name="T8" fmla="*/ 0 w 576"/>
                    <a:gd name="T9" fmla="*/ 359 h 8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6" h="816">
                      <a:moveTo>
                        <a:pt x="48" y="768"/>
                      </a:moveTo>
                      <a:lnTo>
                        <a:pt x="192" y="816"/>
                      </a:lnTo>
                      <a:lnTo>
                        <a:pt x="576" y="96"/>
                      </a:lnTo>
                      <a:lnTo>
                        <a:pt x="384" y="0"/>
                      </a:lnTo>
                      <a:lnTo>
                        <a:pt x="0" y="720"/>
                      </a:lnTo>
                    </a:path>
                  </a:pathLst>
                </a:custGeom>
                <a:gradFill rotWithShape="0">
                  <a:gsLst>
                    <a:gs pos="0">
                      <a:srgbClr val="FFCC66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ln w="38100" cap="flat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33836" name="Group 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75" cy="624"/>
                  <a:chOff x="0" y="0"/>
                  <a:chExt cx="575" cy="624"/>
                </a:xfrm>
              </p:grpSpPr>
              <p:sp>
                <p:nvSpPr>
                  <p:cNvPr id="22536" name="未知"/>
                  <p:cNvSpPr>
                    <a:spLocks/>
                  </p:cNvSpPr>
                  <p:nvPr/>
                </p:nvSpPr>
                <p:spPr bwMode="auto">
                  <a:xfrm>
                    <a:off x="210" y="103"/>
                    <a:ext cx="356" cy="382"/>
                  </a:xfrm>
                  <a:custGeom>
                    <a:avLst/>
                    <a:gdLst>
                      <a:gd name="T0" fmla="*/ 0 w 432"/>
                      <a:gd name="T1" fmla="*/ 624 h 624"/>
                      <a:gd name="T2" fmla="*/ 96 w 432"/>
                      <a:gd name="T3" fmla="*/ 624 h 624"/>
                      <a:gd name="T4" fmla="*/ 432 w 432"/>
                      <a:gd name="T5" fmla="*/ 0 h 624"/>
                      <a:gd name="T6" fmla="*/ 288 w 432"/>
                      <a:gd name="T7" fmla="*/ 48 h 624"/>
                      <a:gd name="T8" fmla="*/ 0 w 432"/>
                      <a:gd name="T9" fmla="*/ 624 h 6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2" h="624">
                        <a:moveTo>
                          <a:pt x="0" y="624"/>
                        </a:moveTo>
                        <a:lnTo>
                          <a:pt x="96" y="624"/>
                        </a:lnTo>
                        <a:lnTo>
                          <a:pt x="432" y="0"/>
                        </a:lnTo>
                        <a:lnTo>
                          <a:pt x="288" y="48"/>
                        </a:lnTo>
                        <a:lnTo>
                          <a:pt x="0" y="624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50000">
                        <a:srgbClr val="CC3300"/>
                      </a:gs>
                      <a:gs pos="100000">
                        <a:schemeClr val="accent2"/>
                      </a:gs>
                    </a:gsLst>
                    <a:lin ang="2700000" scaled="1"/>
                  </a:gradFill>
                  <a:ln w="38100" cap="flat" cmpd="sng">
                    <a:solidFill>
                      <a:srgbClr val="CC33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537" name="未知"/>
                  <p:cNvSpPr>
                    <a:spLocks/>
                  </p:cNvSpPr>
                  <p:nvPr/>
                </p:nvSpPr>
                <p:spPr bwMode="auto">
                  <a:xfrm rot="961415">
                    <a:off x="67" y="21"/>
                    <a:ext cx="186" cy="431"/>
                  </a:xfrm>
                  <a:custGeom>
                    <a:avLst/>
                    <a:gdLst>
                      <a:gd name="T0" fmla="*/ 480 w 480"/>
                      <a:gd name="T1" fmla="*/ 96 h 720"/>
                      <a:gd name="T2" fmla="*/ 192 w 480"/>
                      <a:gd name="T3" fmla="*/ 672 h 720"/>
                      <a:gd name="T4" fmla="*/ 144 w 480"/>
                      <a:gd name="T5" fmla="*/ 720 h 720"/>
                      <a:gd name="T6" fmla="*/ 0 w 480"/>
                      <a:gd name="T7" fmla="*/ 624 h 720"/>
                      <a:gd name="T8" fmla="*/ 144 w 480"/>
                      <a:gd name="T9" fmla="*/ 336 h 720"/>
                      <a:gd name="T10" fmla="*/ 336 w 480"/>
                      <a:gd name="T11" fmla="*/ 0 h 720"/>
                      <a:gd name="T12" fmla="*/ 480 w 480"/>
                      <a:gd name="T13" fmla="*/ 96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80" h="720">
                        <a:moveTo>
                          <a:pt x="480" y="96"/>
                        </a:moveTo>
                        <a:lnTo>
                          <a:pt x="192" y="672"/>
                        </a:lnTo>
                        <a:lnTo>
                          <a:pt x="144" y="720"/>
                        </a:lnTo>
                        <a:lnTo>
                          <a:pt x="0" y="624"/>
                        </a:lnTo>
                        <a:lnTo>
                          <a:pt x="144" y="336"/>
                        </a:lnTo>
                        <a:lnTo>
                          <a:pt x="336" y="0"/>
                        </a:lnTo>
                        <a:lnTo>
                          <a:pt x="480" y="96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hlink"/>
                      </a:gs>
                      <a:gs pos="50000">
                        <a:srgbClr val="FFCC66"/>
                      </a:gs>
                      <a:gs pos="100000">
                        <a:schemeClr val="hlink"/>
                      </a:gs>
                    </a:gsLst>
                    <a:lin ang="2700000" scaled="1"/>
                  </a:gradFill>
                  <a:ln w="19050" cap="flat" cmpd="sng">
                    <a:solidFill>
                      <a:srgbClr val="FFCC6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33839" name="未知"/>
                  <p:cNvSpPr>
                    <a:spLocks/>
                  </p:cNvSpPr>
                  <p:nvPr/>
                </p:nvSpPr>
                <p:spPr bwMode="auto">
                  <a:xfrm>
                    <a:off x="279" y="0"/>
                    <a:ext cx="296" cy="108"/>
                  </a:xfrm>
                  <a:custGeom>
                    <a:avLst/>
                    <a:gdLst>
                      <a:gd name="T0" fmla="*/ 169 w 336"/>
                      <a:gd name="T1" fmla="*/ 108 h 240"/>
                      <a:gd name="T2" fmla="*/ 42 w 336"/>
                      <a:gd name="T3" fmla="*/ 65 h 240"/>
                      <a:gd name="T4" fmla="*/ 0 w 336"/>
                      <a:gd name="T5" fmla="*/ 22 h 240"/>
                      <a:gd name="T6" fmla="*/ 127 w 336"/>
                      <a:gd name="T7" fmla="*/ 0 h 240"/>
                      <a:gd name="T8" fmla="*/ 254 w 336"/>
                      <a:gd name="T9" fmla="*/ 22 h 240"/>
                      <a:gd name="T10" fmla="*/ 296 w 336"/>
                      <a:gd name="T11" fmla="*/ 86 h 240"/>
                      <a:gd name="T12" fmla="*/ 169 w 336"/>
                      <a:gd name="T13" fmla="*/ 108 h 24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336" h="240">
                        <a:moveTo>
                          <a:pt x="192" y="240"/>
                        </a:moveTo>
                        <a:lnTo>
                          <a:pt x="48" y="144"/>
                        </a:lnTo>
                        <a:lnTo>
                          <a:pt x="0" y="48"/>
                        </a:lnTo>
                        <a:lnTo>
                          <a:pt x="144" y="0"/>
                        </a:lnTo>
                        <a:lnTo>
                          <a:pt x="288" y="48"/>
                        </a:lnTo>
                        <a:lnTo>
                          <a:pt x="336" y="192"/>
                        </a:lnTo>
                        <a:lnTo>
                          <a:pt x="192" y="24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FCC66"/>
                      </a:gs>
                      <a:gs pos="50000">
                        <a:srgbClr val="FF9933"/>
                      </a:gs>
                      <a:gs pos="100000">
                        <a:srgbClr val="FFCC66"/>
                      </a:gs>
                    </a:gsLst>
                    <a:lin ang="18900000" scaled="1"/>
                  </a:gradFill>
                  <a:ln w="19050" cap="flat" cmpd="sng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39" name="未知"/>
                  <p:cNvSpPr>
                    <a:spLocks/>
                  </p:cNvSpPr>
                  <p:nvPr/>
                </p:nvSpPr>
                <p:spPr bwMode="auto">
                  <a:xfrm>
                    <a:off x="38" y="355"/>
                    <a:ext cx="237" cy="246"/>
                  </a:xfrm>
                  <a:custGeom>
                    <a:avLst/>
                    <a:gdLst>
                      <a:gd name="T0" fmla="*/ 192 w 384"/>
                      <a:gd name="T1" fmla="*/ 192 h 384"/>
                      <a:gd name="T2" fmla="*/ 96 w 384"/>
                      <a:gd name="T3" fmla="*/ 144 h 384"/>
                      <a:gd name="T4" fmla="*/ 48 w 384"/>
                      <a:gd name="T5" fmla="*/ 96 h 384"/>
                      <a:gd name="T6" fmla="*/ 0 w 384"/>
                      <a:gd name="T7" fmla="*/ 0 h 384"/>
                      <a:gd name="T8" fmla="*/ 0 w 384"/>
                      <a:gd name="T9" fmla="*/ 384 h 384"/>
                      <a:gd name="T10" fmla="*/ 384 w 384"/>
                      <a:gd name="T11" fmla="*/ 192 h 384"/>
                      <a:gd name="T12" fmla="*/ 192 w 384"/>
                      <a:gd name="T13" fmla="*/ 192 h 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84" h="384">
                        <a:moveTo>
                          <a:pt x="192" y="192"/>
                        </a:moveTo>
                        <a:lnTo>
                          <a:pt x="96" y="144"/>
                        </a:lnTo>
                        <a:lnTo>
                          <a:pt x="48" y="96"/>
                        </a:lnTo>
                        <a:lnTo>
                          <a:pt x="0" y="0"/>
                        </a:lnTo>
                        <a:lnTo>
                          <a:pt x="0" y="384"/>
                        </a:lnTo>
                        <a:lnTo>
                          <a:pt x="384" y="192"/>
                        </a:lnTo>
                        <a:lnTo>
                          <a:pt x="192" y="19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hlink"/>
                      </a:gs>
                      <a:gs pos="50000">
                        <a:srgbClr val="FF9900"/>
                      </a:gs>
                      <a:gs pos="100000">
                        <a:schemeClr val="hlink"/>
                      </a:gs>
                    </a:gsLst>
                    <a:lin ang="2700000" scaled="1"/>
                  </a:gradFill>
                  <a:ln w="19050" cap="flat" cmpd="sng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540" name="未知"/>
                  <p:cNvSpPr>
                    <a:spLocks/>
                  </p:cNvSpPr>
                  <p:nvPr/>
                </p:nvSpPr>
                <p:spPr bwMode="auto">
                  <a:xfrm rot="1629174">
                    <a:off x="0" y="530"/>
                    <a:ext cx="95" cy="94"/>
                  </a:xfrm>
                  <a:custGeom>
                    <a:avLst/>
                    <a:gdLst>
                      <a:gd name="T0" fmla="*/ 0 w 96"/>
                      <a:gd name="T1" fmla="*/ 0 h 96"/>
                      <a:gd name="T2" fmla="*/ 96 w 96"/>
                      <a:gd name="T3" fmla="*/ 0 h 96"/>
                      <a:gd name="T4" fmla="*/ 48 w 96"/>
                      <a:gd name="T5" fmla="*/ 96 h 96"/>
                      <a:gd name="T6" fmla="*/ 0 w 96"/>
                      <a:gd name="T7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6" h="96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48" y="9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50000">
                        <a:srgbClr val="969696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 cap="flat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</p:grpSp>
          </p:grpSp>
          <p:sp>
            <p:nvSpPr>
              <p:cNvPr id="33834" name="Oval 13"/>
              <p:cNvSpPr>
                <a:spLocks noChangeArrowheads="1"/>
              </p:cNvSpPr>
              <p:nvPr/>
            </p:nvSpPr>
            <p:spPr bwMode="auto">
              <a:xfrm>
                <a:off x="417" y="7"/>
                <a:ext cx="89" cy="44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542" name="Text Box 14"/>
            <p:cNvSpPr txBox="1">
              <a:spLocks noChangeArrowheads="1"/>
            </p:cNvSpPr>
            <p:nvPr/>
          </p:nvSpPr>
          <p:spPr bwMode="auto">
            <a:xfrm>
              <a:off x="454" y="255"/>
              <a:ext cx="9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黑体" pitchFamily="2" charset="-122"/>
                </a:rPr>
                <a:t>随堂练习</a:t>
              </a:r>
            </a:p>
          </p:txBody>
        </p:sp>
      </p:grpSp>
      <p:sp>
        <p:nvSpPr>
          <p:cNvPr id="33796" name="Rectangle 15"/>
          <p:cNvSpPr>
            <a:spLocks noChangeArrowheads="1"/>
          </p:cNvSpPr>
          <p:nvPr/>
        </p:nvSpPr>
        <p:spPr bwMode="auto">
          <a:xfrm>
            <a:off x="2700338" y="0"/>
            <a:ext cx="33194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000" b="1"/>
              <a:t>二、填空</a:t>
            </a:r>
          </a:p>
        </p:txBody>
      </p:sp>
      <p:graphicFrame>
        <p:nvGraphicFramePr>
          <p:cNvPr id="33797" name="Object 16"/>
          <p:cNvGraphicFramePr>
            <a:graphicFrameLocks noChangeAspect="1"/>
          </p:cNvGraphicFramePr>
          <p:nvPr/>
        </p:nvGraphicFramePr>
        <p:xfrm>
          <a:off x="827088" y="1700213"/>
          <a:ext cx="936625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2" r:id="rId3" imgW="344395" imgH="229597" progId="Equation.3">
                  <p:embed/>
                </p:oleObj>
              </mc:Choice>
              <mc:Fallback>
                <p:oleObj r:id="rId3" imgW="344395" imgH="229597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700213"/>
                        <a:ext cx="936625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798" name="Group 17"/>
          <p:cNvGrpSpPr>
            <a:grpSpLocks/>
          </p:cNvGrpSpPr>
          <p:nvPr/>
        </p:nvGrpSpPr>
        <p:grpSpPr bwMode="auto">
          <a:xfrm>
            <a:off x="0" y="1700213"/>
            <a:ext cx="8669338" cy="519112"/>
            <a:chOff x="0" y="0"/>
            <a:chExt cx="5461" cy="327"/>
          </a:xfrm>
        </p:grpSpPr>
        <p:sp>
          <p:nvSpPr>
            <p:cNvPr id="33827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546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sz="2800" b="1"/>
                <a:t>２、          的相反数是　　　　，绝对值是　　　　．</a:t>
              </a:r>
            </a:p>
          </p:txBody>
        </p:sp>
        <p:sp>
          <p:nvSpPr>
            <p:cNvPr id="33828" name="Line 19"/>
            <p:cNvSpPr>
              <a:spLocks noChangeShapeType="1"/>
            </p:cNvSpPr>
            <p:nvPr/>
          </p:nvSpPr>
          <p:spPr bwMode="auto">
            <a:xfrm>
              <a:off x="2290" y="272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Line 20"/>
            <p:cNvSpPr>
              <a:spLocks noChangeShapeType="1"/>
            </p:cNvSpPr>
            <p:nvPr/>
          </p:nvSpPr>
          <p:spPr bwMode="auto">
            <a:xfrm>
              <a:off x="4286" y="272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33799" name="Object 21"/>
          <p:cNvGraphicFramePr>
            <a:graphicFrameLocks noChangeAspect="1"/>
          </p:cNvGraphicFramePr>
          <p:nvPr/>
        </p:nvGraphicFramePr>
        <p:xfrm>
          <a:off x="5508625" y="2349500"/>
          <a:ext cx="963613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3" r:id="rId5" imgW="344695" imgH="229797" progId="Equation.3">
                  <p:embed/>
                </p:oleObj>
              </mc:Choice>
              <mc:Fallback>
                <p:oleObj r:id="rId5" imgW="344695" imgH="229797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2349500"/>
                        <a:ext cx="963613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800" name="Group 22"/>
          <p:cNvGrpSpPr>
            <a:grpSpLocks/>
          </p:cNvGrpSpPr>
          <p:nvPr/>
        </p:nvGrpSpPr>
        <p:grpSpPr bwMode="auto">
          <a:xfrm>
            <a:off x="0" y="2578100"/>
            <a:ext cx="9369425" cy="546100"/>
            <a:chOff x="0" y="0"/>
            <a:chExt cx="5902" cy="344"/>
          </a:xfrm>
        </p:grpSpPr>
        <p:sp>
          <p:nvSpPr>
            <p:cNvPr id="33823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590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sz="2800" b="1"/>
                <a:t>３、绝对值等于     的数是　        ，         的平方 是     　．</a:t>
              </a:r>
            </a:p>
          </p:txBody>
        </p:sp>
        <p:graphicFrame>
          <p:nvGraphicFramePr>
            <p:cNvPr id="33824" name="Object 24"/>
            <p:cNvGraphicFramePr>
              <a:graphicFrameLocks noChangeAspect="1"/>
            </p:cNvGraphicFramePr>
            <p:nvPr/>
          </p:nvGraphicFramePr>
          <p:xfrm>
            <a:off x="1565" y="0"/>
            <a:ext cx="344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44" r:id="rId7" imgW="230400" imgH="230400" progId="Equation.3">
                    <p:embed/>
                  </p:oleObj>
                </mc:Choice>
                <mc:Fallback>
                  <p:oleObj r:id="rId7" imgW="230400" imgH="23040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5" y="0"/>
                          <a:ext cx="344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825" name="Line 25"/>
            <p:cNvSpPr>
              <a:spLocks noChangeShapeType="1"/>
            </p:cNvSpPr>
            <p:nvPr/>
          </p:nvSpPr>
          <p:spPr bwMode="auto">
            <a:xfrm>
              <a:off x="2699" y="272"/>
              <a:ext cx="6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Line 26"/>
            <p:cNvSpPr>
              <a:spLocks noChangeShapeType="1"/>
            </p:cNvSpPr>
            <p:nvPr/>
          </p:nvSpPr>
          <p:spPr bwMode="auto">
            <a:xfrm>
              <a:off x="5103" y="272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22555" name="Object 27"/>
          <p:cNvGraphicFramePr>
            <a:graphicFrameLocks noChangeAspect="1"/>
          </p:cNvGraphicFramePr>
          <p:nvPr/>
        </p:nvGraphicFramePr>
        <p:xfrm>
          <a:off x="3779838" y="4149725"/>
          <a:ext cx="218281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5" r:id="rId9" imgW="700324" imgH="241930" progId="Equation.3">
                  <p:embed/>
                </p:oleObj>
              </mc:Choice>
              <mc:Fallback>
                <p:oleObj r:id="rId9" imgW="700324" imgH="24193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4149725"/>
                        <a:ext cx="2182812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2" name="Object 28"/>
          <p:cNvGraphicFramePr>
            <a:graphicFrameLocks noChangeAspect="1"/>
          </p:cNvGraphicFramePr>
          <p:nvPr/>
        </p:nvGraphicFramePr>
        <p:xfrm>
          <a:off x="1979613" y="3429000"/>
          <a:ext cx="5903912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6" r:id="rId11" imgW="1866090" imgH="406224" progId="Equation.3">
                  <p:embed/>
                </p:oleObj>
              </mc:Choice>
              <mc:Fallback>
                <p:oleObj r:id="rId11" imgW="1866090" imgH="406224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429000"/>
                        <a:ext cx="5903912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57" name="Object 29"/>
          <p:cNvGraphicFramePr>
            <a:graphicFrameLocks noChangeAspect="1"/>
          </p:cNvGraphicFramePr>
          <p:nvPr/>
        </p:nvGraphicFramePr>
        <p:xfrm>
          <a:off x="2555875" y="4724400"/>
          <a:ext cx="439261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7" r:id="rId13" imgW="1472561" imgH="406224" progId="Equation.3">
                  <p:embed/>
                </p:oleObj>
              </mc:Choice>
              <mc:Fallback>
                <p:oleObj r:id="rId13" imgW="1472561" imgH="406224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4724400"/>
                        <a:ext cx="4392613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58" name="Object 30"/>
          <p:cNvGraphicFramePr>
            <a:graphicFrameLocks noChangeAspect="1"/>
          </p:cNvGraphicFramePr>
          <p:nvPr/>
        </p:nvGraphicFramePr>
        <p:xfrm>
          <a:off x="4140200" y="5445125"/>
          <a:ext cx="1077913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8" r:id="rId15" imgW="395589" imgH="242458" progId="Equation.3">
                  <p:embed/>
                </p:oleObj>
              </mc:Choice>
              <mc:Fallback>
                <p:oleObj r:id="rId15" imgW="395589" imgH="242458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5445125"/>
                        <a:ext cx="1077913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805" name="Group 31"/>
          <p:cNvGrpSpPr>
            <a:grpSpLocks/>
          </p:cNvGrpSpPr>
          <p:nvPr/>
        </p:nvGrpSpPr>
        <p:grpSpPr bwMode="auto">
          <a:xfrm>
            <a:off x="30163" y="765175"/>
            <a:ext cx="9113837" cy="946150"/>
            <a:chOff x="0" y="0"/>
            <a:chExt cx="5741" cy="596"/>
          </a:xfrm>
        </p:grpSpPr>
        <p:sp>
          <p:nvSpPr>
            <p:cNvPr id="33819" name="Rectangle 32"/>
            <p:cNvSpPr>
              <a:spLocks noChangeArrowheads="1"/>
            </p:cNvSpPr>
            <p:nvPr/>
          </p:nvSpPr>
          <p:spPr bwMode="auto">
            <a:xfrm>
              <a:off x="0" y="0"/>
              <a:ext cx="5741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sz="2800" b="1"/>
                <a:t>１、正实数的绝对值是　　　　，０的绝对值是　　　，</a:t>
              </a:r>
            </a:p>
            <a:p>
              <a:r>
                <a:rPr lang="zh-CN" altLang="zh-CN" sz="2800" b="1"/>
                <a:t>       </a:t>
              </a:r>
              <a:r>
                <a:rPr lang="zh-CN" sz="2800" b="1"/>
                <a:t>负实数的绝对值是　                </a:t>
              </a:r>
              <a:r>
                <a:rPr lang="zh-CN" altLang="zh-CN" sz="2800" b="1"/>
                <a:t>.</a:t>
              </a:r>
            </a:p>
          </p:txBody>
        </p:sp>
        <p:sp>
          <p:nvSpPr>
            <p:cNvPr id="33820" name="Line 33"/>
            <p:cNvSpPr>
              <a:spLocks noChangeShapeType="1"/>
            </p:cNvSpPr>
            <p:nvPr/>
          </p:nvSpPr>
          <p:spPr bwMode="auto">
            <a:xfrm>
              <a:off x="2381" y="239"/>
              <a:ext cx="72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1" name="Line 34"/>
            <p:cNvSpPr>
              <a:spLocks noChangeShapeType="1"/>
            </p:cNvSpPr>
            <p:nvPr/>
          </p:nvSpPr>
          <p:spPr bwMode="auto">
            <a:xfrm>
              <a:off x="4876" y="285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2" name="Line 35"/>
            <p:cNvSpPr>
              <a:spLocks noChangeShapeType="1"/>
            </p:cNvSpPr>
            <p:nvPr/>
          </p:nvSpPr>
          <p:spPr bwMode="auto">
            <a:xfrm>
              <a:off x="2336" y="557"/>
              <a:ext cx="1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6" name="Rectangle 36"/>
          <p:cNvSpPr>
            <a:spLocks noChangeArrowheads="1"/>
          </p:cNvSpPr>
          <p:nvPr/>
        </p:nvSpPr>
        <p:spPr bwMode="auto">
          <a:xfrm>
            <a:off x="107950" y="3475038"/>
            <a:ext cx="8713788" cy="307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宋体" pitchFamily="2" charset="-122"/>
              </a:rPr>
              <a:t>4</a:t>
            </a:r>
            <a:r>
              <a:rPr lang="zh-CN" altLang="en-US" sz="2800" b="1"/>
              <a:t>、在实数                                                               中，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      整数有                      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      有理数有       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      无理数有                    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       实数有</a:t>
            </a:r>
          </a:p>
        </p:txBody>
      </p:sp>
      <p:sp>
        <p:nvSpPr>
          <p:cNvPr id="33807" name="Line 37"/>
          <p:cNvSpPr>
            <a:spLocks noChangeShapeType="1"/>
          </p:cNvSpPr>
          <p:nvPr/>
        </p:nvSpPr>
        <p:spPr bwMode="auto">
          <a:xfrm>
            <a:off x="2555875" y="4581525"/>
            <a:ext cx="4464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8" name="Line 38"/>
          <p:cNvSpPr>
            <a:spLocks noChangeShapeType="1"/>
          </p:cNvSpPr>
          <p:nvPr/>
        </p:nvSpPr>
        <p:spPr bwMode="auto">
          <a:xfrm>
            <a:off x="2555875" y="5300663"/>
            <a:ext cx="4464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9" name="Line 39"/>
          <p:cNvSpPr>
            <a:spLocks noChangeShapeType="1"/>
          </p:cNvSpPr>
          <p:nvPr/>
        </p:nvSpPr>
        <p:spPr bwMode="auto">
          <a:xfrm>
            <a:off x="2555875" y="5949950"/>
            <a:ext cx="43926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10" name="Line 40"/>
          <p:cNvSpPr>
            <a:spLocks noChangeShapeType="1"/>
          </p:cNvSpPr>
          <p:nvPr/>
        </p:nvSpPr>
        <p:spPr bwMode="auto">
          <a:xfrm>
            <a:off x="2555875" y="6669088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22569" name="Object 41"/>
          <p:cNvGraphicFramePr>
            <a:graphicFrameLocks noChangeAspect="1"/>
          </p:cNvGraphicFramePr>
          <p:nvPr/>
        </p:nvGraphicFramePr>
        <p:xfrm>
          <a:off x="2555875" y="6021388"/>
          <a:ext cx="4608513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9" r:id="rId17" imgW="1866090" imgH="406224" progId="Equation.3">
                  <p:embed/>
                </p:oleObj>
              </mc:Choice>
              <mc:Fallback>
                <p:oleObj r:id="rId17" imgW="1866090" imgH="406224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6021388"/>
                        <a:ext cx="4608513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70" name="Text Box 42"/>
          <p:cNvSpPr txBox="1">
            <a:spLocks noChangeArrowheads="1"/>
          </p:cNvSpPr>
          <p:nvPr/>
        </p:nvSpPr>
        <p:spPr bwMode="auto">
          <a:xfrm>
            <a:off x="3851275" y="620713"/>
            <a:ext cx="1295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800" b="1">
                <a:solidFill>
                  <a:srgbClr val="FF3300"/>
                </a:solidFill>
              </a:rPr>
              <a:t>它本身</a:t>
            </a:r>
          </a:p>
        </p:txBody>
      </p:sp>
      <p:sp>
        <p:nvSpPr>
          <p:cNvPr id="22571" name="Text Box 43"/>
          <p:cNvSpPr txBox="1">
            <a:spLocks noChangeArrowheads="1"/>
          </p:cNvSpPr>
          <p:nvPr/>
        </p:nvSpPr>
        <p:spPr bwMode="auto">
          <a:xfrm>
            <a:off x="7956550" y="692150"/>
            <a:ext cx="647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FF3300"/>
                </a:solidFill>
              </a:rPr>
              <a:t>0</a:t>
            </a:r>
          </a:p>
        </p:txBody>
      </p:sp>
      <p:sp>
        <p:nvSpPr>
          <p:cNvPr id="22572" name="Text Box 44"/>
          <p:cNvSpPr txBox="1">
            <a:spLocks noChangeArrowheads="1"/>
          </p:cNvSpPr>
          <p:nvPr/>
        </p:nvSpPr>
        <p:spPr bwMode="auto">
          <a:xfrm>
            <a:off x="3563938" y="1196975"/>
            <a:ext cx="2159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800" b="1">
                <a:solidFill>
                  <a:srgbClr val="FF3300"/>
                </a:solidFill>
              </a:rPr>
              <a:t>它的相反数</a:t>
            </a:r>
          </a:p>
        </p:txBody>
      </p:sp>
      <p:graphicFrame>
        <p:nvGraphicFramePr>
          <p:cNvPr id="22573" name="Object 45"/>
          <p:cNvGraphicFramePr>
            <a:graphicFrameLocks noChangeAspect="1"/>
          </p:cNvGraphicFramePr>
          <p:nvPr/>
        </p:nvGraphicFramePr>
        <p:xfrm>
          <a:off x="3995738" y="1773238"/>
          <a:ext cx="5048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0" r:id="rId18" imgW="230400" imgH="230400" progId="Equation.3">
                  <p:embed/>
                </p:oleObj>
              </mc:Choice>
              <mc:Fallback>
                <p:oleObj r:id="rId18" imgW="230400" imgH="2304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1773238"/>
                        <a:ext cx="504825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74" name="Object 46"/>
          <p:cNvGraphicFramePr>
            <a:graphicFrameLocks noChangeAspect="1"/>
          </p:cNvGraphicFramePr>
          <p:nvPr/>
        </p:nvGraphicFramePr>
        <p:xfrm>
          <a:off x="7235825" y="1700213"/>
          <a:ext cx="5048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1" r:id="rId20" imgW="230400" imgH="230400" progId="Equation.3">
                  <p:embed/>
                </p:oleObj>
              </mc:Choice>
              <mc:Fallback>
                <p:oleObj r:id="rId20" imgW="230400" imgH="23040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1700213"/>
                        <a:ext cx="504825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75" name="Object 47"/>
          <p:cNvGraphicFramePr>
            <a:graphicFrameLocks noChangeAspect="1"/>
          </p:cNvGraphicFramePr>
          <p:nvPr/>
        </p:nvGraphicFramePr>
        <p:xfrm>
          <a:off x="4427538" y="2590800"/>
          <a:ext cx="757237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2" r:id="rId22" imgW="344395" imgH="229597" progId="Equation.3">
                  <p:embed/>
                </p:oleObj>
              </mc:Choice>
              <mc:Fallback>
                <p:oleObj r:id="rId22" imgW="344395" imgH="229597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2590800"/>
                        <a:ext cx="757237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76" name="Object 48"/>
          <p:cNvGraphicFramePr>
            <a:graphicFrameLocks noChangeAspect="1"/>
          </p:cNvGraphicFramePr>
          <p:nvPr/>
        </p:nvGraphicFramePr>
        <p:xfrm>
          <a:off x="8355013" y="2597150"/>
          <a:ext cx="42862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3" r:id="rId24" imgW="127888" imgH="179043" progId="Equation.3">
                  <p:embed/>
                </p:oleObj>
              </mc:Choice>
              <mc:Fallback>
                <p:oleObj r:id="rId24" imgW="127888" imgH="179043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5013" y="2597150"/>
                        <a:ext cx="428625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2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2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0" grpId="0" autoUpdateAnimBg="0"/>
      <p:bldP spid="22571" grpId="0" autoUpdateAnimBg="0"/>
      <p:bldP spid="2257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FF0000"/>
                </a:solidFill>
              </a:rPr>
              <a:t>例：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219200" y="1981200"/>
            <a:ext cx="662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π-3.14</a:t>
            </a:r>
            <a:r>
              <a:rPr lang="zh-CN" sz="3600" b="1">
                <a:solidFill>
                  <a:srgbClr val="FF0000"/>
                </a:solidFill>
              </a:rPr>
              <a:t>的相反数是</a:t>
            </a:r>
            <a:r>
              <a:rPr lang="zh-CN" altLang="zh-CN" sz="3600" b="1">
                <a:solidFill>
                  <a:srgbClr val="FF0000"/>
                </a:solidFill>
              </a:rPr>
              <a:t>_________</a:t>
            </a: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855663" y="1066800"/>
          <a:ext cx="5883275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1" r:id="rId4" imgW="1386105" imgH="216181" progId="Equation.DSMT4">
                  <p:embed/>
                </p:oleObj>
              </mc:Choice>
              <mc:Fallback>
                <p:oleObj r:id="rId4" imgW="1386105" imgH="216181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663" y="1066800"/>
                        <a:ext cx="5883275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4989513" y="990600"/>
          <a:ext cx="86360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2" r:id="rId6" imgW="205159" imgH="192337" progId="Equation.DSMT4">
                  <p:embed/>
                </p:oleObj>
              </mc:Choice>
              <mc:Fallback>
                <p:oleObj r:id="rId6" imgW="205159" imgH="192337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9513" y="990600"/>
                        <a:ext cx="863600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410200" y="19050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3.14-π</a:t>
            </a:r>
          </a:p>
        </p:txBody>
      </p:sp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990600" y="4648200"/>
          <a:ext cx="6423025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3" r:id="rId8" imgW="1511956" imgH="228699" progId="Equation.DSMT4">
                  <p:embed/>
                </p:oleObj>
              </mc:Choice>
              <mc:Fallback>
                <p:oleObj r:id="rId8" imgW="1511956" imgH="228699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648200"/>
                        <a:ext cx="6423025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1066800" y="2971800"/>
          <a:ext cx="572135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4" r:id="rId10" imgW="1349128" imgH="445467" progId="Equation.DSMT4">
                  <p:embed/>
                </p:oleObj>
              </mc:Choice>
              <mc:Fallback>
                <p:oleObj r:id="rId10" imgW="1349128" imgH="445467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971800"/>
                        <a:ext cx="5721350" cy="1384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2667000" y="2895600"/>
          <a:ext cx="86360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5" r:id="rId12" imgW="205159" imgH="192337" progId="Equation.DSMT4">
                  <p:embed/>
                </p:oleObj>
              </mc:Choice>
              <mc:Fallback>
                <p:oleObj r:id="rId12" imgW="205159" imgH="192337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895600"/>
                        <a:ext cx="863600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2819400" y="3581400"/>
          <a:ext cx="15113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6" r:id="rId14" imgW="357150" imgH="216841" progId="Equation.DSMT4">
                  <p:embed/>
                </p:oleObj>
              </mc:Choice>
              <mc:Fallback>
                <p:oleObj r:id="rId14" imgW="357150" imgH="216841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581400"/>
                        <a:ext cx="15113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5029200" y="4495800"/>
            <a:ext cx="68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4</a:t>
            </a:r>
          </a:p>
        </p:txBody>
      </p:sp>
      <p:graphicFrame>
        <p:nvGraphicFramePr>
          <p:cNvPr id="23564" name="Object 12"/>
          <p:cNvGraphicFramePr>
            <a:graphicFrameLocks noChangeAspect="1"/>
          </p:cNvGraphicFramePr>
          <p:nvPr/>
        </p:nvGraphicFramePr>
        <p:xfrm>
          <a:off x="1143000" y="5638800"/>
          <a:ext cx="5559425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7" r:id="rId16" imgW="1309805" imgH="216181" progId="Equation.DSMT4">
                  <p:embed/>
                </p:oleObj>
              </mc:Choice>
              <mc:Fallback>
                <p:oleObj r:id="rId16" imgW="1309805" imgH="216181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638800"/>
                        <a:ext cx="5559425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5" name="Object 13"/>
          <p:cNvGraphicFramePr>
            <a:graphicFrameLocks noChangeAspect="1"/>
          </p:cNvGraphicFramePr>
          <p:nvPr/>
        </p:nvGraphicFramePr>
        <p:xfrm>
          <a:off x="1743075" y="5562600"/>
          <a:ext cx="118745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8" r:id="rId18" imgW="281477" imgH="191916" progId="Equation.DSMT4">
                  <p:embed/>
                </p:oleObj>
              </mc:Choice>
              <mc:Fallback>
                <p:oleObj r:id="rId18" imgW="281477" imgH="191916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075" y="5562600"/>
                        <a:ext cx="1187450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500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autoUpdateAnimBg="0"/>
      <p:bldP spid="23555" grpId="0" build="p" autoUpdateAnimBg="0"/>
      <p:bldP spid="23558" grpId="0" build="p" autoUpdateAnimBg="0"/>
      <p:bldP spid="2356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800" b="1">
                <a:solidFill>
                  <a:srgbClr val="FF0000"/>
                </a:solidFill>
              </a:rPr>
              <a:t>在进行实数运算时，有理数的运算法则及运算性质同样适用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04800" y="1219200"/>
            <a:ext cx="647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800" b="1">
                <a:solidFill>
                  <a:srgbClr val="FF0000"/>
                </a:solidFill>
              </a:rPr>
              <a:t>例：计算下列各式的值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609600" y="1981200"/>
          <a:ext cx="73406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" r:id="rId4" imgW="1725702" imgH="215713" progId="Equation.DSMT4">
                  <p:embed/>
                </p:oleObj>
              </mc:Choice>
              <mc:Fallback>
                <p:oleObj r:id="rId4" imgW="1725702" imgH="2157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981200"/>
                        <a:ext cx="73406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762000" y="3602038"/>
          <a:ext cx="3657600" cy="183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" r:id="rId6" imgW="1145984" imgH="649391" progId="Equation.DSMT4">
                  <p:embed/>
                </p:oleObj>
              </mc:Choice>
              <mc:Fallback>
                <p:oleObj r:id="rId6" imgW="1145984" imgH="64939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602038"/>
                        <a:ext cx="3657600" cy="183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5276850" y="3581400"/>
          <a:ext cx="2398713" cy="183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0" r:id="rId8" imgW="751256" imgH="649391" progId="Equation.DSMT4">
                  <p:embed/>
                </p:oleObj>
              </mc:Choice>
              <mc:Fallback>
                <p:oleObj r:id="rId8" imgW="751256" imgH="649391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6850" y="3581400"/>
                        <a:ext cx="2398713" cy="183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 autoUpdateAnimBg="0"/>
      <p:bldP spid="24579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647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/>
              <a:t>例：计算（结果保留小数点后两位）</a:t>
            </a: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214438" y="1066800"/>
          <a:ext cx="474980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1" r:id="rId3" imgW="1485900" imgH="241300" progId="Equation.DSMT4">
                  <p:embed/>
                </p:oleObj>
              </mc:Choice>
              <mc:Fallback>
                <p:oleObj r:id="rId3" imgW="1485900" imgH="241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1066800"/>
                        <a:ext cx="4749800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66800" y="4648200"/>
            <a:ext cx="670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FF0000"/>
                </a:solidFill>
              </a:rPr>
              <a:t>注意：计算过程中要多保留一位</a:t>
            </a:r>
            <a:r>
              <a:rPr lang="zh-CN" altLang="zh-CN" sz="3600" b="1">
                <a:solidFill>
                  <a:srgbClr val="FF0000"/>
                </a:solidFill>
              </a:rPr>
              <a:t>!</a:t>
            </a:r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838200" y="2286000"/>
          <a:ext cx="7104063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2" r:id="rId5" imgW="2222500" imgH="482600" progId="Equation.DSMT4">
                  <p:embed/>
                </p:oleObj>
              </mc:Choice>
              <mc:Fallback>
                <p:oleObj r:id="rId5" imgW="22225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286000"/>
                        <a:ext cx="7104063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页脚占位符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-23813" y="1125538"/>
            <a:ext cx="9131301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200" b="1">
                <a:solidFill>
                  <a:srgbClr val="FF0000"/>
                </a:solidFill>
              </a:rPr>
              <a:t>     </a:t>
            </a:r>
            <a:r>
              <a:rPr lang="zh-CN" sz="3200" b="1">
                <a:solidFill>
                  <a:srgbClr val="FF0000"/>
                </a:solidFill>
              </a:rPr>
              <a:t>把下列各数写成小数的形式，你有什么发现？</a:t>
            </a:r>
          </a:p>
        </p:txBody>
      </p:sp>
      <p:graphicFrame>
        <p:nvGraphicFramePr>
          <p:cNvPr id="19460" name="Object 3"/>
          <p:cNvGraphicFramePr>
            <a:graphicFrameLocks noChangeAspect="1"/>
          </p:cNvGraphicFramePr>
          <p:nvPr/>
        </p:nvGraphicFramePr>
        <p:xfrm>
          <a:off x="1366838" y="1773238"/>
          <a:ext cx="5221287" cy="1338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r:id="rId3" imgW="1285490" imgH="394556" progId="Equation.3">
                  <p:embed/>
                </p:oleObj>
              </mc:Choice>
              <mc:Fallback>
                <p:oleObj r:id="rId3" imgW="1285490" imgH="39455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838" y="1773238"/>
                        <a:ext cx="5221287" cy="1338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WordArt 4"/>
          <p:cNvSpPr>
            <a:spLocks noChangeArrowheads="1" noChangeShapeType="1"/>
          </p:cNvSpPr>
          <p:nvPr/>
        </p:nvSpPr>
        <p:spPr bwMode="auto">
          <a:xfrm>
            <a:off x="422275" y="261938"/>
            <a:ext cx="2089150" cy="8636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zh-CN" altLang="en-US" sz="6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宋体"/>
                <a:ea typeface="宋体"/>
              </a:rPr>
              <a:t>探究</a:t>
            </a: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869950" y="3068638"/>
          <a:ext cx="7373938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r:id="rId5" imgW="2310397" imgH="812447" progId="Equation.DSMT4">
                  <p:embed/>
                </p:oleObj>
              </mc:Choice>
              <mc:Fallback>
                <p:oleObj r:id="rId5" imgW="2310397" imgH="812447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3068638"/>
                        <a:ext cx="7373938" cy="259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0" y="5675313"/>
            <a:ext cx="914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200" b="1">
                <a:solidFill>
                  <a:srgbClr val="FF0000"/>
                </a:solidFill>
              </a:rPr>
              <a:t>  </a:t>
            </a:r>
            <a:r>
              <a:rPr lang="zh-CN" sz="3200" b="1">
                <a:solidFill>
                  <a:srgbClr val="FF0000"/>
                </a:solidFill>
              </a:rPr>
              <a:t>事实上，任何一个有理数都可以写成</a:t>
            </a:r>
            <a:r>
              <a:rPr lang="zh-CN" sz="3200" b="1">
                <a:solidFill>
                  <a:srgbClr val="0000FF"/>
                </a:solidFill>
              </a:rPr>
              <a:t>有限小数</a:t>
            </a:r>
            <a:r>
              <a:rPr lang="zh-CN" sz="3200" b="1">
                <a:solidFill>
                  <a:srgbClr val="FF0000"/>
                </a:solidFill>
              </a:rPr>
              <a:t>或    </a:t>
            </a:r>
            <a:r>
              <a:rPr lang="zh-CN" sz="3200" b="1">
                <a:solidFill>
                  <a:srgbClr val="0000FF"/>
                </a:solidFill>
              </a:rPr>
              <a:t>无限循环小数</a:t>
            </a:r>
            <a:r>
              <a:rPr lang="zh-CN" sz="3200" b="1">
                <a:solidFill>
                  <a:srgbClr val="FF0000"/>
                </a:solidFill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grpSp>
        <p:nvGrpSpPr>
          <p:cNvPr id="37891" name="Group 2"/>
          <p:cNvGrpSpPr>
            <a:grpSpLocks/>
          </p:cNvGrpSpPr>
          <p:nvPr/>
        </p:nvGrpSpPr>
        <p:grpSpPr bwMode="auto">
          <a:xfrm>
            <a:off x="228600" y="457200"/>
            <a:ext cx="8534400" cy="585788"/>
            <a:chOff x="0" y="0"/>
            <a:chExt cx="5376" cy="369"/>
          </a:xfrm>
        </p:grpSpPr>
        <p:graphicFrame>
          <p:nvGraphicFramePr>
            <p:cNvPr id="37902" name="Object 3"/>
            <p:cNvGraphicFramePr>
              <a:graphicFrameLocks noChangeAspect="1"/>
            </p:cNvGraphicFramePr>
            <p:nvPr/>
          </p:nvGraphicFramePr>
          <p:xfrm>
            <a:off x="0" y="0"/>
            <a:ext cx="1536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04" r:id="rId3" imgW="762993" imgH="178032" progId="Equation.DSMT4">
                    <p:embed/>
                  </p:oleObj>
                </mc:Choice>
                <mc:Fallback>
                  <p:oleObj r:id="rId3" imgW="762993" imgH="178032" progId="Equation.DSMT4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0"/>
                          <a:ext cx="1536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03" name="Text Box 4"/>
            <p:cNvSpPr txBox="1">
              <a:spLocks noChangeArrowheads="1"/>
            </p:cNvSpPr>
            <p:nvPr/>
          </p:nvSpPr>
          <p:spPr bwMode="auto">
            <a:xfrm>
              <a:off x="1440" y="0"/>
              <a:ext cx="39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3200" b="1"/>
                <a:t>是</a:t>
              </a:r>
              <a:r>
                <a:rPr lang="zh-CN" sz="3200" b="1" u="sng"/>
                <a:t>               </a:t>
              </a:r>
              <a:r>
                <a:rPr lang="zh-CN" sz="3200" b="1"/>
                <a:t>，绝对值是</a:t>
              </a:r>
              <a:r>
                <a:rPr lang="zh-CN" sz="3200" b="1" u="sng"/>
                <a:t>            </a:t>
              </a:r>
              <a:r>
                <a:rPr lang="zh-CN" sz="3200" b="1"/>
                <a:t>。</a:t>
              </a:r>
              <a:r>
                <a:rPr lang="zh-CN" sz="3200" b="1" u="sng"/>
                <a:t>                  </a:t>
              </a:r>
              <a:endParaRPr lang="zh-CN" sz="3200" b="1"/>
            </a:p>
          </p:txBody>
        </p:sp>
      </p:grp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6705600" y="381000"/>
          <a:ext cx="174625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5" r:id="rId5" imgW="546812" imgH="178032" progId="Equation.DSMT4">
                  <p:embed/>
                </p:oleObj>
              </mc:Choice>
              <mc:Fallback>
                <p:oleObj r:id="rId5" imgW="546812" imgH="178032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381000"/>
                        <a:ext cx="174625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3048000" y="381000"/>
          <a:ext cx="1747838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6" r:id="rId7" imgW="546812" imgH="178032" progId="Equation.DSMT4">
                  <p:embed/>
                </p:oleObj>
              </mc:Choice>
              <mc:Fallback>
                <p:oleObj r:id="rId7" imgW="546812" imgH="178032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81000"/>
                        <a:ext cx="1747838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894" name="Group 7"/>
          <p:cNvGrpSpPr>
            <a:grpSpLocks/>
          </p:cNvGrpSpPr>
          <p:nvPr/>
        </p:nvGrpSpPr>
        <p:grpSpPr bwMode="auto">
          <a:xfrm>
            <a:off x="304800" y="1143000"/>
            <a:ext cx="7239000" cy="752475"/>
            <a:chOff x="0" y="0"/>
            <a:chExt cx="4560" cy="474"/>
          </a:xfrm>
        </p:grpSpPr>
        <p:graphicFrame>
          <p:nvGraphicFramePr>
            <p:cNvPr id="37900" name="Object 8"/>
            <p:cNvGraphicFramePr>
              <a:graphicFrameLocks noChangeAspect="1"/>
            </p:cNvGraphicFramePr>
            <p:nvPr/>
          </p:nvGraphicFramePr>
          <p:xfrm>
            <a:off x="0" y="0"/>
            <a:ext cx="1075" cy="4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07" r:id="rId9" imgW="534793" imgH="229197" progId="Equation.DSMT4">
                    <p:embed/>
                  </p:oleObj>
                </mc:Choice>
                <mc:Fallback>
                  <p:oleObj r:id="rId9" imgW="534793" imgH="229197" progId="Equation.DSMT4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0"/>
                          <a:ext cx="1075" cy="4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01" name="Text Box 9"/>
            <p:cNvSpPr txBox="1">
              <a:spLocks noChangeArrowheads="1"/>
            </p:cNvSpPr>
            <p:nvPr/>
          </p:nvSpPr>
          <p:spPr bwMode="auto">
            <a:xfrm>
              <a:off x="1104" y="48"/>
              <a:ext cx="345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3200" b="1"/>
                <a:t>的绝对值是</a:t>
              </a:r>
              <a:r>
                <a:rPr lang="zh-CN" sz="3200" b="1" u="sng"/>
                <a:t>            </a:t>
              </a:r>
              <a:r>
                <a:rPr lang="zh-CN" sz="3200" b="1"/>
                <a:t>。</a:t>
              </a:r>
              <a:r>
                <a:rPr lang="zh-CN" sz="3200" b="1" u="sng"/>
                <a:t> </a:t>
              </a:r>
            </a:p>
          </p:txBody>
        </p:sp>
      </p:grpSp>
      <p:graphicFrame>
        <p:nvGraphicFramePr>
          <p:cNvPr id="26634" name="Object 10"/>
          <p:cNvGraphicFramePr>
            <a:graphicFrameLocks noChangeAspect="1"/>
          </p:cNvGraphicFramePr>
          <p:nvPr/>
        </p:nvGraphicFramePr>
        <p:xfrm>
          <a:off x="4191000" y="990600"/>
          <a:ext cx="1298575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8" r:id="rId11" imgW="408172" imgH="229597" progId="Equation.DSMT4">
                  <p:embed/>
                </p:oleObj>
              </mc:Choice>
              <mc:Fallback>
                <p:oleObj r:id="rId11" imgW="408172" imgH="229597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990600"/>
                        <a:ext cx="1298575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896" name="Group 11"/>
          <p:cNvGrpSpPr>
            <a:grpSpLocks/>
          </p:cNvGrpSpPr>
          <p:nvPr/>
        </p:nvGrpSpPr>
        <p:grpSpPr bwMode="auto">
          <a:xfrm>
            <a:off x="304800" y="2743200"/>
            <a:ext cx="7772400" cy="1616075"/>
            <a:chOff x="0" y="0"/>
            <a:chExt cx="4896" cy="1018"/>
          </a:xfrm>
        </p:grpSpPr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0" y="100"/>
              <a:ext cx="4896" cy="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  <a:defRPr/>
              </a:pPr>
              <a:r>
                <a:rPr lang="zh-CN" altLang="zh-CN" sz="3200" b="1">
                  <a:solidFill>
                    <a:srgbClr val="0033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</a:t>
              </a:r>
              <a:r>
                <a:rPr lang="zh-CN" sz="3200" b="1">
                  <a:solidFill>
                    <a:srgbClr val="0033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、一个数的绝对值是        ，则这个数是</a:t>
              </a:r>
              <a:r>
                <a:rPr lang="zh-CN" sz="3200" b="1" u="sng">
                  <a:solidFill>
                    <a:srgbClr val="0033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   </a:t>
              </a:r>
              <a:r>
                <a:rPr lang="zh-CN" altLang="zh-CN" sz="3200" b="1">
                  <a:solidFill>
                    <a:srgbClr val="0033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.</a:t>
              </a:r>
            </a:p>
          </p:txBody>
        </p:sp>
        <p:graphicFrame>
          <p:nvGraphicFramePr>
            <p:cNvPr id="37899" name="Object 13"/>
            <p:cNvGraphicFramePr>
              <a:graphicFrameLocks noChangeAspect="1"/>
            </p:cNvGraphicFramePr>
            <p:nvPr/>
          </p:nvGraphicFramePr>
          <p:xfrm>
            <a:off x="2544" y="0"/>
            <a:ext cx="327" cy="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09" r:id="rId13" imgW="152998" imgH="344245" progId="Equation.3">
                    <p:embed/>
                  </p:oleObj>
                </mc:Choice>
                <mc:Fallback>
                  <p:oleObj r:id="rId13" imgW="152998" imgH="344245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0"/>
                          <a:ext cx="327" cy="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1066800" y="3505200"/>
          <a:ext cx="9017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0" r:id="rId15" imgW="254885" imgH="344095" progId="Equation.3">
                  <p:embed/>
                </p:oleObj>
              </mc:Choice>
              <mc:Fallback>
                <p:oleObj r:id="rId15" imgW="254885" imgH="344095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05200"/>
                        <a:ext cx="9017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663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页脚占位符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pic>
        <p:nvPicPr>
          <p:cNvPr id="38915" name="Picture 2" descr="BJ_04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10000"/>
            <a:ext cx="4572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WordArt 3"/>
          <p:cNvSpPr>
            <a:spLocks noChangeArrowheads="1" noChangeShapeType="1"/>
          </p:cNvSpPr>
          <p:nvPr/>
        </p:nvSpPr>
        <p:spPr bwMode="auto">
          <a:xfrm>
            <a:off x="2133600" y="914400"/>
            <a:ext cx="3276600" cy="1368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 spc="72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5000"/>
                    </a:srgbClr>
                  </a:outerShdw>
                </a:effectLst>
                <a:latin typeface="宋体"/>
                <a:ea typeface="宋体"/>
              </a:rPr>
              <a:t>知识小结</a:t>
            </a: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1066800" y="2819400"/>
            <a:ext cx="6705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华文细黑" pitchFamily="2" charset="-122"/>
                <a:ea typeface="华文细黑" pitchFamily="2" charset="-122"/>
              </a:rPr>
              <a:t>通过今天的学习,用你自己的</a:t>
            </a:r>
          </a:p>
          <a:p>
            <a:r>
              <a:rPr lang="zh-CN" altLang="en-US" sz="4000" b="1">
                <a:latin typeface="华文细黑" pitchFamily="2" charset="-122"/>
                <a:ea typeface="华文细黑" pitchFamily="2" charset="-122"/>
              </a:rPr>
              <a:t>话谈谈你的收获和体会</a:t>
            </a:r>
            <a:r>
              <a:rPr lang="en-US" altLang="zh-CN" sz="4000" b="1">
                <a:latin typeface="华文细黑" pitchFamily="2" charset="-122"/>
                <a:ea typeface="华文细黑" pitchFamily="2" charset="-122"/>
              </a:rPr>
              <a:t>?</a:t>
            </a:r>
            <a:endParaRPr lang="zh-CN" altLang="en-US" sz="4000" b="1"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27653" name="回家-萨克斯.mp3" descr="回家-萨克斯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6400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423" fill="hold"/>
                                        <p:tgtEl>
                                          <p:spTgt spid="276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3213" y="4329113"/>
            <a:ext cx="6454775" cy="1692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09863"/>
            <a:ext cx="9144000" cy="136683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3994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349250"/>
            <a:ext cx="55816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875"/>
            <a:ext cx="4103687" cy="161766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875"/>
            <a:ext cx="4103688" cy="154622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9943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80987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38" y="280987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页脚占位符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grpSp>
        <p:nvGrpSpPr>
          <p:cNvPr id="20483" name="Group 2"/>
          <p:cNvGrpSpPr>
            <a:grpSpLocks/>
          </p:cNvGrpSpPr>
          <p:nvPr/>
        </p:nvGrpSpPr>
        <p:grpSpPr bwMode="auto">
          <a:xfrm>
            <a:off x="652463" y="-446088"/>
            <a:ext cx="7924800" cy="2120901"/>
            <a:chOff x="0" y="0"/>
            <a:chExt cx="4992" cy="1344"/>
          </a:xfrm>
        </p:grpSpPr>
        <p:sp>
          <p:nvSpPr>
            <p:cNvPr id="20488" name="Text Box 3"/>
            <p:cNvSpPr txBox="1">
              <a:spLocks noChangeArrowheads="1"/>
            </p:cNvSpPr>
            <p:nvPr/>
          </p:nvSpPr>
          <p:spPr bwMode="auto">
            <a:xfrm>
              <a:off x="222" y="0"/>
              <a:ext cx="409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4000" b="1">
                  <a:solidFill>
                    <a:srgbClr val="FF5050"/>
                  </a:solidFill>
                  <a:latin typeface="Times New Roman" pitchFamily="18" charset="0"/>
                  <a:ea typeface="隶书" pitchFamily="49" charset="-122"/>
                </a:rPr>
                <a:t>    </a:t>
              </a: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0489" name="Text Box 4"/>
            <p:cNvSpPr txBox="1">
              <a:spLocks noChangeArrowheads="1"/>
            </p:cNvSpPr>
            <p:nvPr/>
          </p:nvSpPr>
          <p:spPr bwMode="auto">
            <a:xfrm>
              <a:off x="0" y="365"/>
              <a:ext cx="4992" cy="9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endParaRPr lang="zh-CN" altLang="zh-CN" sz="3200" b="1">
                <a:solidFill>
                  <a:srgbClr val="FFFFFF"/>
                </a:solidFill>
                <a:latin typeface="Times New Roman" pitchFamily="18" charset="0"/>
              </a:endParaRPr>
            </a:p>
            <a:p>
              <a:pPr algn="just" eaLnBrk="1" hangingPunct="1"/>
              <a:endParaRPr lang="zh-CN" altLang="zh-CN" sz="32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just" eaLnBrk="1" hangingPunct="1"/>
              <a:endParaRPr lang="zh-CN" altLang="zh-CN" sz="3200" b="1">
                <a:latin typeface="Times New Roman" pitchFamily="18" charset="0"/>
              </a:endParaRPr>
            </a:p>
          </p:txBody>
        </p:sp>
      </p:grp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1341438"/>
            <a:ext cx="914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200" b="1">
                <a:solidFill>
                  <a:srgbClr val="FF0000"/>
                </a:solidFill>
              </a:rPr>
              <a:t>     </a:t>
            </a:r>
            <a:r>
              <a:rPr lang="zh-CN" sz="3200" b="1">
                <a:solidFill>
                  <a:srgbClr val="FF0000"/>
                </a:solidFill>
              </a:rPr>
              <a:t>反过来，任何</a:t>
            </a:r>
            <a:r>
              <a:rPr lang="zh-CN" sz="3200" b="1">
                <a:solidFill>
                  <a:srgbClr val="0000FF"/>
                </a:solidFill>
              </a:rPr>
              <a:t>有限小数</a:t>
            </a:r>
            <a:r>
              <a:rPr lang="zh-CN" sz="3200" b="1">
                <a:solidFill>
                  <a:srgbClr val="FF0000"/>
                </a:solidFill>
              </a:rPr>
              <a:t>或</a:t>
            </a:r>
            <a:r>
              <a:rPr lang="zh-CN" sz="3200" b="1">
                <a:solidFill>
                  <a:srgbClr val="0000FF"/>
                </a:solidFill>
              </a:rPr>
              <a:t>无限循环小数</a:t>
            </a:r>
            <a:r>
              <a:rPr lang="zh-CN" sz="3200" b="1">
                <a:solidFill>
                  <a:srgbClr val="FF0000"/>
                </a:solidFill>
              </a:rPr>
              <a:t>也都是                                                                         　　　   有理数</a:t>
            </a:r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827088" y="201613"/>
          <a:ext cx="6913562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r:id="rId3" imgW="2120900" imgH="393700" progId="Equation.3">
                  <p:embed/>
                </p:oleObj>
              </mc:Choice>
              <mc:Fallback>
                <p:oleObj r:id="rId3" imgW="2120900" imgH="3937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01613"/>
                        <a:ext cx="6913562" cy="128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331913" y="2060575"/>
            <a:ext cx="67897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3600">
                <a:ea typeface="隶书" pitchFamily="49" charset="-122"/>
              </a:rPr>
              <a:t>除了有限小数和无限循环小数，还有什么其它类型的小数吗？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0" y="4038600"/>
            <a:ext cx="8893175" cy="192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800" b="1">
                <a:solidFill>
                  <a:srgbClr val="FF0000"/>
                </a:solidFill>
              </a:rPr>
              <a:t>   </a:t>
            </a:r>
            <a:r>
              <a:rPr lang="zh-CN" sz="4800" b="1">
                <a:solidFill>
                  <a:srgbClr val="FF0000"/>
                </a:solidFill>
              </a:rPr>
              <a:t>无限不循环的小数  </a:t>
            </a:r>
          </a:p>
          <a:p>
            <a:pPr eaLnBrk="1" hangingPunct="1">
              <a:spcBef>
                <a:spcPct val="50000"/>
              </a:spcBef>
            </a:pPr>
            <a:r>
              <a:rPr lang="zh-CN" sz="4800" b="1">
                <a:solidFill>
                  <a:srgbClr val="FF0000"/>
                </a:solidFill>
              </a:rPr>
              <a:t>　　　</a:t>
            </a:r>
            <a:r>
              <a:rPr lang="zh-CN" altLang="zh-CN" sz="4800" b="1"/>
              <a:t>----------</a:t>
            </a:r>
            <a:r>
              <a:rPr lang="zh-CN" sz="4800" b="1"/>
              <a:t>叫做无理数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  <p:bldP spid="9223" grpId="0" autoUpdateAnimBg="0"/>
      <p:bldP spid="922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457200" y="1447800"/>
            <a:ext cx="5943600" cy="604838"/>
            <a:chOff x="0" y="0"/>
            <a:chExt cx="3744" cy="381"/>
          </a:xfrm>
        </p:grpSpPr>
        <p:sp>
          <p:nvSpPr>
            <p:cNvPr id="215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744" cy="365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sz="3200" b="1"/>
                <a:t>１．圆周率   及一些含有    的数</a:t>
              </a:r>
            </a:p>
          </p:txBody>
        </p:sp>
        <p:graphicFrame>
          <p:nvGraphicFramePr>
            <p:cNvPr id="21516" name="Object 4"/>
            <p:cNvGraphicFramePr>
              <a:graphicFrameLocks noChangeAspect="1"/>
            </p:cNvGraphicFramePr>
            <p:nvPr/>
          </p:nvGraphicFramePr>
          <p:xfrm>
            <a:off x="1296" y="0"/>
            <a:ext cx="333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18" r:id="rId4" imgW="141543" imgH="141543" progId="Equation.3">
                    <p:embed/>
                  </p:oleObj>
                </mc:Choice>
                <mc:Fallback>
                  <p:oleObj r:id="rId4" imgW="141543" imgH="141543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6" y="0"/>
                          <a:ext cx="333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7" name="Object 5"/>
            <p:cNvGraphicFramePr>
              <a:graphicFrameLocks noChangeAspect="1"/>
            </p:cNvGraphicFramePr>
            <p:nvPr/>
          </p:nvGraphicFramePr>
          <p:xfrm>
            <a:off x="2832" y="48"/>
            <a:ext cx="333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19" r:id="rId6" imgW="141543" imgH="141543" progId="Equation.3">
                    <p:embed/>
                  </p:oleObj>
                </mc:Choice>
                <mc:Fallback>
                  <p:oleObj r:id="rId6" imgW="141543" imgH="141543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48"/>
                          <a:ext cx="333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533400" y="2209800"/>
            <a:ext cx="37449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3200" b="1">
                <a:latin typeface="Times New Roman" pitchFamily="18" charset="0"/>
              </a:rPr>
              <a:t>２．开方开不尽数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57200" y="3276600"/>
            <a:ext cx="43910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Times New Roman" pitchFamily="18" charset="0"/>
              </a:rPr>
              <a:t>３．有一定的规律，但</a:t>
            </a:r>
          </a:p>
          <a:p>
            <a:pPr>
              <a:spcBef>
                <a:spcPct val="50000"/>
              </a:spcBef>
            </a:pPr>
            <a:r>
              <a:rPr lang="zh-CN" sz="3200" b="1">
                <a:latin typeface="Times New Roman" pitchFamily="18" charset="0"/>
              </a:rPr>
              <a:t>　　不循环的无限小数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304800" y="533400"/>
            <a:ext cx="449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/>
              <a:t>无理数的特征</a:t>
            </a:r>
            <a:r>
              <a:rPr lang="zh-CN" altLang="zh-CN" sz="3600" b="1"/>
              <a:t>: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4876800" y="2438400"/>
            <a:ext cx="4038600" cy="2133600"/>
          </a:xfrm>
          <a:prstGeom prst="cloudCallout">
            <a:avLst>
              <a:gd name="adj1" fmla="val -71227"/>
              <a:gd name="adj2" fmla="val -46431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zh-CN" sz="3200" b="1">
                <a:solidFill>
                  <a:srgbClr val="CC0000"/>
                </a:solidFill>
                <a:latin typeface="Times New Roman" pitchFamily="18" charset="0"/>
              </a:rPr>
              <a:t>注意</a:t>
            </a:r>
            <a:r>
              <a:rPr lang="zh-CN" altLang="zh-CN" sz="3200" b="1">
                <a:solidFill>
                  <a:srgbClr val="CC0000"/>
                </a:solidFill>
                <a:latin typeface="Times New Roman" pitchFamily="18" charset="0"/>
              </a:rPr>
              <a:t>:</a:t>
            </a:r>
            <a:r>
              <a:rPr lang="zh-CN" sz="3200" b="1">
                <a:solidFill>
                  <a:srgbClr val="CC0000"/>
                </a:solidFill>
                <a:latin typeface="Times New Roman" pitchFamily="18" charset="0"/>
              </a:rPr>
              <a:t>带根号的数不一定是无理数</a:t>
            </a:r>
          </a:p>
          <a:p>
            <a:endParaRPr lang="zh-CN" altLang="zh-CN" sz="3200" b="1">
              <a:solidFill>
                <a:srgbClr val="CC0000"/>
              </a:solidFill>
            </a:endParaRPr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6629400" y="1295400"/>
          <a:ext cx="715963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0" r:id="rId7" imgW="128393" imgH="141232" progId="Equation.3">
                  <p:embed/>
                </p:oleObj>
              </mc:Choice>
              <mc:Fallback>
                <p:oleObj r:id="rId7" imgW="128393" imgH="141232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295400"/>
                        <a:ext cx="715963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4495800" y="2286000"/>
          <a:ext cx="792163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r:id="rId9" imgW="242987" imgH="204621" progId="Equation.3">
                  <p:embed/>
                </p:oleObj>
              </mc:Choice>
              <mc:Fallback>
                <p:oleObj r:id="rId9" imgW="242987" imgH="204621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286000"/>
                        <a:ext cx="792163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2" name="Object 12"/>
          <p:cNvGraphicFramePr>
            <a:graphicFrameLocks noChangeAspect="1"/>
          </p:cNvGraphicFramePr>
          <p:nvPr/>
        </p:nvGraphicFramePr>
        <p:xfrm>
          <a:off x="1371600" y="4800600"/>
          <a:ext cx="4175125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" r:id="rId11" imgW="2044700" imgH="431800" progId="Equation.3">
                  <p:embed/>
                </p:oleObj>
              </mc:Choice>
              <mc:Fallback>
                <p:oleObj r:id="rId11" imgW="2044700" imgH="431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800600"/>
                        <a:ext cx="4175125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02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102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4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102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utoUpdateAnimBg="0"/>
      <p:bldP spid="10247" grpId="0" autoUpdateAnimBg="0"/>
      <p:bldP spid="1024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8748713" cy="3579813"/>
            <a:chOff x="0" y="0"/>
            <a:chExt cx="5511" cy="2255"/>
          </a:xfrm>
        </p:grpSpPr>
        <p:sp>
          <p:nvSpPr>
            <p:cNvPr id="22552" name="WordArt 3"/>
            <p:cNvSpPr>
              <a:spLocks noChangeArrowheads="1" noChangeShapeType="1"/>
            </p:cNvSpPr>
            <p:nvPr/>
          </p:nvSpPr>
          <p:spPr bwMode="auto">
            <a:xfrm>
              <a:off x="0" y="0"/>
              <a:ext cx="975" cy="9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宋体"/>
                  <a:ea typeface="宋体"/>
                </a:rPr>
                <a:t>试一试</a:t>
              </a:r>
            </a:p>
            <a:p>
              <a:pPr algn="ctr"/>
              <a:endParaRPr lang="zh-CN" altLang="en-US" sz="3600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endParaRPr>
            </a:p>
          </p:txBody>
        </p:sp>
        <p:graphicFrame>
          <p:nvGraphicFramePr>
            <p:cNvPr id="22553" name="Object 4"/>
            <p:cNvGraphicFramePr>
              <a:graphicFrameLocks noChangeAspect="1"/>
            </p:cNvGraphicFramePr>
            <p:nvPr/>
          </p:nvGraphicFramePr>
          <p:xfrm>
            <a:off x="581" y="845"/>
            <a:ext cx="607" cy="6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67" r:id="rId3" imgW="204086" imgH="395416" progId="Equation.3">
                    <p:embed/>
                  </p:oleObj>
                </mc:Choice>
                <mc:Fallback>
                  <p:oleObj r:id="rId3" imgW="204086" imgH="395416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1" y="845"/>
                          <a:ext cx="607" cy="6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54" name="Text Box 5"/>
            <p:cNvSpPr txBox="1">
              <a:spLocks noChangeArrowheads="1"/>
            </p:cNvSpPr>
            <p:nvPr/>
          </p:nvSpPr>
          <p:spPr bwMode="auto">
            <a:xfrm>
              <a:off x="0" y="527"/>
              <a:ext cx="435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3200" b="1"/>
                <a:t>把下列各数分别填入相应的集合内：</a:t>
              </a:r>
            </a:p>
          </p:txBody>
        </p:sp>
        <p:graphicFrame>
          <p:nvGraphicFramePr>
            <p:cNvPr id="22555" name="Object 6"/>
            <p:cNvGraphicFramePr>
              <a:graphicFrameLocks noChangeAspect="1"/>
            </p:cNvGraphicFramePr>
            <p:nvPr/>
          </p:nvGraphicFramePr>
          <p:xfrm>
            <a:off x="113" y="1026"/>
            <a:ext cx="526" cy="4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68" r:id="rId5" imgW="281477" imgH="243094" progId="Equation.3">
                    <p:embed/>
                  </p:oleObj>
                </mc:Choice>
                <mc:Fallback>
                  <p:oleObj r:id="rId5" imgW="281477" imgH="243094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" y="1026"/>
                          <a:ext cx="526" cy="4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56" name="Object 7"/>
            <p:cNvGraphicFramePr>
              <a:graphicFrameLocks noChangeAspect="1"/>
            </p:cNvGraphicFramePr>
            <p:nvPr/>
          </p:nvGraphicFramePr>
          <p:xfrm>
            <a:off x="1111" y="981"/>
            <a:ext cx="578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69" r:id="rId7" imgW="281477" imgH="243094" progId="Equation.3">
                    <p:embed/>
                  </p:oleObj>
                </mc:Choice>
                <mc:Fallback>
                  <p:oleObj r:id="rId7" imgW="281477" imgH="243094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1" y="981"/>
                          <a:ext cx="578" cy="4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57" name="Object 8"/>
            <p:cNvGraphicFramePr>
              <a:graphicFrameLocks noChangeAspect="1"/>
            </p:cNvGraphicFramePr>
            <p:nvPr/>
          </p:nvGraphicFramePr>
          <p:xfrm>
            <a:off x="1701" y="1071"/>
            <a:ext cx="461" cy="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0" r:id="rId9" imgW="179357" imgH="166546" progId="Equation.3">
                    <p:embed/>
                  </p:oleObj>
                </mc:Choice>
                <mc:Fallback>
                  <p:oleObj r:id="rId9" imgW="179357" imgH="166546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1071"/>
                          <a:ext cx="461" cy="4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58" name="Object 9"/>
            <p:cNvGraphicFramePr>
              <a:graphicFrameLocks noChangeAspect="1"/>
            </p:cNvGraphicFramePr>
            <p:nvPr/>
          </p:nvGraphicFramePr>
          <p:xfrm>
            <a:off x="2064" y="845"/>
            <a:ext cx="716" cy="8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1" r:id="rId11" imgW="306129" imgH="395416" progId="Equation.3">
                    <p:embed/>
                  </p:oleObj>
                </mc:Choice>
                <mc:Fallback>
                  <p:oleObj r:id="rId11" imgW="306129" imgH="395416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845"/>
                          <a:ext cx="716" cy="8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59" name="Object 10"/>
            <p:cNvGraphicFramePr>
              <a:graphicFrameLocks noChangeAspect="1"/>
            </p:cNvGraphicFramePr>
            <p:nvPr/>
          </p:nvGraphicFramePr>
          <p:xfrm>
            <a:off x="2789" y="981"/>
            <a:ext cx="577" cy="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2" r:id="rId13" imgW="281477" imgH="243094" progId="Equation.3">
                    <p:embed/>
                  </p:oleObj>
                </mc:Choice>
                <mc:Fallback>
                  <p:oleObj r:id="rId13" imgW="281477" imgH="243094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9" y="981"/>
                          <a:ext cx="577" cy="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0" name="Object 11"/>
            <p:cNvGraphicFramePr>
              <a:graphicFrameLocks noChangeAspect="1"/>
            </p:cNvGraphicFramePr>
            <p:nvPr/>
          </p:nvGraphicFramePr>
          <p:xfrm>
            <a:off x="3379" y="845"/>
            <a:ext cx="626" cy="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3" r:id="rId15" imgW="382828" imgH="446632" progId="Equation.3">
                    <p:embed/>
                  </p:oleObj>
                </mc:Choice>
                <mc:Fallback>
                  <p:oleObj r:id="rId15" imgW="382828" imgH="446632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9" y="845"/>
                          <a:ext cx="626" cy="7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1" name="Object 12"/>
            <p:cNvGraphicFramePr>
              <a:graphicFrameLocks noChangeAspect="1"/>
            </p:cNvGraphicFramePr>
            <p:nvPr/>
          </p:nvGraphicFramePr>
          <p:xfrm>
            <a:off x="3969" y="1026"/>
            <a:ext cx="775" cy="4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4" r:id="rId17" imgW="382828" imgH="242458" progId="Equation.3">
                    <p:embed/>
                  </p:oleObj>
                </mc:Choice>
                <mc:Fallback>
                  <p:oleObj r:id="rId17" imgW="382828" imgH="242458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9" y="1026"/>
                          <a:ext cx="775" cy="4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2" name="Object 13"/>
            <p:cNvGraphicFramePr>
              <a:graphicFrameLocks noChangeAspect="1"/>
            </p:cNvGraphicFramePr>
            <p:nvPr/>
          </p:nvGraphicFramePr>
          <p:xfrm>
            <a:off x="4694" y="1026"/>
            <a:ext cx="776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5" r:id="rId19" imgW="382828" imgH="242458" progId="Equation.3">
                    <p:embed/>
                  </p:oleObj>
                </mc:Choice>
                <mc:Fallback>
                  <p:oleObj r:id="rId19" imgW="382828" imgH="242458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94" y="1026"/>
                          <a:ext cx="776" cy="4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3" name="Object 14"/>
            <p:cNvGraphicFramePr>
              <a:graphicFrameLocks noChangeAspect="1"/>
            </p:cNvGraphicFramePr>
            <p:nvPr/>
          </p:nvGraphicFramePr>
          <p:xfrm>
            <a:off x="113" y="1525"/>
            <a:ext cx="500" cy="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6" r:id="rId21" imgW="306129" imgH="446438" progId="Equation.3">
                    <p:embed/>
                  </p:oleObj>
                </mc:Choice>
                <mc:Fallback>
                  <p:oleObj r:id="rId21" imgW="306129" imgH="446438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" y="1525"/>
                          <a:ext cx="500" cy="7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4" name="Object 15"/>
            <p:cNvGraphicFramePr>
              <a:graphicFrameLocks noChangeAspect="1"/>
            </p:cNvGraphicFramePr>
            <p:nvPr/>
          </p:nvGraphicFramePr>
          <p:xfrm>
            <a:off x="703" y="1661"/>
            <a:ext cx="351" cy="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7" r:id="rId23" imgW="153869" imgH="205159" progId="Equation.3">
                    <p:embed/>
                  </p:oleObj>
                </mc:Choice>
                <mc:Fallback>
                  <p:oleObj r:id="rId23" imgW="153869" imgH="205159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3" y="1661"/>
                          <a:ext cx="351" cy="4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65" name="Object 16"/>
            <p:cNvGraphicFramePr>
              <a:graphicFrameLocks noChangeAspect="1"/>
            </p:cNvGraphicFramePr>
            <p:nvPr/>
          </p:nvGraphicFramePr>
          <p:xfrm>
            <a:off x="1338" y="1752"/>
            <a:ext cx="2086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8" r:id="rId25" imgW="1067727" imgH="177954" progId="Equation.3">
                    <p:embed/>
                  </p:oleObj>
                </mc:Choice>
                <mc:Fallback>
                  <p:oleObj r:id="rId25" imgW="1067727" imgH="177954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8" y="1752"/>
                          <a:ext cx="2086" cy="3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66" name="Text Box 17"/>
            <p:cNvSpPr txBox="1">
              <a:spLocks noChangeArrowheads="1"/>
            </p:cNvSpPr>
            <p:nvPr/>
          </p:nvSpPr>
          <p:spPr bwMode="auto">
            <a:xfrm>
              <a:off x="3515" y="1525"/>
              <a:ext cx="1996" cy="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/>
                <a:t>（相邻两个</a:t>
              </a:r>
              <a:r>
                <a:rPr lang="zh-CN" altLang="zh-CN" sz="2400" b="1"/>
                <a:t>3</a:t>
              </a:r>
              <a:r>
                <a:rPr lang="zh-CN" sz="2400" b="1"/>
                <a:t>之间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zh-CN" sz="2400" b="1"/>
                <a:t>的</a:t>
              </a:r>
              <a:r>
                <a:rPr lang="zh-CN" altLang="zh-CN" sz="2400" b="1"/>
                <a:t>7</a:t>
              </a:r>
              <a:r>
                <a:rPr lang="zh-CN" sz="2400" b="1"/>
                <a:t>的个数逐次加</a:t>
              </a:r>
              <a:r>
                <a:rPr lang="zh-CN" altLang="zh-CN" sz="2400" b="1"/>
                <a:t>1</a:t>
              </a:r>
              <a:r>
                <a:rPr lang="zh-CN" sz="2400" b="1"/>
                <a:t>）</a:t>
              </a:r>
            </a:p>
          </p:txBody>
        </p:sp>
      </p:grpSp>
      <p:sp>
        <p:nvSpPr>
          <p:cNvPr id="22532" name="Oval 18"/>
          <p:cNvSpPr>
            <a:spLocks noChangeArrowheads="1"/>
          </p:cNvSpPr>
          <p:nvPr/>
        </p:nvSpPr>
        <p:spPr bwMode="auto">
          <a:xfrm>
            <a:off x="0" y="3429000"/>
            <a:ext cx="4500563" cy="2592388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3" name="Oval 19"/>
          <p:cNvSpPr>
            <a:spLocks noChangeArrowheads="1"/>
          </p:cNvSpPr>
          <p:nvPr/>
        </p:nvSpPr>
        <p:spPr bwMode="auto">
          <a:xfrm>
            <a:off x="4572000" y="3357563"/>
            <a:ext cx="4572000" cy="2592387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4" name="Text Box 20"/>
          <p:cNvSpPr txBox="1">
            <a:spLocks noChangeArrowheads="1"/>
          </p:cNvSpPr>
          <p:nvPr/>
        </p:nvSpPr>
        <p:spPr bwMode="auto">
          <a:xfrm>
            <a:off x="971550" y="6092825"/>
            <a:ext cx="2520950" cy="5191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</a:rPr>
              <a:t>  </a:t>
            </a:r>
            <a:r>
              <a:rPr lang="zh-CN" sz="2800" b="1">
                <a:solidFill>
                  <a:srgbClr val="0000FF"/>
                </a:solidFill>
              </a:rPr>
              <a:t>有理数集合</a:t>
            </a:r>
          </a:p>
        </p:txBody>
      </p:sp>
      <p:sp>
        <p:nvSpPr>
          <p:cNvPr id="22535" name="Text Box 21"/>
          <p:cNvSpPr txBox="1">
            <a:spLocks noChangeArrowheads="1"/>
          </p:cNvSpPr>
          <p:nvPr/>
        </p:nvSpPr>
        <p:spPr bwMode="auto">
          <a:xfrm>
            <a:off x="5651500" y="6092825"/>
            <a:ext cx="2305050" cy="5191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</a:rPr>
              <a:t> </a:t>
            </a:r>
            <a:r>
              <a:rPr lang="zh-CN" sz="2800" b="1">
                <a:solidFill>
                  <a:srgbClr val="0000FF"/>
                </a:solidFill>
              </a:rPr>
              <a:t>无理数集合</a:t>
            </a:r>
          </a:p>
        </p:txBody>
      </p:sp>
      <p:grpSp>
        <p:nvGrpSpPr>
          <p:cNvPr id="11286" name="Group 22"/>
          <p:cNvGrpSpPr>
            <a:grpSpLocks noChangeAspect="1"/>
          </p:cNvGrpSpPr>
          <p:nvPr/>
        </p:nvGrpSpPr>
        <p:grpSpPr bwMode="auto">
          <a:xfrm>
            <a:off x="539750" y="3500438"/>
            <a:ext cx="3392488" cy="2382837"/>
            <a:chOff x="0" y="0"/>
            <a:chExt cx="2137" cy="1501"/>
          </a:xfrm>
        </p:grpSpPr>
        <p:graphicFrame>
          <p:nvGraphicFramePr>
            <p:cNvPr id="22547" name="Object 23"/>
            <p:cNvGraphicFramePr>
              <a:graphicFrameLocks noChangeAspect="1"/>
            </p:cNvGraphicFramePr>
            <p:nvPr/>
          </p:nvGraphicFramePr>
          <p:xfrm>
            <a:off x="1361" y="227"/>
            <a:ext cx="776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9" r:id="rId27" imgW="382828" imgH="242458" progId="Equation.3">
                    <p:embed/>
                  </p:oleObj>
                </mc:Choice>
                <mc:Fallback>
                  <p:oleObj r:id="rId27" imgW="382828" imgH="242458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1" y="227"/>
                          <a:ext cx="776" cy="4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8" name="Object 24"/>
            <p:cNvGraphicFramePr>
              <a:graphicFrameLocks noChangeAspect="1"/>
            </p:cNvGraphicFramePr>
            <p:nvPr/>
          </p:nvGraphicFramePr>
          <p:xfrm>
            <a:off x="0" y="91"/>
            <a:ext cx="607" cy="6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0" r:id="rId28" imgW="204086" imgH="395416" progId="Equation.3">
                    <p:embed/>
                  </p:oleObj>
                </mc:Choice>
                <mc:Fallback>
                  <p:oleObj r:id="rId28" imgW="204086" imgH="395416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91"/>
                          <a:ext cx="607" cy="6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9" name="Object 25"/>
            <p:cNvGraphicFramePr>
              <a:graphicFrameLocks noChangeAspect="1"/>
            </p:cNvGraphicFramePr>
            <p:nvPr/>
          </p:nvGraphicFramePr>
          <p:xfrm>
            <a:off x="453" y="0"/>
            <a:ext cx="716" cy="8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1" r:id="rId29" imgW="306129" imgH="395416" progId="Equation.3">
                    <p:embed/>
                  </p:oleObj>
                </mc:Choice>
                <mc:Fallback>
                  <p:oleObj r:id="rId29" imgW="306129" imgH="395416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" y="0"/>
                          <a:ext cx="716" cy="8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50" name="Object 26"/>
            <p:cNvGraphicFramePr>
              <a:graphicFrameLocks noChangeAspect="1"/>
            </p:cNvGraphicFramePr>
            <p:nvPr/>
          </p:nvGraphicFramePr>
          <p:xfrm>
            <a:off x="90" y="771"/>
            <a:ext cx="500" cy="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2" r:id="rId30" imgW="306129" imgH="446438" progId="Equation.3">
                    <p:embed/>
                  </p:oleObj>
                </mc:Choice>
                <mc:Fallback>
                  <p:oleObj r:id="rId30" imgW="306129" imgH="446438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" y="771"/>
                          <a:ext cx="500" cy="7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51" name="Object 27"/>
            <p:cNvGraphicFramePr>
              <a:graphicFrameLocks noChangeAspect="1"/>
            </p:cNvGraphicFramePr>
            <p:nvPr/>
          </p:nvGraphicFramePr>
          <p:xfrm>
            <a:off x="771" y="953"/>
            <a:ext cx="351" cy="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3" r:id="rId31" imgW="153869" imgH="205159" progId="Equation.3">
                    <p:embed/>
                  </p:oleObj>
                </mc:Choice>
                <mc:Fallback>
                  <p:oleObj r:id="rId31" imgW="153869" imgH="205159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1" y="953"/>
                          <a:ext cx="351" cy="4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537" name="Object 28"/>
          <p:cNvGraphicFramePr>
            <a:graphicFrameLocks noChangeAspect="1"/>
          </p:cNvGraphicFramePr>
          <p:nvPr/>
        </p:nvGraphicFramePr>
        <p:xfrm>
          <a:off x="2700338" y="5157788"/>
          <a:ext cx="809625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4" r:id="rId32" imgW="178965" imgH="76699" progId="Equation.3">
                  <p:embed/>
                </p:oleObj>
              </mc:Choice>
              <mc:Fallback>
                <p:oleObj r:id="rId32" imgW="178965" imgH="76699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5157788"/>
                        <a:ext cx="809625" cy="347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293" name="Group 29"/>
          <p:cNvGrpSpPr>
            <a:grpSpLocks noChangeAspect="1"/>
          </p:cNvGrpSpPr>
          <p:nvPr/>
        </p:nvGrpSpPr>
        <p:grpSpPr bwMode="auto">
          <a:xfrm>
            <a:off x="4572000" y="3789363"/>
            <a:ext cx="4572000" cy="1641475"/>
            <a:chOff x="0" y="0"/>
            <a:chExt cx="2880" cy="1034"/>
          </a:xfrm>
        </p:grpSpPr>
        <p:graphicFrame>
          <p:nvGraphicFramePr>
            <p:cNvPr id="22540" name="Object 30"/>
            <p:cNvGraphicFramePr>
              <a:graphicFrameLocks noChangeAspect="1"/>
            </p:cNvGraphicFramePr>
            <p:nvPr/>
          </p:nvGraphicFramePr>
          <p:xfrm>
            <a:off x="136" y="136"/>
            <a:ext cx="526" cy="4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5" r:id="rId34" imgW="281477" imgH="243094" progId="Equation.3">
                    <p:embed/>
                  </p:oleObj>
                </mc:Choice>
                <mc:Fallback>
                  <p:oleObj r:id="rId34" imgW="281477" imgH="243094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" y="136"/>
                          <a:ext cx="526" cy="4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1" name="Object 31"/>
            <p:cNvGraphicFramePr>
              <a:graphicFrameLocks noChangeAspect="1"/>
            </p:cNvGraphicFramePr>
            <p:nvPr/>
          </p:nvGraphicFramePr>
          <p:xfrm>
            <a:off x="590" y="91"/>
            <a:ext cx="578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6" r:id="rId35" imgW="281477" imgH="243094" progId="Equation.3">
                    <p:embed/>
                  </p:oleObj>
                </mc:Choice>
                <mc:Fallback>
                  <p:oleObj r:id="rId35" imgW="281477" imgH="243094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0" y="91"/>
                          <a:ext cx="578" cy="4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2" name="Object 32"/>
            <p:cNvGraphicFramePr>
              <a:graphicFrameLocks noChangeAspect="1"/>
            </p:cNvGraphicFramePr>
            <p:nvPr/>
          </p:nvGraphicFramePr>
          <p:xfrm>
            <a:off x="1134" y="136"/>
            <a:ext cx="461" cy="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7" r:id="rId36" imgW="179357" imgH="166546" progId="Equation.3">
                    <p:embed/>
                  </p:oleObj>
                </mc:Choice>
                <mc:Fallback>
                  <p:oleObj r:id="rId36" imgW="179357" imgH="166546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4" y="136"/>
                          <a:ext cx="461" cy="4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3" name="Object 33"/>
            <p:cNvGraphicFramePr>
              <a:graphicFrameLocks noChangeAspect="1"/>
            </p:cNvGraphicFramePr>
            <p:nvPr/>
          </p:nvGraphicFramePr>
          <p:xfrm>
            <a:off x="1542" y="0"/>
            <a:ext cx="577" cy="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8" r:id="rId37" imgW="281477" imgH="243094" progId="Equation.3">
                    <p:embed/>
                  </p:oleObj>
                </mc:Choice>
                <mc:Fallback>
                  <p:oleObj r:id="rId37" imgW="281477" imgH="243094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2" y="0"/>
                          <a:ext cx="577" cy="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4" name="Object 34"/>
            <p:cNvGraphicFramePr>
              <a:graphicFrameLocks noChangeAspect="1"/>
            </p:cNvGraphicFramePr>
            <p:nvPr/>
          </p:nvGraphicFramePr>
          <p:xfrm>
            <a:off x="2041" y="0"/>
            <a:ext cx="626" cy="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9" r:id="rId38" imgW="382828" imgH="446632" progId="Equation.3">
                    <p:embed/>
                  </p:oleObj>
                </mc:Choice>
                <mc:Fallback>
                  <p:oleObj r:id="rId38" imgW="382828" imgH="446632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1" y="0"/>
                          <a:ext cx="626" cy="7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5" name="Object 35"/>
            <p:cNvGraphicFramePr>
              <a:graphicFrameLocks noChangeAspect="1"/>
            </p:cNvGraphicFramePr>
            <p:nvPr/>
          </p:nvGraphicFramePr>
          <p:xfrm>
            <a:off x="0" y="544"/>
            <a:ext cx="775" cy="4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90" r:id="rId39" imgW="382828" imgH="242458" progId="Equation.3">
                    <p:embed/>
                  </p:oleObj>
                </mc:Choice>
                <mc:Fallback>
                  <p:oleObj r:id="rId39" imgW="382828" imgH="242458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544"/>
                          <a:ext cx="775" cy="4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6" name="Object 36"/>
            <p:cNvGraphicFramePr>
              <a:graphicFrameLocks noChangeAspect="1"/>
            </p:cNvGraphicFramePr>
            <p:nvPr/>
          </p:nvGraphicFramePr>
          <p:xfrm>
            <a:off x="794" y="680"/>
            <a:ext cx="2086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91" r:id="rId40" imgW="1067727" imgH="177954" progId="Equation.3">
                    <p:embed/>
                  </p:oleObj>
                </mc:Choice>
                <mc:Fallback>
                  <p:oleObj r:id="rId40" imgW="1067727" imgH="177954" progId="Equation.3">
                    <p:embed/>
                    <p:pic>
                      <p:nvPicPr>
                        <p:cNvPr id="0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4" y="680"/>
                          <a:ext cx="2086" cy="3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539" name="Object 37"/>
          <p:cNvGraphicFramePr>
            <a:graphicFrameLocks noChangeAspect="1"/>
          </p:cNvGraphicFramePr>
          <p:nvPr/>
        </p:nvGraphicFramePr>
        <p:xfrm>
          <a:off x="6516688" y="5516563"/>
          <a:ext cx="809625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2" r:id="rId41" imgW="178965" imgH="76699" progId="Equation.3">
                  <p:embed/>
                </p:oleObj>
              </mc:Choice>
              <mc:Fallback>
                <p:oleObj r:id="rId41" imgW="178965" imgH="76699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5516563"/>
                        <a:ext cx="809625" cy="347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547813" y="2895600"/>
            <a:ext cx="5976937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sz="6000">
                <a:effectLst>
                  <a:outerShdw blurRad="38100" dist="38100" dir="2700000" algn="tl">
                    <a:srgbClr val="C0C0C0"/>
                  </a:outerShdw>
                </a:effectLst>
                <a:ea typeface="华文细黑" pitchFamily="2" charset="-122"/>
              </a:rPr>
              <a:t>有理数和无理数统称</a:t>
            </a:r>
            <a:r>
              <a:rPr lang="zh-CN" sz="6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细黑" pitchFamily="2" charset="-122"/>
              </a:rPr>
              <a:t>实数</a:t>
            </a:r>
            <a:r>
              <a:rPr lang="zh-CN" altLang="zh-CN" sz="6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细黑" pitchFamily="2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页脚占位符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684213" y="2133600"/>
            <a:ext cx="7334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0000FF"/>
                </a:solidFill>
              </a:rPr>
              <a:t>实数</a:t>
            </a:r>
          </a:p>
        </p:txBody>
      </p:sp>
      <p:sp>
        <p:nvSpPr>
          <p:cNvPr id="24580" name="AutoShape 3"/>
          <p:cNvSpPr>
            <a:spLocks/>
          </p:cNvSpPr>
          <p:nvPr/>
        </p:nvSpPr>
        <p:spPr bwMode="auto">
          <a:xfrm>
            <a:off x="1403350" y="1773238"/>
            <a:ext cx="360363" cy="2520950"/>
          </a:xfrm>
          <a:prstGeom prst="leftBrace">
            <a:avLst>
              <a:gd name="adj1" fmla="val 58297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1763713" y="1773238"/>
            <a:ext cx="1728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0000FF"/>
                </a:solidFill>
              </a:rPr>
              <a:t>有理数</a:t>
            </a:r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763713" y="3933825"/>
            <a:ext cx="1728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0000FF"/>
                </a:solidFill>
              </a:rPr>
              <a:t>无理数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635375" y="2276475"/>
            <a:ext cx="2160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分数</a:t>
            </a:r>
          </a:p>
        </p:txBody>
      </p:sp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3635375" y="1268413"/>
            <a:ext cx="21605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整数</a:t>
            </a:r>
          </a:p>
        </p:txBody>
      </p:sp>
      <p:sp>
        <p:nvSpPr>
          <p:cNvPr id="24585" name="AutoShape 8"/>
          <p:cNvSpPr>
            <a:spLocks/>
          </p:cNvSpPr>
          <p:nvPr/>
        </p:nvSpPr>
        <p:spPr bwMode="auto">
          <a:xfrm>
            <a:off x="4572000" y="2349500"/>
            <a:ext cx="576263" cy="1108075"/>
          </a:xfrm>
          <a:prstGeom prst="leftBrace">
            <a:avLst>
              <a:gd name="adj1" fmla="val 1602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AutoShape 9"/>
          <p:cNvSpPr>
            <a:spLocks/>
          </p:cNvSpPr>
          <p:nvPr/>
        </p:nvSpPr>
        <p:spPr bwMode="auto">
          <a:xfrm>
            <a:off x="4500563" y="981075"/>
            <a:ext cx="576262" cy="1108075"/>
          </a:xfrm>
          <a:prstGeom prst="leftBrace">
            <a:avLst>
              <a:gd name="adj1" fmla="val 1602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7" name="Text Box 10"/>
          <p:cNvSpPr txBox="1">
            <a:spLocks noChangeArrowheads="1"/>
          </p:cNvSpPr>
          <p:nvPr/>
        </p:nvSpPr>
        <p:spPr bwMode="auto">
          <a:xfrm>
            <a:off x="5076825" y="836613"/>
            <a:ext cx="21605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正整数</a:t>
            </a:r>
          </a:p>
        </p:txBody>
      </p:sp>
      <p:sp>
        <p:nvSpPr>
          <p:cNvPr id="24588" name="Text Box 11"/>
          <p:cNvSpPr txBox="1">
            <a:spLocks noChangeArrowheads="1"/>
          </p:cNvSpPr>
          <p:nvPr/>
        </p:nvSpPr>
        <p:spPr bwMode="auto">
          <a:xfrm>
            <a:off x="5364163" y="1268413"/>
            <a:ext cx="9350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  0</a:t>
            </a:r>
          </a:p>
        </p:txBody>
      </p:sp>
      <p:sp>
        <p:nvSpPr>
          <p:cNvPr id="24589" name="Text Box 12"/>
          <p:cNvSpPr txBox="1">
            <a:spLocks noChangeArrowheads="1"/>
          </p:cNvSpPr>
          <p:nvPr/>
        </p:nvSpPr>
        <p:spPr bwMode="auto">
          <a:xfrm>
            <a:off x="5076825" y="1700213"/>
            <a:ext cx="21605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负整数</a:t>
            </a:r>
          </a:p>
        </p:txBody>
      </p:sp>
      <p:sp>
        <p:nvSpPr>
          <p:cNvPr id="24590" name="Text Box 13"/>
          <p:cNvSpPr txBox="1">
            <a:spLocks noChangeArrowheads="1"/>
          </p:cNvSpPr>
          <p:nvPr/>
        </p:nvSpPr>
        <p:spPr bwMode="auto">
          <a:xfrm>
            <a:off x="5219700" y="2133600"/>
            <a:ext cx="2160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正分数</a:t>
            </a:r>
          </a:p>
        </p:txBody>
      </p:sp>
      <p:sp>
        <p:nvSpPr>
          <p:cNvPr id="24591" name="Text Box 14"/>
          <p:cNvSpPr txBox="1">
            <a:spLocks noChangeArrowheads="1"/>
          </p:cNvSpPr>
          <p:nvPr/>
        </p:nvSpPr>
        <p:spPr bwMode="auto">
          <a:xfrm>
            <a:off x="5148263" y="3141663"/>
            <a:ext cx="21605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负分数</a:t>
            </a:r>
          </a:p>
        </p:txBody>
      </p:sp>
      <p:sp>
        <p:nvSpPr>
          <p:cNvPr id="24592" name="AutoShape 15"/>
          <p:cNvSpPr>
            <a:spLocks/>
          </p:cNvSpPr>
          <p:nvPr/>
        </p:nvSpPr>
        <p:spPr bwMode="auto">
          <a:xfrm>
            <a:off x="3203575" y="1412875"/>
            <a:ext cx="576263" cy="1223963"/>
          </a:xfrm>
          <a:prstGeom prst="leftBrace">
            <a:avLst>
              <a:gd name="adj1" fmla="val 177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3" name="Text Box 16"/>
          <p:cNvSpPr txBox="1">
            <a:spLocks noChangeArrowheads="1"/>
          </p:cNvSpPr>
          <p:nvPr/>
        </p:nvSpPr>
        <p:spPr bwMode="auto">
          <a:xfrm>
            <a:off x="6732588" y="1268413"/>
            <a:ext cx="18716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自然数</a:t>
            </a:r>
          </a:p>
        </p:txBody>
      </p:sp>
      <p:sp>
        <p:nvSpPr>
          <p:cNvPr id="24594" name="AutoShape 17"/>
          <p:cNvSpPr>
            <a:spLocks/>
          </p:cNvSpPr>
          <p:nvPr/>
        </p:nvSpPr>
        <p:spPr bwMode="auto">
          <a:xfrm>
            <a:off x="3348038" y="3860800"/>
            <a:ext cx="576262" cy="1008063"/>
          </a:xfrm>
          <a:prstGeom prst="leftBrace">
            <a:avLst>
              <a:gd name="adj1" fmla="val 14578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5" name="Text Box 18"/>
          <p:cNvSpPr txBox="1">
            <a:spLocks noChangeArrowheads="1"/>
          </p:cNvSpPr>
          <p:nvPr/>
        </p:nvSpPr>
        <p:spPr bwMode="auto">
          <a:xfrm>
            <a:off x="3851275" y="3644900"/>
            <a:ext cx="2160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正无理数</a:t>
            </a:r>
          </a:p>
        </p:txBody>
      </p:sp>
      <p:sp>
        <p:nvSpPr>
          <p:cNvPr id="24596" name="Text Box 19"/>
          <p:cNvSpPr txBox="1">
            <a:spLocks noChangeArrowheads="1"/>
          </p:cNvSpPr>
          <p:nvPr/>
        </p:nvSpPr>
        <p:spPr bwMode="auto">
          <a:xfrm>
            <a:off x="3924300" y="4437063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负无理数</a:t>
            </a:r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2411413" y="4581525"/>
            <a:ext cx="215900" cy="503238"/>
          </a:xfrm>
          <a:prstGeom prst="down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1403350" y="5084763"/>
            <a:ext cx="295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rgbClr val="FF0066"/>
                </a:solidFill>
                <a:ea typeface="华文楷体" pitchFamily="2" charset="-122"/>
              </a:rPr>
              <a:t>无限不循环小数</a:t>
            </a: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0" y="981075"/>
            <a:ext cx="381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rgbClr val="FF0066"/>
                </a:solidFill>
                <a:ea typeface="华文楷体" pitchFamily="2" charset="-122"/>
              </a:rPr>
              <a:t>有限小数及无限循环小数</a:t>
            </a:r>
          </a:p>
        </p:txBody>
      </p:sp>
      <p:sp>
        <p:nvSpPr>
          <p:cNvPr id="13335" name="AutoShape 23"/>
          <p:cNvSpPr>
            <a:spLocks noChangeArrowheads="1"/>
          </p:cNvSpPr>
          <p:nvPr/>
        </p:nvSpPr>
        <p:spPr bwMode="auto">
          <a:xfrm>
            <a:off x="2051050" y="1412875"/>
            <a:ext cx="217488" cy="431800"/>
          </a:xfrm>
          <a:prstGeom prst="upArrow">
            <a:avLst>
              <a:gd name="adj1" fmla="val 50000"/>
              <a:gd name="adj2" fmla="val 496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3336" name="AutoShape 24"/>
          <p:cNvSpPr>
            <a:spLocks noChangeArrowheads="1"/>
          </p:cNvSpPr>
          <p:nvPr/>
        </p:nvSpPr>
        <p:spPr bwMode="auto">
          <a:xfrm>
            <a:off x="2484438" y="5589588"/>
            <a:ext cx="215900" cy="503237"/>
          </a:xfrm>
          <a:prstGeom prst="down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1187450" y="6092825"/>
            <a:ext cx="3024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000" b="1"/>
              <a:t>一般有三种情况</a:t>
            </a:r>
          </a:p>
        </p:txBody>
      </p:sp>
      <p:graphicFrame>
        <p:nvGraphicFramePr>
          <p:cNvPr id="13338" name="Object 26"/>
          <p:cNvGraphicFramePr>
            <a:graphicFrameLocks noChangeAspect="1"/>
          </p:cNvGraphicFramePr>
          <p:nvPr/>
        </p:nvGraphicFramePr>
        <p:xfrm>
          <a:off x="3727450" y="4995863"/>
          <a:ext cx="176053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8" r:id="rId3" imgW="813860" imgH="216181" progId="Equation.DSMT4">
                  <p:embed/>
                </p:oleObj>
              </mc:Choice>
              <mc:Fallback>
                <p:oleObj r:id="rId3" imgW="813860" imgH="216181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7450" y="4995863"/>
                        <a:ext cx="1760538" cy="58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9" name="Object 27"/>
          <p:cNvGraphicFramePr>
            <a:graphicFrameLocks noChangeAspect="1"/>
          </p:cNvGraphicFramePr>
          <p:nvPr/>
        </p:nvGraphicFramePr>
        <p:xfrm>
          <a:off x="3886200" y="5486400"/>
          <a:ext cx="2967038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9" r:id="rId5" imgW="1323097" imgH="254442" progId="Equation.DSMT4">
                  <p:embed/>
                </p:oleObj>
              </mc:Choice>
              <mc:Fallback>
                <p:oleObj r:id="rId5" imgW="1323097" imgH="254442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486400"/>
                        <a:ext cx="2967038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0" name="Object 28"/>
          <p:cNvGraphicFramePr>
            <a:graphicFrameLocks noChangeAspect="1"/>
          </p:cNvGraphicFramePr>
          <p:nvPr>
            <p:ph idx="1"/>
          </p:nvPr>
        </p:nvGraphicFramePr>
        <p:xfrm>
          <a:off x="3943350" y="6021388"/>
          <a:ext cx="4856163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0" r:id="rId7" imgW="2042927" imgH="215713" progId="Equation.DSMT4">
                  <p:embed/>
                </p:oleObj>
              </mc:Choice>
              <mc:Fallback>
                <p:oleObj r:id="rId7" imgW="2042927" imgH="215713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3350" y="6021388"/>
                        <a:ext cx="4856163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06" name="AutoShape 29"/>
          <p:cNvSpPr>
            <a:spLocks/>
          </p:cNvSpPr>
          <p:nvPr/>
        </p:nvSpPr>
        <p:spPr bwMode="auto">
          <a:xfrm flipH="1">
            <a:off x="6443663" y="1196975"/>
            <a:ext cx="360362" cy="719138"/>
          </a:xfrm>
          <a:prstGeom prst="leftBrace">
            <a:avLst>
              <a:gd name="adj1" fmla="val 1663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7" name="Text Box 30"/>
          <p:cNvSpPr txBox="1">
            <a:spLocks noChangeArrowheads="1"/>
          </p:cNvSpPr>
          <p:nvPr/>
        </p:nvSpPr>
        <p:spPr bwMode="auto">
          <a:xfrm>
            <a:off x="228600" y="304800"/>
            <a:ext cx="487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FF0000"/>
                </a:solidFill>
              </a:rPr>
              <a:t>实数的分类：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  <p:bldP spid="13332" grpId="0" animBg="1"/>
      <p:bldP spid="13333" grpId="0" autoUpdateAnimBg="0"/>
      <p:bldP spid="13334" grpId="0" autoUpdateAnimBg="0"/>
      <p:bldP spid="13335" grpId="0" animBg="1"/>
      <p:bldP spid="13336" grpId="0" animBg="1"/>
      <p:bldP spid="1333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BJ_0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824413"/>
            <a:ext cx="3348037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AutoShape 3"/>
          <p:cNvSpPr>
            <a:spLocks/>
          </p:cNvSpPr>
          <p:nvPr/>
        </p:nvSpPr>
        <p:spPr bwMode="auto">
          <a:xfrm>
            <a:off x="1547813" y="2239963"/>
            <a:ext cx="574675" cy="2378075"/>
          </a:xfrm>
          <a:prstGeom prst="leftBrace">
            <a:avLst>
              <a:gd name="adj1" fmla="val 3448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4213" y="2887663"/>
            <a:ext cx="7334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0000FF"/>
                </a:solidFill>
              </a:rPr>
              <a:t>实数</a:t>
            </a:r>
          </a:p>
        </p:txBody>
      </p:sp>
      <p:sp>
        <p:nvSpPr>
          <p:cNvPr id="14341" name="AutoShape 5"/>
          <p:cNvSpPr>
            <a:spLocks/>
          </p:cNvSpPr>
          <p:nvPr/>
        </p:nvSpPr>
        <p:spPr bwMode="auto">
          <a:xfrm>
            <a:off x="4138613" y="1954213"/>
            <a:ext cx="577850" cy="1222375"/>
          </a:xfrm>
          <a:prstGeom prst="leftBrace">
            <a:avLst>
              <a:gd name="adj1" fmla="val 17628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AutoShape 6"/>
          <p:cNvSpPr>
            <a:spLocks/>
          </p:cNvSpPr>
          <p:nvPr/>
        </p:nvSpPr>
        <p:spPr bwMode="auto">
          <a:xfrm>
            <a:off x="4138613" y="3941763"/>
            <a:ext cx="577850" cy="1108075"/>
          </a:xfrm>
          <a:prstGeom prst="leftBrace">
            <a:avLst>
              <a:gd name="adj1" fmla="val 1598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268538" y="2125663"/>
            <a:ext cx="1727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0000FF"/>
                </a:solidFill>
              </a:rPr>
              <a:t>正实数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268538" y="3103563"/>
            <a:ext cx="1654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</a:rPr>
              <a:t>    0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268538" y="4186238"/>
            <a:ext cx="1727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0000FF"/>
                </a:solidFill>
              </a:rPr>
              <a:t>负实数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859338" y="1808163"/>
            <a:ext cx="20891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正有理数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4859338" y="2601913"/>
            <a:ext cx="20891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正无理数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716463" y="3754438"/>
            <a:ext cx="20891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负有理数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4716463" y="4659313"/>
            <a:ext cx="20891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</a:rPr>
              <a:t>负无理数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457200" y="577850"/>
            <a:ext cx="487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FF0000"/>
                </a:solidFill>
              </a:rPr>
              <a:t>也可以这样来分类：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0" grpId="0" autoUpdateAnimBg="0"/>
      <p:bldP spid="14341" grpId="0" animBg="1"/>
      <p:bldP spid="14342" grpId="0" animBg="1"/>
      <p:bldP spid="14343" grpId="0" autoUpdateAnimBg="0"/>
      <p:bldP spid="14344" grpId="0" autoUpdateAnimBg="0"/>
      <p:bldP spid="14345" grpId="0" autoUpdateAnimBg="0"/>
      <p:bldP spid="14346" grpId="0" autoUpdateAnimBg="0"/>
      <p:bldP spid="14347" grpId="0" autoUpdateAnimBg="0"/>
      <p:bldP spid="14348" grpId="0" autoUpdateAnimBg="0"/>
      <p:bldP spid="1434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grpSp>
        <p:nvGrpSpPr>
          <p:cNvPr id="26627" name="Group 2"/>
          <p:cNvGrpSpPr>
            <a:grpSpLocks/>
          </p:cNvGrpSpPr>
          <p:nvPr/>
        </p:nvGrpSpPr>
        <p:grpSpPr bwMode="auto">
          <a:xfrm>
            <a:off x="0" y="0"/>
            <a:ext cx="2665413" cy="990600"/>
            <a:chOff x="0" y="0"/>
            <a:chExt cx="1679" cy="624"/>
          </a:xfrm>
        </p:grpSpPr>
        <p:sp>
          <p:nvSpPr>
            <p:cNvPr id="26652" name="未知"/>
            <p:cNvSpPr>
              <a:spLocks/>
            </p:cNvSpPr>
            <p:nvPr/>
          </p:nvSpPr>
          <p:spPr bwMode="auto">
            <a:xfrm>
              <a:off x="91" y="255"/>
              <a:ext cx="1588" cy="231"/>
            </a:xfrm>
            <a:custGeom>
              <a:avLst/>
              <a:gdLst>
                <a:gd name="T0" fmla="*/ 311 w 2208"/>
                <a:gd name="T1" fmla="*/ 231 h 384"/>
                <a:gd name="T2" fmla="*/ 1588 w 2208"/>
                <a:gd name="T3" fmla="*/ 231 h 384"/>
                <a:gd name="T4" fmla="*/ 1277 w 2208"/>
                <a:gd name="T5" fmla="*/ 0 h 384"/>
                <a:gd name="T6" fmla="*/ 0 w 2208"/>
                <a:gd name="T7" fmla="*/ 0 h 384"/>
                <a:gd name="T8" fmla="*/ 311 w 2208"/>
                <a:gd name="T9" fmla="*/ 231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08" h="384">
                  <a:moveTo>
                    <a:pt x="432" y="384"/>
                  </a:moveTo>
                  <a:lnTo>
                    <a:pt x="2208" y="384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432" y="38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00"/>
                </a:gs>
              </a:gsLst>
              <a:lin ang="5400000" scaled="1"/>
            </a:gradFill>
            <a:ln w="19050" cap="flat" cmpd="sng">
              <a:solidFill>
                <a:schemeClr val="accent1"/>
              </a:solidFill>
              <a:round/>
              <a:headEnd/>
              <a:tailEnd/>
            </a:ln>
            <a:effectLst>
              <a:prstShdw prst="shdw15">
                <a:schemeClr val="bg2"/>
              </a:prstShdw>
            </a:effec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6653" name="Group 4"/>
            <p:cNvGrpSpPr>
              <a:grpSpLocks/>
            </p:cNvGrpSpPr>
            <p:nvPr/>
          </p:nvGrpSpPr>
          <p:grpSpPr bwMode="auto">
            <a:xfrm>
              <a:off x="0" y="0"/>
              <a:ext cx="575" cy="624"/>
              <a:chOff x="0" y="0"/>
              <a:chExt cx="575" cy="624"/>
            </a:xfrm>
          </p:grpSpPr>
          <p:grpSp>
            <p:nvGrpSpPr>
              <p:cNvPr id="26655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575" cy="624"/>
                <a:chOff x="0" y="0"/>
                <a:chExt cx="575" cy="624"/>
              </a:xfrm>
            </p:grpSpPr>
            <p:sp>
              <p:nvSpPr>
                <p:cNvPr id="26657" name="未知"/>
                <p:cNvSpPr>
                  <a:spLocks/>
                </p:cNvSpPr>
                <p:nvPr/>
              </p:nvSpPr>
              <p:spPr bwMode="auto">
                <a:xfrm rot="158589">
                  <a:off x="90" y="84"/>
                  <a:ext cx="357" cy="407"/>
                </a:xfrm>
                <a:custGeom>
                  <a:avLst/>
                  <a:gdLst>
                    <a:gd name="T0" fmla="*/ 30 w 576"/>
                    <a:gd name="T1" fmla="*/ 383 h 816"/>
                    <a:gd name="T2" fmla="*/ 119 w 576"/>
                    <a:gd name="T3" fmla="*/ 407 h 816"/>
                    <a:gd name="T4" fmla="*/ 357 w 576"/>
                    <a:gd name="T5" fmla="*/ 48 h 816"/>
                    <a:gd name="T6" fmla="*/ 238 w 576"/>
                    <a:gd name="T7" fmla="*/ 0 h 816"/>
                    <a:gd name="T8" fmla="*/ 0 w 576"/>
                    <a:gd name="T9" fmla="*/ 359 h 8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6" h="816">
                      <a:moveTo>
                        <a:pt x="48" y="768"/>
                      </a:moveTo>
                      <a:lnTo>
                        <a:pt x="192" y="816"/>
                      </a:lnTo>
                      <a:lnTo>
                        <a:pt x="576" y="96"/>
                      </a:lnTo>
                      <a:lnTo>
                        <a:pt x="384" y="0"/>
                      </a:lnTo>
                      <a:lnTo>
                        <a:pt x="0" y="720"/>
                      </a:lnTo>
                    </a:path>
                  </a:pathLst>
                </a:custGeom>
                <a:gradFill rotWithShape="0">
                  <a:gsLst>
                    <a:gs pos="0">
                      <a:srgbClr val="FFCC66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ln w="38100" cap="flat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26658" name="Group 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75" cy="624"/>
                  <a:chOff x="0" y="0"/>
                  <a:chExt cx="575" cy="624"/>
                </a:xfrm>
              </p:grpSpPr>
              <p:sp>
                <p:nvSpPr>
                  <p:cNvPr id="15368" name="未知"/>
                  <p:cNvSpPr>
                    <a:spLocks/>
                  </p:cNvSpPr>
                  <p:nvPr/>
                </p:nvSpPr>
                <p:spPr bwMode="auto">
                  <a:xfrm>
                    <a:off x="210" y="103"/>
                    <a:ext cx="356" cy="382"/>
                  </a:xfrm>
                  <a:custGeom>
                    <a:avLst/>
                    <a:gdLst>
                      <a:gd name="T0" fmla="*/ 0 w 432"/>
                      <a:gd name="T1" fmla="*/ 624 h 624"/>
                      <a:gd name="T2" fmla="*/ 96 w 432"/>
                      <a:gd name="T3" fmla="*/ 624 h 624"/>
                      <a:gd name="T4" fmla="*/ 432 w 432"/>
                      <a:gd name="T5" fmla="*/ 0 h 624"/>
                      <a:gd name="T6" fmla="*/ 288 w 432"/>
                      <a:gd name="T7" fmla="*/ 48 h 624"/>
                      <a:gd name="T8" fmla="*/ 0 w 432"/>
                      <a:gd name="T9" fmla="*/ 624 h 6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2" h="624">
                        <a:moveTo>
                          <a:pt x="0" y="624"/>
                        </a:moveTo>
                        <a:lnTo>
                          <a:pt x="96" y="624"/>
                        </a:lnTo>
                        <a:lnTo>
                          <a:pt x="432" y="0"/>
                        </a:lnTo>
                        <a:lnTo>
                          <a:pt x="288" y="48"/>
                        </a:lnTo>
                        <a:lnTo>
                          <a:pt x="0" y="624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50000">
                        <a:srgbClr val="CC3300"/>
                      </a:gs>
                      <a:gs pos="100000">
                        <a:schemeClr val="accent2"/>
                      </a:gs>
                    </a:gsLst>
                    <a:lin ang="2700000" scaled="1"/>
                  </a:gradFill>
                  <a:ln w="38100" cap="flat" cmpd="sng">
                    <a:solidFill>
                      <a:srgbClr val="CC33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369" name="未知"/>
                  <p:cNvSpPr>
                    <a:spLocks/>
                  </p:cNvSpPr>
                  <p:nvPr/>
                </p:nvSpPr>
                <p:spPr bwMode="auto">
                  <a:xfrm rot="961415">
                    <a:off x="67" y="21"/>
                    <a:ext cx="186" cy="431"/>
                  </a:xfrm>
                  <a:custGeom>
                    <a:avLst/>
                    <a:gdLst>
                      <a:gd name="T0" fmla="*/ 480 w 480"/>
                      <a:gd name="T1" fmla="*/ 96 h 720"/>
                      <a:gd name="T2" fmla="*/ 192 w 480"/>
                      <a:gd name="T3" fmla="*/ 672 h 720"/>
                      <a:gd name="T4" fmla="*/ 144 w 480"/>
                      <a:gd name="T5" fmla="*/ 720 h 720"/>
                      <a:gd name="T6" fmla="*/ 0 w 480"/>
                      <a:gd name="T7" fmla="*/ 624 h 720"/>
                      <a:gd name="T8" fmla="*/ 144 w 480"/>
                      <a:gd name="T9" fmla="*/ 336 h 720"/>
                      <a:gd name="T10" fmla="*/ 336 w 480"/>
                      <a:gd name="T11" fmla="*/ 0 h 720"/>
                      <a:gd name="T12" fmla="*/ 480 w 480"/>
                      <a:gd name="T13" fmla="*/ 96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80" h="720">
                        <a:moveTo>
                          <a:pt x="480" y="96"/>
                        </a:moveTo>
                        <a:lnTo>
                          <a:pt x="192" y="672"/>
                        </a:lnTo>
                        <a:lnTo>
                          <a:pt x="144" y="720"/>
                        </a:lnTo>
                        <a:lnTo>
                          <a:pt x="0" y="624"/>
                        </a:lnTo>
                        <a:lnTo>
                          <a:pt x="144" y="336"/>
                        </a:lnTo>
                        <a:lnTo>
                          <a:pt x="336" y="0"/>
                        </a:lnTo>
                        <a:lnTo>
                          <a:pt x="480" y="96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hlink"/>
                      </a:gs>
                      <a:gs pos="50000">
                        <a:srgbClr val="FFCC66"/>
                      </a:gs>
                      <a:gs pos="100000">
                        <a:schemeClr val="hlink"/>
                      </a:gs>
                    </a:gsLst>
                    <a:lin ang="2700000" scaled="1"/>
                  </a:gradFill>
                  <a:ln w="19050" cap="flat" cmpd="sng">
                    <a:solidFill>
                      <a:srgbClr val="FFCC6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6661" name="未知"/>
                  <p:cNvSpPr>
                    <a:spLocks/>
                  </p:cNvSpPr>
                  <p:nvPr/>
                </p:nvSpPr>
                <p:spPr bwMode="auto">
                  <a:xfrm>
                    <a:off x="279" y="0"/>
                    <a:ext cx="296" cy="108"/>
                  </a:xfrm>
                  <a:custGeom>
                    <a:avLst/>
                    <a:gdLst>
                      <a:gd name="T0" fmla="*/ 169 w 336"/>
                      <a:gd name="T1" fmla="*/ 108 h 240"/>
                      <a:gd name="T2" fmla="*/ 42 w 336"/>
                      <a:gd name="T3" fmla="*/ 65 h 240"/>
                      <a:gd name="T4" fmla="*/ 0 w 336"/>
                      <a:gd name="T5" fmla="*/ 22 h 240"/>
                      <a:gd name="T6" fmla="*/ 127 w 336"/>
                      <a:gd name="T7" fmla="*/ 0 h 240"/>
                      <a:gd name="T8" fmla="*/ 254 w 336"/>
                      <a:gd name="T9" fmla="*/ 22 h 240"/>
                      <a:gd name="T10" fmla="*/ 296 w 336"/>
                      <a:gd name="T11" fmla="*/ 86 h 240"/>
                      <a:gd name="T12" fmla="*/ 169 w 336"/>
                      <a:gd name="T13" fmla="*/ 108 h 24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336" h="240">
                        <a:moveTo>
                          <a:pt x="192" y="240"/>
                        </a:moveTo>
                        <a:lnTo>
                          <a:pt x="48" y="144"/>
                        </a:lnTo>
                        <a:lnTo>
                          <a:pt x="0" y="48"/>
                        </a:lnTo>
                        <a:lnTo>
                          <a:pt x="144" y="0"/>
                        </a:lnTo>
                        <a:lnTo>
                          <a:pt x="288" y="48"/>
                        </a:lnTo>
                        <a:lnTo>
                          <a:pt x="336" y="192"/>
                        </a:lnTo>
                        <a:lnTo>
                          <a:pt x="192" y="24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FCC66"/>
                      </a:gs>
                      <a:gs pos="50000">
                        <a:srgbClr val="FF9933"/>
                      </a:gs>
                      <a:gs pos="100000">
                        <a:srgbClr val="FFCC66"/>
                      </a:gs>
                    </a:gsLst>
                    <a:lin ang="18900000" scaled="1"/>
                  </a:gradFill>
                  <a:ln w="19050" cap="flat" cmpd="sng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71" name="未知"/>
                  <p:cNvSpPr>
                    <a:spLocks/>
                  </p:cNvSpPr>
                  <p:nvPr/>
                </p:nvSpPr>
                <p:spPr bwMode="auto">
                  <a:xfrm>
                    <a:off x="38" y="355"/>
                    <a:ext cx="237" cy="246"/>
                  </a:xfrm>
                  <a:custGeom>
                    <a:avLst/>
                    <a:gdLst>
                      <a:gd name="T0" fmla="*/ 192 w 384"/>
                      <a:gd name="T1" fmla="*/ 192 h 384"/>
                      <a:gd name="T2" fmla="*/ 96 w 384"/>
                      <a:gd name="T3" fmla="*/ 144 h 384"/>
                      <a:gd name="T4" fmla="*/ 48 w 384"/>
                      <a:gd name="T5" fmla="*/ 96 h 384"/>
                      <a:gd name="T6" fmla="*/ 0 w 384"/>
                      <a:gd name="T7" fmla="*/ 0 h 384"/>
                      <a:gd name="T8" fmla="*/ 0 w 384"/>
                      <a:gd name="T9" fmla="*/ 384 h 384"/>
                      <a:gd name="T10" fmla="*/ 384 w 384"/>
                      <a:gd name="T11" fmla="*/ 192 h 384"/>
                      <a:gd name="T12" fmla="*/ 192 w 384"/>
                      <a:gd name="T13" fmla="*/ 192 h 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84" h="384">
                        <a:moveTo>
                          <a:pt x="192" y="192"/>
                        </a:moveTo>
                        <a:lnTo>
                          <a:pt x="96" y="144"/>
                        </a:lnTo>
                        <a:lnTo>
                          <a:pt x="48" y="96"/>
                        </a:lnTo>
                        <a:lnTo>
                          <a:pt x="0" y="0"/>
                        </a:lnTo>
                        <a:lnTo>
                          <a:pt x="0" y="384"/>
                        </a:lnTo>
                        <a:lnTo>
                          <a:pt x="384" y="192"/>
                        </a:lnTo>
                        <a:lnTo>
                          <a:pt x="192" y="19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hlink"/>
                      </a:gs>
                      <a:gs pos="50000">
                        <a:srgbClr val="FF9900"/>
                      </a:gs>
                      <a:gs pos="100000">
                        <a:schemeClr val="hlink"/>
                      </a:gs>
                    </a:gsLst>
                    <a:lin ang="2700000" scaled="1"/>
                  </a:gradFill>
                  <a:ln w="19050" cap="flat" cmpd="sng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372" name="未知"/>
                  <p:cNvSpPr>
                    <a:spLocks/>
                  </p:cNvSpPr>
                  <p:nvPr/>
                </p:nvSpPr>
                <p:spPr bwMode="auto">
                  <a:xfrm rot="1629174">
                    <a:off x="0" y="530"/>
                    <a:ext cx="95" cy="94"/>
                  </a:xfrm>
                  <a:custGeom>
                    <a:avLst/>
                    <a:gdLst>
                      <a:gd name="T0" fmla="*/ 0 w 96"/>
                      <a:gd name="T1" fmla="*/ 0 h 96"/>
                      <a:gd name="T2" fmla="*/ 96 w 96"/>
                      <a:gd name="T3" fmla="*/ 0 h 96"/>
                      <a:gd name="T4" fmla="*/ 48 w 96"/>
                      <a:gd name="T5" fmla="*/ 96 h 96"/>
                      <a:gd name="T6" fmla="*/ 0 w 96"/>
                      <a:gd name="T7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6" h="96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48" y="9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50000">
                        <a:srgbClr val="969696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 cap="flat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</p:grpSp>
          </p:grpSp>
          <p:sp>
            <p:nvSpPr>
              <p:cNvPr id="26656" name="Oval 13"/>
              <p:cNvSpPr>
                <a:spLocks noChangeArrowheads="1"/>
              </p:cNvSpPr>
              <p:nvPr/>
            </p:nvSpPr>
            <p:spPr bwMode="auto">
              <a:xfrm>
                <a:off x="417" y="7"/>
                <a:ext cx="89" cy="44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454" y="255"/>
              <a:ext cx="9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sz="24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黑体" pitchFamily="2" charset="-122"/>
                </a:rPr>
                <a:t>随堂练习</a:t>
              </a:r>
            </a:p>
          </p:txBody>
        </p:sp>
      </p:grpSp>
      <p:sp>
        <p:nvSpPr>
          <p:cNvPr id="26628" name="Text Box 15"/>
          <p:cNvSpPr txBox="1">
            <a:spLocks noChangeArrowheads="1"/>
          </p:cNvSpPr>
          <p:nvPr/>
        </p:nvSpPr>
        <p:spPr bwMode="auto">
          <a:xfrm>
            <a:off x="2555875" y="333375"/>
            <a:ext cx="2592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800" b="1"/>
              <a:t>一、判断：</a:t>
            </a:r>
          </a:p>
        </p:txBody>
      </p:sp>
      <p:sp>
        <p:nvSpPr>
          <p:cNvPr id="26629" name="Text Box 16"/>
          <p:cNvSpPr txBox="1">
            <a:spLocks noChangeArrowheads="1"/>
          </p:cNvSpPr>
          <p:nvPr/>
        </p:nvSpPr>
        <p:spPr bwMode="auto">
          <a:xfrm>
            <a:off x="1187450" y="1125538"/>
            <a:ext cx="68405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/>
              <a:t>1.</a:t>
            </a:r>
            <a:r>
              <a:rPr lang="zh-CN" sz="2800" b="1"/>
              <a:t>实数不是有理数就是无理数。（     ）</a:t>
            </a:r>
          </a:p>
        </p:txBody>
      </p:sp>
      <p:sp>
        <p:nvSpPr>
          <p:cNvPr id="26630" name="Text Box 17"/>
          <p:cNvSpPr txBox="1">
            <a:spLocks noChangeArrowheads="1"/>
          </p:cNvSpPr>
          <p:nvPr/>
        </p:nvSpPr>
        <p:spPr bwMode="auto">
          <a:xfrm>
            <a:off x="1187450" y="1700213"/>
            <a:ext cx="6696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/>
              <a:t>2.</a:t>
            </a:r>
            <a:r>
              <a:rPr lang="zh-CN" sz="2800" b="1"/>
              <a:t>无理数都是无限不循环小数。（     ）</a:t>
            </a:r>
          </a:p>
        </p:txBody>
      </p:sp>
      <p:sp>
        <p:nvSpPr>
          <p:cNvPr id="26631" name="Text Box 18"/>
          <p:cNvSpPr txBox="1">
            <a:spLocks noChangeArrowheads="1"/>
          </p:cNvSpPr>
          <p:nvPr/>
        </p:nvSpPr>
        <p:spPr bwMode="auto">
          <a:xfrm>
            <a:off x="1187450" y="2349500"/>
            <a:ext cx="6264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/>
              <a:t>3.</a:t>
            </a:r>
            <a:r>
              <a:rPr lang="zh-CN" sz="2800" b="1"/>
              <a:t>无理数都是无限小数。（     ）</a:t>
            </a:r>
          </a:p>
        </p:txBody>
      </p:sp>
      <p:sp>
        <p:nvSpPr>
          <p:cNvPr id="26632" name="Text Box 19"/>
          <p:cNvSpPr txBox="1">
            <a:spLocks noChangeArrowheads="1"/>
          </p:cNvSpPr>
          <p:nvPr/>
        </p:nvSpPr>
        <p:spPr bwMode="auto">
          <a:xfrm>
            <a:off x="1187450" y="2997200"/>
            <a:ext cx="6264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/>
              <a:t>4.</a:t>
            </a:r>
            <a:r>
              <a:rPr lang="zh-CN" sz="2800" b="1"/>
              <a:t>带根号的数都是无理数。（     ）</a:t>
            </a:r>
          </a:p>
        </p:txBody>
      </p:sp>
      <p:sp>
        <p:nvSpPr>
          <p:cNvPr id="26633" name="Text Box 20"/>
          <p:cNvSpPr txBox="1">
            <a:spLocks noChangeArrowheads="1"/>
          </p:cNvSpPr>
          <p:nvPr/>
        </p:nvSpPr>
        <p:spPr bwMode="auto">
          <a:xfrm>
            <a:off x="1187450" y="3644900"/>
            <a:ext cx="6264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/>
              <a:t>5.</a:t>
            </a:r>
            <a:r>
              <a:rPr lang="zh-CN" sz="2800" b="1"/>
              <a:t>无理数一定都带根号。（     ）</a:t>
            </a:r>
          </a:p>
        </p:txBody>
      </p:sp>
      <p:sp>
        <p:nvSpPr>
          <p:cNvPr id="26634" name="Text Box 21"/>
          <p:cNvSpPr txBox="1">
            <a:spLocks noChangeArrowheads="1"/>
          </p:cNvSpPr>
          <p:nvPr/>
        </p:nvSpPr>
        <p:spPr bwMode="auto">
          <a:xfrm>
            <a:off x="1187450" y="4221163"/>
            <a:ext cx="71294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/>
              <a:t>6.</a:t>
            </a:r>
            <a:r>
              <a:rPr lang="zh-CN" sz="2800" b="1"/>
              <a:t>两个无理数之积不一定是无理数。（     ）</a:t>
            </a:r>
          </a:p>
        </p:txBody>
      </p:sp>
      <p:sp>
        <p:nvSpPr>
          <p:cNvPr id="26635" name="Text Box 22"/>
          <p:cNvSpPr txBox="1">
            <a:spLocks noChangeArrowheads="1"/>
          </p:cNvSpPr>
          <p:nvPr/>
        </p:nvSpPr>
        <p:spPr bwMode="auto">
          <a:xfrm>
            <a:off x="1187450" y="4868863"/>
            <a:ext cx="70564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/>
              <a:t>7.</a:t>
            </a:r>
            <a:r>
              <a:rPr lang="zh-CN" sz="2800" b="1"/>
              <a:t>两个无理数之和一定是无理数。（     ）</a:t>
            </a:r>
          </a:p>
        </p:txBody>
      </p:sp>
      <p:graphicFrame>
        <p:nvGraphicFramePr>
          <p:cNvPr id="26636" name="Object 2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4" r:id="rId3" imgW="114898" imgH="217030" progId="Equation.3">
                  <p:embed/>
                </p:oleObj>
              </mc:Choice>
              <mc:Fallback>
                <p:oleObj r:id="rId3" imgW="114898" imgH="21703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5795963" y="2924175"/>
            <a:ext cx="6492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  <a:latin typeface="Times New Roman" pitchFamily="18" charset="0"/>
              </a:rPr>
              <a:t>×</a:t>
            </a:r>
          </a:p>
        </p:txBody>
      </p:sp>
      <p:grpSp>
        <p:nvGrpSpPr>
          <p:cNvPr id="15385" name="Group 25"/>
          <p:cNvGrpSpPr>
            <a:grpSpLocks/>
          </p:cNvGrpSpPr>
          <p:nvPr/>
        </p:nvGrpSpPr>
        <p:grpSpPr bwMode="auto">
          <a:xfrm>
            <a:off x="6659563" y="1196975"/>
            <a:ext cx="431800" cy="288925"/>
            <a:chOff x="0" y="0"/>
            <a:chExt cx="272" cy="182"/>
          </a:xfrm>
        </p:grpSpPr>
        <p:sp>
          <p:nvSpPr>
            <p:cNvPr id="26650" name="Line 26"/>
            <p:cNvSpPr>
              <a:spLocks noChangeShapeType="1"/>
            </p:cNvSpPr>
            <p:nvPr/>
          </p:nvSpPr>
          <p:spPr bwMode="auto">
            <a:xfrm>
              <a:off x="0" y="91"/>
              <a:ext cx="91" cy="91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1" name="Line 27"/>
            <p:cNvSpPr>
              <a:spLocks noChangeShapeType="1"/>
            </p:cNvSpPr>
            <p:nvPr/>
          </p:nvSpPr>
          <p:spPr bwMode="auto">
            <a:xfrm flipV="1">
              <a:off x="91" y="0"/>
              <a:ext cx="181" cy="18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88" name="Group 28"/>
          <p:cNvGrpSpPr>
            <a:grpSpLocks/>
          </p:cNvGrpSpPr>
          <p:nvPr/>
        </p:nvGrpSpPr>
        <p:grpSpPr bwMode="auto">
          <a:xfrm>
            <a:off x="6659563" y="1844675"/>
            <a:ext cx="431800" cy="288925"/>
            <a:chOff x="0" y="0"/>
            <a:chExt cx="272" cy="182"/>
          </a:xfrm>
        </p:grpSpPr>
        <p:sp>
          <p:nvSpPr>
            <p:cNvPr id="26648" name="Line 29"/>
            <p:cNvSpPr>
              <a:spLocks noChangeShapeType="1"/>
            </p:cNvSpPr>
            <p:nvPr/>
          </p:nvSpPr>
          <p:spPr bwMode="auto">
            <a:xfrm>
              <a:off x="0" y="91"/>
              <a:ext cx="91" cy="91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9" name="Line 30"/>
            <p:cNvSpPr>
              <a:spLocks noChangeShapeType="1"/>
            </p:cNvSpPr>
            <p:nvPr/>
          </p:nvSpPr>
          <p:spPr bwMode="auto">
            <a:xfrm flipV="1">
              <a:off x="91" y="0"/>
              <a:ext cx="181" cy="18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91" name="Group 31"/>
          <p:cNvGrpSpPr>
            <a:grpSpLocks/>
          </p:cNvGrpSpPr>
          <p:nvPr/>
        </p:nvGrpSpPr>
        <p:grpSpPr bwMode="auto">
          <a:xfrm>
            <a:off x="5580063" y="2492375"/>
            <a:ext cx="431800" cy="288925"/>
            <a:chOff x="0" y="0"/>
            <a:chExt cx="272" cy="182"/>
          </a:xfrm>
        </p:grpSpPr>
        <p:sp>
          <p:nvSpPr>
            <p:cNvPr id="26646" name="Line 32"/>
            <p:cNvSpPr>
              <a:spLocks noChangeShapeType="1"/>
            </p:cNvSpPr>
            <p:nvPr/>
          </p:nvSpPr>
          <p:spPr bwMode="auto">
            <a:xfrm>
              <a:off x="0" y="91"/>
              <a:ext cx="91" cy="91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7" name="Line 33"/>
            <p:cNvSpPr>
              <a:spLocks noChangeShapeType="1"/>
            </p:cNvSpPr>
            <p:nvPr/>
          </p:nvSpPr>
          <p:spPr bwMode="auto">
            <a:xfrm flipV="1">
              <a:off x="91" y="0"/>
              <a:ext cx="181" cy="18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94" name="Group 34"/>
          <p:cNvGrpSpPr>
            <a:grpSpLocks/>
          </p:cNvGrpSpPr>
          <p:nvPr/>
        </p:nvGrpSpPr>
        <p:grpSpPr bwMode="auto">
          <a:xfrm>
            <a:off x="7380288" y="4292600"/>
            <a:ext cx="431800" cy="288925"/>
            <a:chOff x="0" y="0"/>
            <a:chExt cx="272" cy="182"/>
          </a:xfrm>
        </p:grpSpPr>
        <p:sp>
          <p:nvSpPr>
            <p:cNvPr id="26644" name="Line 35"/>
            <p:cNvSpPr>
              <a:spLocks noChangeShapeType="1"/>
            </p:cNvSpPr>
            <p:nvPr/>
          </p:nvSpPr>
          <p:spPr bwMode="auto">
            <a:xfrm>
              <a:off x="0" y="91"/>
              <a:ext cx="91" cy="91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5" name="Line 36"/>
            <p:cNvSpPr>
              <a:spLocks noChangeShapeType="1"/>
            </p:cNvSpPr>
            <p:nvPr/>
          </p:nvSpPr>
          <p:spPr bwMode="auto">
            <a:xfrm flipV="1">
              <a:off x="91" y="0"/>
              <a:ext cx="181" cy="18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5435600" y="3573463"/>
            <a:ext cx="649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  <a:latin typeface="Times New Roman" pitchFamily="18" charset="0"/>
              </a:rPr>
              <a:t>×</a:t>
            </a:r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6804025" y="4797425"/>
            <a:ext cx="649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  <a:latin typeface="Times New Roman" pitchFamily="18" charset="0"/>
              </a:rPr>
              <a:t>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4" grpId="0" autoUpdateAnimBg="0"/>
      <p:bldP spid="15397" grpId="0" autoUpdateAnimBg="0"/>
      <p:bldP spid="15398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872</Words>
  <Characters>0</Characters>
  <Application>Microsoft Office PowerPoint</Application>
  <DocSecurity>0</DocSecurity>
  <PresentationFormat>全屏显示(4:3)</PresentationFormat>
  <Lines>0</Lines>
  <Paragraphs>154</Paragraphs>
  <Slides>22</Slides>
  <Notes>0</Notes>
  <HiddenSlides>0</HiddenSlides>
  <MMClips>2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Arial</vt:lpstr>
      <vt:lpstr>宋体</vt:lpstr>
      <vt:lpstr>Calibri</vt:lpstr>
      <vt:lpstr>Wingdings</vt:lpstr>
      <vt:lpstr>Comic Sans MS</vt:lpstr>
      <vt:lpstr>Arial Black</vt:lpstr>
      <vt:lpstr>Times New Roman</vt:lpstr>
      <vt:lpstr>华文彩云</vt:lpstr>
      <vt:lpstr>微软雅黑</vt:lpstr>
      <vt:lpstr>隶书</vt:lpstr>
      <vt:lpstr>华文细黑</vt:lpstr>
      <vt:lpstr>华文楷体</vt:lpstr>
      <vt:lpstr>黑体</vt:lpstr>
      <vt:lpstr>默认设计模板</vt:lpstr>
      <vt:lpstr>Pixel</vt:lpstr>
      <vt:lpstr>Crayons</vt:lpstr>
      <vt:lpstr>Office 主题</vt:lpstr>
      <vt:lpstr>Microsoft 公式 3.0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第一PPT模板网-WWW.1PPT.COM_x000d_
</dc:description>
  <cp:lastModifiedBy>微软用户</cp:lastModifiedBy>
  <cp:revision>61</cp:revision>
  <dcterms:created xsi:type="dcterms:W3CDTF">2012-07-05T12:53:21Z</dcterms:created>
  <dcterms:modified xsi:type="dcterms:W3CDTF">2015-09-01T01:30:44Z</dcterms:modified>
  <cp:category>第一PPT模板网-WWW.1PPT.COM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2052-8.1.0.3238</vt:lpwstr>
  </property>
</Properties>
</file>