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10"/>
  </p:notesMasterIdLst>
  <p:sldIdLst>
    <p:sldId id="256" r:id="rId3"/>
    <p:sldId id="257" r:id="rId4"/>
    <p:sldId id="259" r:id="rId5"/>
    <p:sldId id="260" r:id="rId6"/>
    <p:sldId id="261" r:id="rId7"/>
    <p:sldId id="262" r:id="rId8"/>
    <p:sldId id="264" r:id="rId9"/>
  </p:sldIdLst>
  <p:sldSz cx="9144000" cy="5143500" type="screen16x9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41" d="100"/>
          <a:sy n="141" d="100"/>
        </p:scale>
        <p:origin x="744" y="114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A5D49E5-7FA6-4B71-AA88-131622D7EDFC}" type="datetimeFigureOut">
              <a:rPr lang="zh-CN" altLang="en-US" smtClean="0"/>
              <a:t>2018/7/1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763ACC-D338-45CC-B749-B257DAAEADA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305503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7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3035866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2018/7/1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2018/7/1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2018/7/1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996307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841082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46347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548449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429179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548507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319824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51893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2018/7/1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808601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669851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00405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2018/7/1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2018/7/1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2018/7/1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2018/7/1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2018/7/1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2018/7/1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2018/7/1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9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144001" cy="51447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t>2018/7/1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38469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3.png"/><Relationship Id="rId7" Type="http://schemas.openxmlformats.org/officeDocument/2006/relationships/image" Target="../media/image9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8.png"/><Relationship Id="rId9" Type="http://schemas.microsoft.com/office/2007/relationships/hdphoto" Target="../media/hdphoto1.wdp"/></Relationships>
</file>

<file path=ppt/slides/_rels/slide3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3" Type="http://schemas.openxmlformats.org/officeDocument/2006/relationships/image" Target="../media/image3.png"/><Relationship Id="rId7" Type="http://schemas.openxmlformats.org/officeDocument/2006/relationships/image" Target="../media/image10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3" Type="http://schemas.openxmlformats.org/officeDocument/2006/relationships/image" Target="../media/image3.png"/><Relationship Id="rId7" Type="http://schemas.openxmlformats.org/officeDocument/2006/relationships/image" Target="../media/image10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3" Type="http://schemas.openxmlformats.org/officeDocument/2006/relationships/image" Target="../media/image3.png"/><Relationship Id="rId7" Type="http://schemas.openxmlformats.org/officeDocument/2006/relationships/image" Target="../media/image10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sucai/" TargetMode="External"/><Relationship Id="rId3" Type="http://schemas.openxmlformats.org/officeDocument/2006/relationships/hyperlink" Target="http://www.ypppt.com/" TargetMode="External"/><Relationship Id="rId7" Type="http://schemas.openxmlformats.org/officeDocument/2006/relationships/hyperlink" Target="http://www.ypppt.com/tubiao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Relationship Id="rId6" Type="http://schemas.openxmlformats.org/officeDocument/2006/relationships/hyperlink" Target="http://www.ypppt.com/beijing/" TargetMode="External"/><Relationship Id="rId5" Type="http://schemas.openxmlformats.org/officeDocument/2006/relationships/hyperlink" Target="http://www.ypppt.com/jieri/" TargetMode="External"/><Relationship Id="rId4" Type="http://schemas.openxmlformats.org/officeDocument/2006/relationships/hyperlink" Target="http://www.ypppt.com/moban/" TargetMode="External"/><Relationship Id="rId9" Type="http://schemas.openxmlformats.org/officeDocument/2006/relationships/hyperlink" Target="http://www.ypppt.com/jiaocheng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1254"/>
            <a:ext cx="4362825" cy="5143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4448175"/>
            <a:ext cx="5589587" cy="695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2715766"/>
            <a:ext cx="2425700" cy="2243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83413" y="4095750"/>
            <a:ext cx="2160587" cy="1047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8013" y="2700139"/>
            <a:ext cx="2185987" cy="1639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211960" y="884276"/>
            <a:ext cx="1415772" cy="2657138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8000" dirty="0" smtClean="0">
                <a:latin typeface="★日文毛笔" panose="02000609000000000000" pitchFamily="49" charset="-128"/>
                <a:ea typeface="★日文毛笔" panose="02000609000000000000" pitchFamily="49" charset="-128"/>
              </a:rPr>
              <a:t>清 明</a:t>
            </a:r>
            <a:endParaRPr lang="zh-CN" altLang="en-US" sz="8000" dirty="0">
              <a:latin typeface="★日文毛笔" panose="02000609000000000000" pitchFamily="49" charset="-128"/>
              <a:ea typeface="★日文毛笔" panose="02000609000000000000" pitchFamily="49" charset="-128"/>
            </a:endParaRPr>
          </a:p>
        </p:txBody>
      </p:sp>
      <p:pic>
        <p:nvPicPr>
          <p:cNvPr id="1036" name="Picture 1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3" y="-596602"/>
            <a:ext cx="2915817" cy="20138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3729970" y="1779662"/>
            <a:ext cx="553998" cy="1910138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2400" b="1" dirty="0" smtClean="0">
                <a:latin typeface="钟齐段宁行书" panose="02010800040101010101" pitchFamily="2" charset="-122"/>
                <a:ea typeface="钟齐段宁行书" panose="02010800040101010101" pitchFamily="2" charset="-122"/>
              </a:rPr>
              <a:t>农历二月十七</a:t>
            </a:r>
            <a:endParaRPr lang="zh-CN" altLang="en-US" sz="2400" b="1" dirty="0">
              <a:latin typeface="钟齐段宁行书" panose="02010800040101010101" pitchFamily="2" charset="-122"/>
              <a:ea typeface="钟齐段宁行书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054261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20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500"/>
                            </p:stCondLst>
                            <p:childTnLst>
                              <p:par>
                                <p:cTn id="29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0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0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0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500"/>
                            </p:stCondLst>
                            <p:childTnLst>
                              <p:par>
                                <p:cTn id="3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500"/>
                            </p:stCondLst>
                            <p:childTnLst>
                              <p:par>
                                <p:cTn id="4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96552" y="1254"/>
            <a:ext cx="4362825" cy="5143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4448175"/>
            <a:ext cx="5589587" cy="695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3291830"/>
            <a:ext cx="1802752" cy="16670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83413" y="4095750"/>
            <a:ext cx="2160587" cy="1047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6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8013" y="2700139"/>
            <a:ext cx="2185987" cy="1639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6" descr="水墨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6320" y="123478"/>
            <a:ext cx="6248400" cy="16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11" descr="水墨-绿"/>
          <p:cNvPicPr>
            <a:picLocks noChangeAspect="1" noChangeArrowheads="1"/>
          </p:cNvPicPr>
          <p:nvPr/>
        </p:nvPicPr>
        <p:blipFill>
          <a:blip r:embed="rId8">
            <a:biLevel thresh="75000"/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1419622"/>
            <a:ext cx="747713" cy="752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extBox 15"/>
          <p:cNvSpPr txBox="1"/>
          <p:nvPr/>
        </p:nvSpPr>
        <p:spPr>
          <a:xfrm>
            <a:off x="6588224" y="51470"/>
            <a:ext cx="156966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5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钟齐段宁行书" panose="02010800040101010101" pitchFamily="2" charset="-122"/>
                <a:ea typeface="钟齐段宁行书" panose="02010800040101010101" pitchFamily="2" charset="-122"/>
              </a:rPr>
              <a:t>目录</a:t>
            </a:r>
            <a:endParaRPr lang="zh-CN" altLang="en-US" sz="5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钟齐段宁行书" panose="02010800040101010101" pitchFamily="2" charset="-122"/>
              <a:ea typeface="钟齐段宁行书" panose="02010800040101010101" pitchFamily="2" charset="-122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889176" y="1438300"/>
            <a:ext cx="59503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 smtClean="0">
                <a:latin typeface="钟齐段宁行书" panose="02010800040101010101" pitchFamily="2" charset="-122"/>
                <a:ea typeface="钟齐段宁行书" panose="02010800040101010101" pitchFamily="2" charset="-122"/>
              </a:rPr>
              <a:t>一</a:t>
            </a:r>
            <a:endParaRPr lang="zh-CN" altLang="en-US" sz="3200" dirty="0">
              <a:latin typeface="钟齐段宁行书" panose="02010800040101010101" pitchFamily="2" charset="-122"/>
              <a:ea typeface="钟齐段宁行书" panose="02010800040101010101" pitchFamily="2" charset="-122"/>
            </a:endParaRPr>
          </a:p>
        </p:txBody>
      </p:sp>
      <p:pic>
        <p:nvPicPr>
          <p:cNvPr id="18" name="Picture 11" descr="水墨-绿"/>
          <p:cNvPicPr>
            <a:picLocks noChangeAspect="1" noChangeArrowheads="1"/>
          </p:cNvPicPr>
          <p:nvPr/>
        </p:nvPicPr>
        <p:blipFill>
          <a:blip r:embed="rId8">
            <a:biLevel thresh="75000"/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2297435"/>
            <a:ext cx="747713" cy="752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TextBox 18"/>
          <p:cNvSpPr txBox="1"/>
          <p:nvPr/>
        </p:nvSpPr>
        <p:spPr>
          <a:xfrm>
            <a:off x="2889176" y="2316113"/>
            <a:ext cx="59503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 smtClean="0">
                <a:latin typeface="钟齐段宁行书" panose="02010800040101010101" pitchFamily="2" charset="-122"/>
                <a:ea typeface="钟齐段宁行书" panose="02010800040101010101" pitchFamily="2" charset="-122"/>
              </a:rPr>
              <a:t>二</a:t>
            </a:r>
            <a:endParaRPr lang="zh-CN" altLang="en-US" sz="3200" dirty="0">
              <a:latin typeface="钟齐段宁行书" panose="02010800040101010101" pitchFamily="2" charset="-122"/>
              <a:ea typeface="钟齐段宁行书" panose="02010800040101010101" pitchFamily="2" charset="-122"/>
            </a:endParaRPr>
          </a:p>
        </p:txBody>
      </p:sp>
      <p:pic>
        <p:nvPicPr>
          <p:cNvPr id="20" name="Picture 11" descr="水墨-绿"/>
          <p:cNvPicPr>
            <a:picLocks noChangeAspect="1" noChangeArrowheads="1"/>
          </p:cNvPicPr>
          <p:nvPr/>
        </p:nvPicPr>
        <p:blipFill>
          <a:blip r:embed="rId8">
            <a:biLevel thresh="75000"/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3187427"/>
            <a:ext cx="747713" cy="752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" name="TextBox 20"/>
          <p:cNvSpPr txBox="1"/>
          <p:nvPr/>
        </p:nvSpPr>
        <p:spPr>
          <a:xfrm>
            <a:off x="2889176" y="3206105"/>
            <a:ext cx="59503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 smtClean="0">
                <a:latin typeface="钟齐段宁行书" panose="02010800040101010101" pitchFamily="2" charset="-122"/>
                <a:ea typeface="钟齐段宁行书" panose="02010800040101010101" pitchFamily="2" charset="-122"/>
              </a:rPr>
              <a:t>三</a:t>
            </a:r>
            <a:endParaRPr lang="zh-CN" altLang="en-US" sz="3200" dirty="0">
              <a:latin typeface="钟齐段宁行书" panose="02010800040101010101" pitchFamily="2" charset="-122"/>
              <a:ea typeface="钟齐段宁行书" panose="02010800040101010101" pitchFamily="2" charset="-122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3591521" y="1503471"/>
            <a:ext cx="223651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 smtClean="0">
                <a:latin typeface="钟齐段宁行书" panose="02010800040101010101" pitchFamily="2" charset="-122"/>
                <a:ea typeface="钟齐段宁行书" panose="02010800040101010101" pitchFamily="2" charset="-122"/>
              </a:rPr>
              <a:t>清明节历史</a:t>
            </a:r>
            <a:endParaRPr lang="zh-CN" altLang="en-US" sz="3200" dirty="0">
              <a:latin typeface="钟齐段宁行书" panose="02010800040101010101" pitchFamily="2" charset="-122"/>
              <a:ea typeface="钟齐段宁行书" panose="02010800040101010101" pitchFamily="2" charset="-122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3591521" y="2316474"/>
            <a:ext cx="305724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 smtClean="0">
                <a:latin typeface="钟齐段宁行书" panose="02010800040101010101" pitchFamily="2" charset="-122"/>
                <a:ea typeface="钟齐段宁行书" panose="02010800040101010101" pitchFamily="2" charset="-122"/>
              </a:rPr>
              <a:t>清明节风俗习惯</a:t>
            </a:r>
            <a:endParaRPr lang="zh-CN" altLang="en-US" sz="3200" dirty="0">
              <a:latin typeface="钟齐段宁行书" panose="02010800040101010101" pitchFamily="2" charset="-122"/>
              <a:ea typeface="钟齐段宁行书" panose="02010800040101010101" pitchFamily="2" charset="-122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591521" y="3271276"/>
            <a:ext cx="305724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 smtClean="0">
                <a:latin typeface="钟齐段宁行书" panose="02010800040101010101" pitchFamily="2" charset="-122"/>
                <a:ea typeface="钟齐段宁行书" panose="02010800040101010101" pitchFamily="2" charset="-122"/>
              </a:rPr>
              <a:t>清明节文学记述</a:t>
            </a:r>
            <a:endParaRPr lang="zh-CN" altLang="en-US" sz="3200" dirty="0">
              <a:latin typeface="钟齐段宁行书" panose="02010800040101010101" pitchFamily="2" charset="-122"/>
              <a:ea typeface="钟齐段宁行书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355656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500"/>
                            </p:stCondLst>
                            <p:childTnLst>
                              <p:par>
                                <p:cTn id="29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3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0"/>
                            </p:stCondLst>
                            <p:childTnLst>
                              <p:par>
                                <p:cTn id="33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4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7000"/>
                            </p:stCondLst>
                            <p:childTnLst>
                              <p:par>
                                <p:cTn id="36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7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9000"/>
                            </p:stCondLst>
                            <p:childTnLst>
                              <p:par>
                                <p:cTn id="39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0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96552" y="1254"/>
            <a:ext cx="4362825" cy="5143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4448175"/>
            <a:ext cx="5589587" cy="695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3291830"/>
            <a:ext cx="1802752" cy="16670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83413" y="4095750"/>
            <a:ext cx="2160587" cy="1047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6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8013" y="2700139"/>
            <a:ext cx="2185987" cy="1639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2" name="组合 1"/>
          <p:cNvGrpSpPr/>
          <p:nvPr/>
        </p:nvGrpSpPr>
        <p:grpSpPr>
          <a:xfrm>
            <a:off x="6965643" y="313942"/>
            <a:ext cx="747713" cy="752475"/>
            <a:chOff x="2843808" y="1419622"/>
            <a:chExt cx="747713" cy="752475"/>
          </a:xfrm>
        </p:grpSpPr>
        <p:pic>
          <p:nvPicPr>
            <p:cNvPr id="14" name="Picture 11" descr="水墨-绿"/>
            <p:cNvPicPr>
              <a:picLocks noChangeAspect="1" noChangeArrowheads="1"/>
            </p:cNvPicPr>
            <p:nvPr/>
          </p:nvPicPr>
          <p:blipFill>
            <a:blip r:embed="rId7">
              <a:biLevel thresh="75000"/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backgroundRemoval t="10000" b="90000" l="10000" r="9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43808" y="1419622"/>
              <a:ext cx="747713" cy="7524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7" name="TextBox 16"/>
            <p:cNvSpPr txBox="1"/>
            <p:nvPr/>
          </p:nvSpPr>
          <p:spPr>
            <a:xfrm>
              <a:off x="2889176" y="1438300"/>
              <a:ext cx="595035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3200" dirty="0" smtClean="0">
                  <a:latin typeface="钟齐段宁行书" panose="02010800040101010101" pitchFamily="2" charset="-122"/>
                  <a:ea typeface="钟齐段宁行书" panose="02010800040101010101" pitchFamily="2" charset="-122"/>
                </a:rPr>
                <a:t>一</a:t>
              </a:r>
              <a:endParaRPr lang="zh-CN" altLang="en-US" sz="3200" dirty="0">
                <a:latin typeface="钟齐段宁行书" panose="02010800040101010101" pitchFamily="2" charset="-122"/>
                <a:ea typeface="钟齐段宁行书" panose="02010800040101010101" pitchFamily="2" charset="-122"/>
              </a:endParaRPr>
            </a:p>
          </p:txBody>
        </p:sp>
      </p:grpSp>
      <p:sp>
        <p:nvSpPr>
          <p:cNvPr id="3" name="TextBox 2"/>
          <p:cNvSpPr txBox="1"/>
          <p:nvPr/>
        </p:nvSpPr>
        <p:spPr>
          <a:xfrm>
            <a:off x="1940445" y="1091506"/>
            <a:ext cx="4903907" cy="2992412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ts val="2300"/>
              </a:lnSpc>
            </a:pPr>
            <a:r>
              <a:rPr lang="zh-CN" altLang="en-US" dirty="0">
                <a:latin typeface="方正幼线简体" panose="03000509000000000000" pitchFamily="65" charset="-122"/>
                <a:ea typeface="方正幼线简体" panose="03000509000000000000" pitchFamily="65" charset="-122"/>
              </a:rPr>
              <a:t>清明节又叫踏青节，在仲春与暮春之交，也就是冬至后的第</a:t>
            </a:r>
            <a:r>
              <a:rPr lang="en-US" altLang="zh-CN" dirty="0">
                <a:latin typeface="方正幼线简体" panose="03000509000000000000" pitchFamily="65" charset="-122"/>
                <a:ea typeface="方正幼线简体" panose="03000509000000000000" pitchFamily="65" charset="-122"/>
              </a:rPr>
              <a:t>108</a:t>
            </a:r>
            <a:r>
              <a:rPr lang="zh-CN" altLang="en-US" dirty="0">
                <a:latin typeface="方正幼线简体" panose="03000509000000000000" pitchFamily="65" charset="-122"/>
                <a:ea typeface="方正幼线简体" panose="03000509000000000000" pitchFamily="65" charset="-122"/>
              </a:rPr>
              <a:t>天。是中国传统节日，也是最重要的祭祀节日之一，是祭祖和扫墓的日子</a:t>
            </a:r>
            <a:r>
              <a:rPr lang="en-US" altLang="zh-CN" dirty="0">
                <a:latin typeface="方正幼线简体" panose="03000509000000000000" pitchFamily="65" charset="-122"/>
                <a:ea typeface="方正幼线简体" panose="03000509000000000000" pitchFamily="65" charset="-122"/>
              </a:rPr>
              <a:t>[1] </a:t>
            </a:r>
            <a:r>
              <a:rPr lang="zh-CN" altLang="en-US" dirty="0">
                <a:latin typeface="方正幼线简体" panose="03000509000000000000" pitchFamily="65" charset="-122"/>
                <a:ea typeface="方正幼线简体" panose="03000509000000000000" pitchFamily="65" charset="-122"/>
              </a:rPr>
              <a:t>。中国汉族传统的清明节大约始于周代，距今已有二千五百多年的历史。受汉族文化的影响，中国的满族、赫哲族、壮族、鄂伦春族、侗族、土家族、苗族、瑶族、黎族、水族、京族、羌族等</a:t>
            </a:r>
            <a:r>
              <a:rPr lang="en-US" altLang="zh-CN" dirty="0">
                <a:latin typeface="方正幼线简体" panose="03000509000000000000" pitchFamily="65" charset="-122"/>
                <a:ea typeface="方正幼线简体" panose="03000509000000000000" pitchFamily="65" charset="-122"/>
              </a:rPr>
              <a:t>24</a:t>
            </a:r>
            <a:r>
              <a:rPr lang="zh-CN" altLang="en-US" dirty="0">
                <a:latin typeface="方正幼线简体" panose="03000509000000000000" pitchFamily="65" charset="-122"/>
                <a:ea typeface="方正幼线简体" panose="03000509000000000000" pitchFamily="65" charset="-122"/>
              </a:rPr>
              <a:t>个少数民族，也都有过清明节的习俗。虽然各地习俗不尽相同，但扫墓祭祖、踏青郊游是基本</a:t>
            </a:r>
            <a:r>
              <a:rPr lang="zh-CN" altLang="en-US" dirty="0" smtClean="0">
                <a:latin typeface="方正幼线简体" panose="03000509000000000000" pitchFamily="65" charset="-122"/>
                <a:ea typeface="方正幼线简体" panose="03000509000000000000" pitchFamily="65" charset="-122"/>
              </a:rPr>
              <a:t>主题</a:t>
            </a:r>
            <a:r>
              <a:rPr lang="en-US" altLang="zh-CN" dirty="0" smtClean="0">
                <a:latin typeface="方正幼线简体" panose="03000509000000000000" pitchFamily="65" charset="-122"/>
                <a:ea typeface="方正幼线简体" panose="03000509000000000000" pitchFamily="65" charset="-122"/>
              </a:rPr>
              <a:t>…</a:t>
            </a:r>
            <a:endParaRPr lang="zh-CN" altLang="en-US" dirty="0">
              <a:latin typeface="方正幼线简体" panose="03000509000000000000" pitchFamily="65" charset="-122"/>
              <a:ea typeface="方正幼线简体" panose="03000509000000000000" pitchFamily="65" charset="-122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965643" y="778385"/>
            <a:ext cx="738664" cy="2400657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3600" dirty="0" smtClean="0">
                <a:latin typeface="钟齐段宁行书" panose="02010800040101010101" pitchFamily="2" charset="-122"/>
                <a:ea typeface="钟齐段宁行书" panose="02010800040101010101" pitchFamily="2" charset="-122"/>
              </a:rPr>
              <a:t>清明节历史</a:t>
            </a:r>
            <a:endParaRPr lang="zh-CN" altLang="en-US" sz="3600" dirty="0">
              <a:latin typeface="钟齐段宁行书" panose="02010800040101010101" pitchFamily="2" charset="-122"/>
              <a:ea typeface="钟齐段宁行书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5214117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96552" y="1254"/>
            <a:ext cx="4362825" cy="5143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4448175"/>
            <a:ext cx="5589587" cy="695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3291830"/>
            <a:ext cx="1802752" cy="16670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83413" y="4095750"/>
            <a:ext cx="2160587" cy="1047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6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8013" y="2700139"/>
            <a:ext cx="2185987" cy="1639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2" name="组合 1"/>
          <p:cNvGrpSpPr/>
          <p:nvPr/>
        </p:nvGrpSpPr>
        <p:grpSpPr>
          <a:xfrm>
            <a:off x="6965643" y="313942"/>
            <a:ext cx="747713" cy="752475"/>
            <a:chOff x="2843808" y="1419622"/>
            <a:chExt cx="747713" cy="752475"/>
          </a:xfrm>
        </p:grpSpPr>
        <p:pic>
          <p:nvPicPr>
            <p:cNvPr id="14" name="Picture 11" descr="水墨-绿"/>
            <p:cNvPicPr>
              <a:picLocks noChangeAspect="1" noChangeArrowheads="1"/>
            </p:cNvPicPr>
            <p:nvPr/>
          </p:nvPicPr>
          <p:blipFill>
            <a:blip r:embed="rId7">
              <a:biLevel thresh="75000"/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backgroundRemoval t="10000" b="90000" l="10000" r="9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43808" y="1419622"/>
              <a:ext cx="747713" cy="7524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7" name="TextBox 16"/>
            <p:cNvSpPr txBox="1"/>
            <p:nvPr/>
          </p:nvSpPr>
          <p:spPr>
            <a:xfrm>
              <a:off x="2889176" y="1438300"/>
              <a:ext cx="595035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3200" dirty="0" smtClean="0">
                  <a:latin typeface="钟齐段宁行书" panose="02010800040101010101" pitchFamily="2" charset="-122"/>
                  <a:ea typeface="钟齐段宁行书" panose="02010800040101010101" pitchFamily="2" charset="-122"/>
                </a:rPr>
                <a:t>二</a:t>
              </a:r>
              <a:endParaRPr lang="zh-CN" altLang="en-US" sz="3200" dirty="0">
                <a:latin typeface="钟齐段宁行书" panose="02010800040101010101" pitchFamily="2" charset="-122"/>
                <a:ea typeface="钟齐段宁行书" panose="02010800040101010101" pitchFamily="2" charset="-122"/>
              </a:endParaRPr>
            </a:p>
          </p:txBody>
        </p:sp>
      </p:grpSp>
      <p:sp>
        <p:nvSpPr>
          <p:cNvPr id="3" name="TextBox 2"/>
          <p:cNvSpPr txBox="1"/>
          <p:nvPr/>
        </p:nvSpPr>
        <p:spPr>
          <a:xfrm>
            <a:off x="1940445" y="1091506"/>
            <a:ext cx="4903907" cy="2992412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ts val="2300"/>
              </a:lnSpc>
            </a:pPr>
            <a:r>
              <a:rPr lang="zh-CN" altLang="en-US" dirty="0">
                <a:latin typeface="方正幼线简体" panose="03000509000000000000" pitchFamily="65" charset="-122"/>
                <a:ea typeface="方正幼线简体" panose="03000509000000000000" pitchFamily="65" charset="-122"/>
              </a:rPr>
              <a:t>清明节的习俗除了讲究禁火、扫墓，还有踏青、荡秋千、蹴鞠、打马球、插柳等一系列风俗体育活动。相传这是因为寒食节要寒食禁火，为了防止寒食冷餐伤身，所以大家来参加一些体育活动，来锻炼身体。清明节，民间忌使针，忌洗衣，大部分地区妇女忌行路。傍晚以前，要在大门前洒一条灰线，据说可以阻止鬼魂进宅。 因此，这个节日中既有祭扫新坟生离死别的悲酸泪，又有踏青游玩的欢笑声，是一个富有特色的</a:t>
            </a:r>
            <a:r>
              <a:rPr lang="zh-CN" altLang="en-US" dirty="0" smtClean="0">
                <a:latin typeface="方正幼线简体" panose="03000509000000000000" pitchFamily="65" charset="-122"/>
                <a:ea typeface="方正幼线简体" panose="03000509000000000000" pitchFamily="65" charset="-122"/>
              </a:rPr>
              <a:t>节日</a:t>
            </a:r>
            <a:r>
              <a:rPr lang="en-US" altLang="zh-CN" dirty="0" smtClean="0">
                <a:latin typeface="方正幼线简体" panose="03000509000000000000" pitchFamily="65" charset="-122"/>
                <a:ea typeface="方正幼线简体" panose="03000509000000000000" pitchFamily="65" charset="-122"/>
              </a:rPr>
              <a:t>…</a:t>
            </a:r>
            <a:endParaRPr lang="zh-CN" altLang="en-US" dirty="0">
              <a:latin typeface="方正幼线简体" panose="03000509000000000000" pitchFamily="65" charset="-122"/>
              <a:ea typeface="方正幼线简体" panose="03000509000000000000" pitchFamily="65" charset="-122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965643" y="778385"/>
            <a:ext cx="738664" cy="3323987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3600" dirty="0">
                <a:latin typeface="钟齐段宁行书" panose="02010800040101010101" pitchFamily="2" charset="-122"/>
                <a:ea typeface="钟齐段宁行书" panose="02010800040101010101" pitchFamily="2" charset="-122"/>
              </a:rPr>
              <a:t>清明节风俗习惯</a:t>
            </a:r>
          </a:p>
        </p:txBody>
      </p:sp>
    </p:spTree>
    <p:extLst>
      <p:ext uri="{BB962C8B-B14F-4D97-AF65-F5344CB8AC3E}">
        <p14:creationId xmlns:p14="http://schemas.microsoft.com/office/powerpoint/2010/main" val="31375539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96552" y="1254"/>
            <a:ext cx="4362825" cy="5143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4448175"/>
            <a:ext cx="5589587" cy="695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3291830"/>
            <a:ext cx="1802752" cy="16670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83413" y="4095750"/>
            <a:ext cx="2160587" cy="1047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6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8013" y="2700139"/>
            <a:ext cx="2185987" cy="1639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2" name="组合 1"/>
          <p:cNvGrpSpPr/>
          <p:nvPr/>
        </p:nvGrpSpPr>
        <p:grpSpPr>
          <a:xfrm>
            <a:off x="6965643" y="313942"/>
            <a:ext cx="747713" cy="752475"/>
            <a:chOff x="2843808" y="1419622"/>
            <a:chExt cx="747713" cy="752475"/>
          </a:xfrm>
        </p:grpSpPr>
        <p:pic>
          <p:nvPicPr>
            <p:cNvPr id="14" name="Picture 11" descr="水墨-绿"/>
            <p:cNvPicPr>
              <a:picLocks noChangeAspect="1" noChangeArrowheads="1"/>
            </p:cNvPicPr>
            <p:nvPr/>
          </p:nvPicPr>
          <p:blipFill>
            <a:blip r:embed="rId7">
              <a:biLevel thresh="75000"/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backgroundRemoval t="10000" b="90000" l="10000" r="9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43808" y="1419622"/>
              <a:ext cx="747713" cy="7524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7" name="TextBox 16"/>
            <p:cNvSpPr txBox="1"/>
            <p:nvPr/>
          </p:nvSpPr>
          <p:spPr>
            <a:xfrm>
              <a:off x="2889176" y="1438300"/>
              <a:ext cx="595035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3200" dirty="0" smtClean="0">
                  <a:latin typeface="钟齐段宁行书" panose="02010800040101010101" pitchFamily="2" charset="-122"/>
                  <a:ea typeface="钟齐段宁行书" panose="02010800040101010101" pitchFamily="2" charset="-122"/>
                </a:rPr>
                <a:t>三</a:t>
              </a:r>
              <a:endParaRPr lang="zh-CN" altLang="en-US" sz="3200" dirty="0">
                <a:latin typeface="钟齐段宁行书" panose="02010800040101010101" pitchFamily="2" charset="-122"/>
                <a:ea typeface="钟齐段宁行书" panose="02010800040101010101" pitchFamily="2" charset="-122"/>
              </a:endParaRPr>
            </a:p>
          </p:txBody>
        </p:sp>
      </p:grpSp>
      <p:sp>
        <p:nvSpPr>
          <p:cNvPr id="3" name="TextBox 2"/>
          <p:cNvSpPr txBox="1"/>
          <p:nvPr/>
        </p:nvSpPr>
        <p:spPr>
          <a:xfrm>
            <a:off x="3120256" y="1091506"/>
            <a:ext cx="3724096" cy="2992412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ts val="2300"/>
              </a:lnSpc>
            </a:pPr>
            <a:r>
              <a:rPr lang="en-US" altLang="zh-CN" dirty="0">
                <a:latin typeface="方正幼线简体" panose="03000509000000000000" pitchFamily="65" charset="-122"/>
                <a:ea typeface="方正幼线简体" panose="03000509000000000000" pitchFamily="65" charset="-122"/>
              </a:rPr>
              <a:t>《</a:t>
            </a:r>
            <a:r>
              <a:rPr lang="zh-CN" altLang="en-US" dirty="0">
                <a:latin typeface="方正幼线简体" panose="03000509000000000000" pitchFamily="65" charset="-122"/>
                <a:ea typeface="方正幼线简体" panose="03000509000000000000" pitchFamily="65" charset="-122"/>
              </a:rPr>
              <a:t>淮南子</a:t>
            </a:r>
            <a:r>
              <a:rPr lang="en-US" altLang="zh-CN" dirty="0">
                <a:latin typeface="方正幼线简体" panose="03000509000000000000" pitchFamily="65" charset="-122"/>
                <a:ea typeface="方正幼线简体" panose="03000509000000000000" pitchFamily="65" charset="-122"/>
              </a:rPr>
              <a:t>·</a:t>
            </a:r>
            <a:r>
              <a:rPr lang="zh-CN" altLang="en-US" dirty="0">
                <a:latin typeface="方正幼线简体" panose="03000509000000000000" pitchFamily="65" charset="-122"/>
                <a:ea typeface="方正幼线简体" panose="03000509000000000000" pitchFamily="65" charset="-122"/>
              </a:rPr>
              <a:t>天文训</a:t>
            </a:r>
            <a:r>
              <a:rPr lang="en-US" altLang="zh-CN" dirty="0">
                <a:latin typeface="方正幼线简体" panose="03000509000000000000" pitchFamily="65" charset="-122"/>
                <a:ea typeface="方正幼线简体" panose="03000509000000000000" pitchFamily="65" charset="-122"/>
              </a:rPr>
              <a:t>》</a:t>
            </a:r>
            <a:r>
              <a:rPr lang="zh-CN" altLang="en-US" dirty="0">
                <a:latin typeface="方正幼线简体" panose="03000509000000000000" pitchFamily="65" charset="-122"/>
                <a:ea typeface="方正幼线简体" panose="03000509000000000000" pitchFamily="65" charset="-122"/>
              </a:rPr>
              <a:t>云：“春分后十五日，斗指乙，则清明风至。”按</a:t>
            </a:r>
            <a:r>
              <a:rPr lang="en-US" altLang="zh-CN" dirty="0">
                <a:latin typeface="方正幼线简体" panose="03000509000000000000" pitchFamily="65" charset="-122"/>
                <a:ea typeface="方正幼线简体" panose="03000509000000000000" pitchFamily="65" charset="-122"/>
              </a:rPr>
              <a:t>《</a:t>
            </a:r>
            <a:r>
              <a:rPr lang="zh-CN" altLang="en-US" dirty="0">
                <a:latin typeface="方正幼线简体" panose="03000509000000000000" pitchFamily="65" charset="-122"/>
                <a:ea typeface="方正幼线简体" panose="03000509000000000000" pitchFamily="65" charset="-122"/>
              </a:rPr>
              <a:t>岁时百问</a:t>
            </a:r>
            <a:r>
              <a:rPr lang="en-US" altLang="zh-CN" dirty="0">
                <a:latin typeface="方正幼线简体" panose="03000509000000000000" pitchFamily="65" charset="-122"/>
                <a:ea typeface="方正幼线简体" panose="03000509000000000000" pitchFamily="65" charset="-122"/>
              </a:rPr>
              <a:t>》</a:t>
            </a:r>
            <a:r>
              <a:rPr lang="zh-CN" altLang="en-US" dirty="0">
                <a:latin typeface="方正幼线简体" panose="03000509000000000000" pitchFamily="65" charset="-122"/>
                <a:ea typeface="方正幼线简体" panose="03000509000000000000" pitchFamily="65" charset="-122"/>
              </a:rPr>
              <a:t>的说法：“万物生长此时，皆清洁而明净。故谓之清明。”清明一到，气温升高，雨量增多，正是春耕春种的大好时节。故有“清明前后，种瓜点豆”、“植树造林，莫过清明”的农谚。可见这个节气与农业生产有着密切的</a:t>
            </a:r>
            <a:r>
              <a:rPr lang="zh-CN" altLang="en-US" dirty="0" smtClean="0">
                <a:latin typeface="方正幼线简体" panose="03000509000000000000" pitchFamily="65" charset="-122"/>
                <a:ea typeface="方正幼线简体" panose="03000509000000000000" pitchFamily="65" charset="-122"/>
              </a:rPr>
              <a:t>关系</a:t>
            </a:r>
            <a:r>
              <a:rPr lang="en-US" altLang="zh-CN" dirty="0" smtClean="0">
                <a:latin typeface="方正幼线简体" panose="03000509000000000000" pitchFamily="65" charset="-122"/>
                <a:ea typeface="方正幼线简体" panose="03000509000000000000" pitchFamily="65" charset="-122"/>
              </a:rPr>
              <a:t>…</a:t>
            </a:r>
            <a:endParaRPr lang="zh-CN" altLang="en-US" dirty="0">
              <a:latin typeface="方正幼线简体" panose="03000509000000000000" pitchFamily="65" charset="-122"/>
              <a:ea typeface="方正幼线简体" panose="03000509000000000000" pitchFamily="65" charset="-122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965643" y="778385"/>
            <a:ext cx="738664" cy="3323987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3600" dirty="0">
                <a:latin typeface="钟齐段宁行书" panose="02010800040101010101" pitchFamily="2" charset="-122"/>
                <a:ea typeface="钟齐段宁行书" panose="02010800040101010101" pitchFamily="2" charset="-122"/>
              </a:rPr>
              <a:t>清明节文学记述</a:t>
            </a:r>
          </a:p>
        </p:txBody>
      </p:sp>
    </p:spTree>
    <p:extLst>
      <p:ext uri="{BB962C8B-B14F-4D97-AF65-F5344CB8AC3E}">
        <p14:creationId xmlns:p14="http://schemas.microsoft.com/office/powerpoint/2010/main" val="2762367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96552" y="1254"/>
            <a:ext cx="4362825" cy="5143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4448175"/>
            <a:ext cx="5589587" cy="695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3291830"/>
            <a:ext cx="1802752" cy="16670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83413" y="4095750"/>
            <a:ext cx="2160587" cy="1047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6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8013" y="2700139"/>
            <a:ext cx="2185987" cy="1639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3059832" y="1684476"/>
            <a:ext cx="3262432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6000" dirty="0" smtClean="0">
                <a:latin typeface="钟齐段宁行书" panose="02010800040101010101" pitchFamily="2" charset="-122"/>
                <a:ea typeface="钟齐段宁行书" panose="02010800040101010101" pitchFamily="2" charset="-122"/>
              </a:rPr>
              <a:t>谢谢观看</a:t>
            </a:r>
            <a:endParaRPr lang="zh-CN" altLang="en-US" sz="6000" dirty="0">
              <a:latin typeface="钟齐段宁行书" panose="02010800040101010101" pitchFamily="2" charset="-122"/>
              <a:ea typeface="钟齐段宁行书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8550320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1681888" y="2209694"/>
            <a:ext cx="447675" cy="492593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350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124075" y="2212399"/>
            <a:ext cx="7019925" cy="49291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000" tIns="0" rIns="135000" bIns="0" anchor="ctr"/>
          <a:lstStyle/>
          <a:p>
            <a:pPr algn="ctr">
              <a:defRPr/>
            </a:pPr>
            <a:r>
              <a:rPr lang="en-US" altLang="zh-CN" sz="21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    </a:t>
            </a:r>
            <a:r>
              <a:rPr lang="en-US" altLang="zh-CN" sz="21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幼圆" panose="02010509060101010101" pitchFamily="49" charset="-122"/>
                <a:ea typeface="幼圆" panose="02010509060101010101" pitchFamily="49" charset="-122"/>
                <a:cs typeface="Meiryo" panose="020B0604030504040204" pitchFamily="34" charset="-128"/>
                <a:hlinkClick r:id="rId3"/>
              </a:rPr>
              <a:t> </a:t>
            </a:r>
            <a:r>
              <a:rPr lang="en-US" altLang="zh-CN" sz="2100" dirty="0">
                <a:solidFill>
                  <a:srgbClr val="CEEAB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幼圆" panose="02010509060101010101" pitchFamily="49" charset="-122"/>
                <a:ea typeface="幼圆" panose="02010509060101010101" pitchFamily="49" charset="-122"/>
                <a:cs typeface="Meiryo" panose="020B0604030504040204" pitchFamily="34" charset="-128"/>
              </a:rPr>
              <a:t> </a:t>
            </a:r>
            <a:endParaRPr lang="zh-CN" altLang="en-US" sz="21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幼圆" panose="02010509060101010101" pitchFamily="49" charset="-122"/>
              <a:ea typeface="幼圆" panose="02010509060101010101" pitchFamily="49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1636569"/>
            <a:ext cx="6984207" cy="58145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2400" spc="15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更多精品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6984207" y="1633539"/>
            <a:ext cx="640276" cy="584488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350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936373" y="2940767"/>
            <a:ext cx="5179807" cy="1269578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www.ypppt.com/moban/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www.ypppt.com/jieri/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www.ypppt.com/beijing/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www.ypppt.com/tubiao/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www.ypppt.com/sucai/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www.ypppt.com/jiaocheng/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</p:txBody>
      </p:sp>
    </p:spTree>
    <p:extLst>
      <p:ext uri="{BB962C8B-B14F-4D97-AF65-F5344CB8AC3E}">
        <p14:creationId xmlns:p14="http://schemas.microsoft.com/office/powerpoint/2010/main" val="2857015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124</TotalTime>
  <Words>642</Words>
  <Application>Microsoft Office PowerPoint</Application>
  <PresentationFormat>全屏显示(16:9)</PresentationFormat>
  <Paragraphs>26</Paragraphs>
  <Slides>7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7</vt:i4>
      </vt:variant>
    </vt:vector>
  </HeadingPairs>
  <TitlesOfParts>
    <vt:vector size="19" baseType="lpstr">
      <vt:lpstr>★日文毛笔</vt:lpstr>
      <vt:lpstr>Meiryo</vt:lpstr>
      <vt:lpstr>方正幼线简体</vt:lpstr>
      <vt:lpstr>宋体</vt:lpstr>
      <vt:lpstr>微软雅黑</vt:lpstr>
      <vt:lpstr>幼圆</vt:lpstr>
      <vt:lpstr>钟齐段宁行书</vt:lpstr>
      <vt:lpstr>Arial</vt:lpstr>
      <vt:lpstr>Calibri</vt:lpstr>
      <vt:lpstr>Calibri Light</vt:lpstr>
      <vt:lpstr>Office 主题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dc:description>http://www.ypppt.com/</dc:description>
  <cp:lastModifiedBy>Administrator</cp:lastModifiedBy>
  <cp:revision>45</cp:revision>
  <dcterms:created xsi:type="dcterms:W3CDTF">2015-03-30T06:06:46Z</dcterms:created>
  <dcterms:modified xsi:type="dcterms:W3CDTF">2018-07-01T09:09:04Z</dcterms:modified>
</cp:coreProperties>
</file>