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23" r:id="rId2"/>
    <p:sldId id="1032" r:id="rId3"/>
    <p:sldId id="1033" r:id="rId4"/>
    <p:sldId id="1028" r:id="rId5"/>
    <p:sldId id="1034" r:id="rId6"/>
    <p:sldId id="1036" r:id="rId7"/>
    <p:sldId id="1037" r:id="rId8"/>
    <p:sldId id="1038" r:id="rId9"/>
    <p:sldId id="1039" r:id="rId10"/>
    <p:sldId id="1040" r:id="rId11"/>
    <p:sldId id="1021" r:id="rId12"/>
    <p:sldId id="1030" r:id="rId13"/>
    <p:sldId id="1041" r:id="rId14"/>
  </p:sldIdLst>
  <p:sldSz cx="9144000" cy="5143500" type="screen16x9"/>
  <p:notesSz cx="6858000" cy="9144000"/>
  <p:embeddedFontLst>
    <p:embeddedFont>
      <p:font typeface="黑体" pitchFamily="49" charset="-122"/>
      <p:regular r:id="rId17"/>
    </p:embeddedFont>
    <p:embeddedFont>
      <p:font typeface="楷体" pitchFamily="49" charset="-122"/>
      <p:regular r:id="rId18"/>
    </p:embeddedFont>
    <p:embeddedFont>
      <p:font typeface="微软雅黑" pitchFamily="34" charset="-122"/>
      <p:regular r:id="rId19"/>
      <p:bold r:id="rId20"/>
    </p:embeddedFon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750" y="-29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909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101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13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3291830"/>
            <a:ext cx="1872208" cy="1851670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7271792" y="3291830"/>
            <a:ext cx="1872208" cy="1851670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 descr="https://timgsa.baidu.com/timg?image&amp;quality=80&amp;size=b9999_10000&amp;sec=1571132647405&amp;di=8c686c7f4e5276d65e28be473f52e5c8&amp;imgtype=0&amp;src=http%3A%2F%2Fpic.51yuansu.com%2Fpic3%2Fcover%2F03%2F26%2F39%2F5b76c146b8782_610.jpg"/>
          <p:cNvPicPr>
            <a:picLocks noChangeAspect="1" noChangeArrowheads="1"/>
          </p:cNvPicPr>
          <p:nvPr userDrawn="1"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60033"/>
            <a:ext cx="1882180" cy="18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71727435&amp;di=c54dadd92b118f510aff4eb514a20a43&amp;imgtype=jpg&amp;er=1&amp;src=http%3A%2F%2Fimg.jk51.com%2Fimg_jk51%2F93922917.jpeg"/>
          <p:cNvPicPr>
            <a:picLocks noChangeAspect="1" noChangeArrowheads="1"/>
          </p:cNvPicPr>
          <p:nvPr userDrawn="1"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306" y="3959827"/>
            <a:ext cx="899592" cy="118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786876" y="1707654"/>
            <a:ext cx="6055057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制作成长纪念册</a:t>
            </a:r>
            <a:endParaRPr lang="zh-CN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文本框 1"/>
          <p:cNvSpPr txBox="1"/>
          <p:nvPr/>
        </p:nvSpPr>
        <p:spPr>
          <a:xfrm>
            <a:off x="406231" y="996198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9592" y="627534"/>
            <a:ext cx="68675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班级纪念册名字：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《我们的班级》《快乐童年》《彩色童年》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各板块名称：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“师恩难忘”“同学情深”“个性特点”“集体荣誉”“运动场上”“艺术天地”“美好祝愿（离别赠言）”“依依惜别”</a:t>
            </a:r>
            <a:r>
              <a:rPr lang="zh-CN" altLang="en-US" sz="2000" dirty="0" smtClean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/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有趣的事"/>
          <p:cNvPicPr>
            <a:picLocks noChangeAspect="1"/>
          </p:cNvPicPr>
          <p:nvPr/>
        </p:nvPicPr>
        <p:blipFill>
          <a:blip r:embed="rId3" cstate="print"/>
          <a:srcRect b="5476"/>
          <a:stretch>
            <a:fillRect/>
          </a:stretch>
        </p:blipFill>
        <p:spPr>
          <a:xfrm>
            <a:off x="294640" y="2846705"/>
            <a:ext cx="1379855" cy="1896110"/>
          </a:xfrm>
          <a:prstGeom prst="rect">
            <a:avLst/>
          </a:prstGeom>
        </p:spPr>
      </p:pic>
      <p:pic>
        <p:nvPicPr>
          <p:cNvPr id="12" name="图片 11" descr="爸妈的话"/>
          <p:cNvPicPr>
            <a:picLocks noChangeAspect="1"/>
          </p:cNvPicPr>
          <p:nvPr/>
        </p:nvPicPr>
        <p:blipFill>
          <a:blip r:embed="rId4" cstate="print"/>
          <a:srcRect b="4937"/>
          <a:stretch>
            <a:fillRect/>
          </a:stretch>
        </p:blipFill>
        <p:spPr>
          <a:xfrm>
            <a:off x="3559175" y="526415"/>
            <a:ext cx="1380490" cy="1907540"/>
          </a:xfrm>
          <a:prstGeom prst="rect">
            <a:avLst/>
          </a:prstGeom>
        </p:spPr>
      </p:pic>
      <p:pic>
        <p:nvPicPr>
          <p:cNvPr id="14" name="图片 13" descr="成长足迹"/>
          <p:cNvPicPr>
            <a:picLocks noChangeAspect="1"/>
          </p:cNvPicPr>
          <p:nvPr/>
        </p:nvPicPr>
        <p:blipFill>
          <a:blip r:embed="rId5" cstate="print"/>
          <a:srcRect b="5190"/>
          <a:stretch>
            <a:fillRect/>
          </a:stretch>
        </p:blipFill>
        <p:spPr>
          <a:xfrm>
            <a:off x="3597275" y="2908300"/>
            <a:ext cx="1380490" cy="1902460"/>
          </a:xfrm>
          <a:prstGeom prst="rect">
            <a:avLst/>
          </a:prstGeom>
        </p:spPr>
      </p:pic>
      <p:pic>
        <p:nvPicPr>
          <p:cNvPr id="16" name="图片 15" descr="扉页"/>
          <p:cNvPicPr>
            <a:picLocks noChangeAspect="1"/>
          </p:cNvPicPr>
          <p:nvPr/>
        </p:nvPicPr>
        <p:blipFill>
          <a:blip r:embed="rId6" cstate="print"/>
          <a:srcRect b="3196"/>
          <a:stretch>
            <a:fillRect/>
          </a:stretch>
        </p:blipFill>
        <p:spPr>
          <a:xfrm>
            <a:off x="1934845" y="526415"/>
            <a:ext cx="1380490" cy="1942465"/>
          </a:xfrm>
          <a:prstGeom prst="rect">
            <a:avLst/>
          </a:prstGeom>
        </p:spPr>
      </p:pic>
      <p:pic>
        <p:nvPicPr>
          <p:cNvPr id="17" name="图片 16" descr="封面"/>
          <p:cNvPicPr>
            <a:picLocks noChangeAspect="1"/>
          </p:cNvPicPr>
          <p:nvPr/>
        </p:nvPicPr>
        <p:blipFill>
          <a:blip r:embed="rId7" cstate="print"/>
          <a:srcRect b="4937"/>
          <a:stretch>
            <a:fillRect/>
          </a:stretch>
        </p:blipFill>
        <p:spPr>
          <a:xfrm>
            <a:off x="294640" y="526415"/>
            <a:ext cx="1380490" cy="1907540"/>
          </a:xfrm>
          <a:prstGeom prst="rect">
            <a:avLst/>
          </a:prstGeom>
        </p:spPr>
      </p:pic>
      <p:pic>
        <p:nvPicPr>
          <p:cNvPr id="18" name="图片 17" descr="开心生日"/>
          <p:cNvPicPr>
            <a:picLocks noChangeAspect="1"/>
          </p:cNvPicPr>
          <p:nvPr/>
        </p:nvPicPr>
        <p:blipFill>
          <a:blip r:embed="rId8" cstate="print"/>
          <a:srcRect b="5443"/>
          <a:stretch>
            <a:fillRect/>
          </a:stretch>
        </p:blipFill>
        <p:spPr>
          <a:xfrm>
            <a:off x="1933575" y="2908300"/>
            <a:ext cx="1380490" cy="1897380"/>
          </a:xfrm>
          <a:prstGeom prst="rect">
            <a:avLst/>
          </a:prstGeom>
        </p:spPr>
      </p:pic>
      <p:pic>
        <p:nvPicPr>
          <p:cNvPr id="21" name="图片 20" descr="得意之作"/>
          <p:cNvPicPr>
            <a:picLocks noChangeAspect="1"/>
          </p:cNvPicPr>
          <p:nvPr/>
        </p:nvPicPr>
        <p:blipFill>
          <a:blip r:embed="rId9" cstate="print"/>
          <a:srcRect b="4051"/>
          <a:stretch>
            <a:fillRect/>
          </a:stretch>
        </p:blipFill>
        <p:spPr>
          <a:xfrm>
            <a:off x="5199380" y="526415"/>
            <a:ext cx="1380490" cy="1925320"/>
          </a:xfrm>
          <a:prstGeom prst="rect">
            <a:avLst/>
          </a:prstGeom>
        </p:spPr>
      </p:pic>
      <p:pic>
        <p:nvPicPr>
          <p:cNvPr id="22" name="图片 21" descr="毕业合影"/>
          <p:cNvPicPr>
            <a:picLocks noChangeAspect="1"/>
          </p:cNvPicPr>
          <p:nvPr/>
        </p:nvPicPr>
        <p:blipFill>
          <a:blip r:embed="rId10" cstate="print"/>
          <a:srcRect b="3734"/>
          <a:stretch>
            <a:fillRect/>
          </a:stretch>
        </p:blipFill>
        <p:spPr>
          <a:xfrm rot="5400000">
            <a:off x="7016750" y="1475105"/>
            <a:ext cx="1380490" cy="1931670"/>
          </a:xfrm>
          <a:prstGeom prst="rect">
            <a:avLst/>
          </a:prstGeom>
        </p:spPr>
      </p:pic>
      <p:pic>
        <p:nvPicPr>
          <p:cNvPr id="31" name="图片 30" descr="学期大点评"/>
          <p:cNvPicPr>
            <a:picLocks noChangeAspect="1"/>
          </p:cNvPicPr>
          <p:nvPr/>
        </p:nvPicPr>
        <p:blipFill>
          <a:blip r:embed="rId11" cstate="print"/>
          <a:srcRect b="5443"/>
          <a:stretch>
            <a:fillRect/>
          </a:stretch>
        </p:blipFill>
        <p:spPr>
          <a:xfrm>
            <a:off x="5199380" y="2908300"/>
            <a:ext cx="1380490" cy="1897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95536" y="339502"/>
            <a:ext cx="8496944" cy="4401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合作编辑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①选取制作负责人</a:t>
            </a: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②提名美编、资料收集人、文字编辑、审稿人等</a:t>
            </a: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③每个学生要做的：上交一张照片写上自己的特点</a:t>
            </a:r>
            <a:r>
              <a:rPr lang="en-US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简明扼要</a:t>
            </a:r>
            <a:r>
              <a:rPr lang="en-US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④有特色的照片要配上说明和故事。</a:t>
            </a:r>
          </a:p>
          <a:p>
            <a:pPr indent="0"/>
            <a:endParaRPr lang="en-US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具体分工和要求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①班级成立编委会，选出主编、美编、打字、组稿催稿人</a:t>
            </a:r>
            <a:r>
              <a:rPr lang="zh-CN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</a:t>
            </a:r>
            <a:r>
              <a:rPr lang="en-US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明确每个人的工作职责等。</a:t>
            </a: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②负责催稿的同学，要制作交稿登记表，按姓名、文章、照片、图画等列成表格，并规定交稿时间，交稿的打</a:t>
            </a:r>
            <a:r>
              <a:rPr lang="zh-CN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勾</a:t>
            </a:r>
            <a:r>
              <a:rPr lang="zh-CN" altLang="en-US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标</a:t>
            </a:r>
            <a:r>
              <a:rPr lang="zh-CN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记</a:t>
            </a: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③打字员，所有稿件由打字员统一打印</a:t>
            </a:r>
          </a:p>
          <a:p>
            <a:pPr indent="0"/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④全班每个同学按时上交一篇自己最满意的作文，一张生活照，加上自己的个人小档案、给同学的话等。如有绘画、书法等作品也可上交。</a:t>
            </a:r>
            <a:endParaRPr lang="zh-CN" altLang="en-US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4006" y="310469"/>
            <a:ext cx="73847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说说你的小学时代最有意义、最有代表性的场景：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72854" y="4032793"/>
            <a:ext cx="2423482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 smtClean="0">
                <a:solidFill>
                  <a:prstClr val="black"/>
                </a:solidFill>
                <a:latin typeface="楷体" charset="-122"/>
                <a:ea typeface="楷体" charset="-122"/>
              </a:rPr>
              <a:t>难忘</a:t>
            </a:r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的文艺</a:t>
            </a:r>
            <a:r>
              <a:rPr lang="zh-CN" altLang="zh-CN" sz="2400" dirty="0" smtClean="0">
                <a:solidFill>
                  <a:prstClr val="black"/>
                </a:solidFill>
                <a:latin typeface="楷体" charset="-122"/>
                <a:ea typeface="楷体" charset="-122"/>
              </a:rPr>
              <a:t>演出</a:t>
            </a:r>
            <a:endParaRPr lang="zh-CN" altLang="zh-CN" sz="2400" dirty="0">
              <a:solidFill>
                <a:prstClr val="black"/>
              </a:solidFill>
              <a:latin typeface="楷体" charset="-122"/>
              <a:ea typeface="楷体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9960" y="1496586"/>
            <a:ext cx="215349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第一天进教室</a:t>
            </a:r>
          </a:p>
        </p:txBody>
      </p:sp>
      <p:sp>
        <p:nvSpPr>
          <p:cNvPr id="6" name="矩形 5"/>
          <p:cNvSpPr/>
          <p:nvPr/>
        </p:nvSpPr>
        <p:spPr>
          <a:xfrm>
            <a:off x="3142774" y="1619180"/>
            <a:ext cx="313234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第一天看见老师同学</a:t>
            </a:r>
          </a:p>
        </p:txBody>
      </p:sp>
      <p:sp>
        <p:nvSpPr>
          <p:cNvPr id="9" name="矩形 8"/>
          <p:cNvSpPr/>
          <p:nvPr/>
        </p:nvSpPr>
        <p:spPr>
          <a:xfrm>
            <a:off x="1235044" y="2231089"/>
            <a:ext cx="313234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第一次离开爸爸妈妈</a:t>
            </a:r>
          </a:p>
        </p:txBody>
      </p:sp>
      <p:sp>
        <p:nvSpPr>
          <p:cNvPr id="10" name="矩形 9"/>
          <p:cNvSpPr/>
          <p:nvPr/>
        </p:nvSpPr>
        <p:spPr>
          <a:xfrm>
            <a:off x="4514570" y="2163366"/>
            <a:ext cx="18272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第一次考试</a:t>
            </a:r>
          </a:p>
        </p:txBody>
      </p:sp>
      <p:sp>
        <p:nvSpPr>
          <p:cNvPr id="11" name="矩形 10"/>
          <p:cNvSpPr/>
          <p:nvPr/>
        </p:nvSpPr>
        <p:spPr>
          <a:xfrm>
            <a:off x="5753452" y="1387687"/>
            <a:ext cx="1827204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第一次发言</a:t>
            </a:r>
          </a:p>
        </p:txBody>
      </p:sp>
      <p:sp>
        <p:nvSpPr>
          <p:cNvPr id="12" name="矩形 11"/>
          <p:cNvSpPr/>
          <p:nvPr/>
        </p:nvSpPr>
        <p:spPr>
          <a:xfrm>
            <a:off x="7092280" y="2561299"/>
            <a:ext cx="1827204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第一次领奖</a:t>
            </a:r>
          </a:p>
        </p:txBody>
      </p:sp>
      <p:sp>
        <p:nvSpPr>
          <p:cNvPr id="13" name="矩形 12"/>
          <p:cNvSpPr/>
          <p:nvPr/>
        </p:nvSpPr>
        <p:spPr>
          <a:xfrm>
            <a:off x="6458173" y="1990443"/>
            <a:ext cx="1827204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第一次升旗</a:t>
            </a:r>
          </a:p>
        </p:txBody>
      </p:sp>
      <p:sp>
        <p:nvSpPr>
          <p:cNvPr id="14" name="矩形 13"/>
          <p:cNvSpPr/>
          <p:nvPr/>
        </p:nvSpPr>
        <p:spPr>
          <a:xfrm>
            <a:off x="3877659" y="2742267"/>
            <a:ext cx="215349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第一次挨批评</a:t>
            </a:r>
          </a:p>
        </p:txBody>
      </p:sp>
      <p:sp>
        <p:nvSpPr>
          <p:cNvPr id="15" name="矩形 14"/>
          <p:cNvSpPr/>
          <p:nvPr/>
        </p:nvSpPr>
        <p:spPr>
          <a:xfrm>
            <a:off x="1865525" y="2745965"/>
            <a:ext cx="215349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第一次被表扬</a:t>
            </a:r>
          </a:p>
        </p:txBody>
      </p:sp>
      <p:sp>
        <p:nvSpPr>
          <p:cNvPr id="16" name="矩形 15"/>
          <p:cNvSpPr/>
          <p:nvPr/>
        </p:nvSpPr>
        <p:spPr>
          <a:xfrm>
            <a:off x="450214" y="3111599"/>
            <a:ext cx="215349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那一次运动会</a:t>
            </a:r>
          </a:p>
        </p:txBody>
      </p:sp>
      <p:sp>
        <p:nvSpPr>
          <p:cNvPr id="17" name="矩形 16"/>
          <p:cNvSpPr/>
          <p:nvPr/>
        </p:nvSpPr>
        <p:spPr>
          <a:xfrm>
            <a:off x="2158374" y="3480931"/>
            <a:ext cx="182720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那一次出丑</a:t>
            </a:r>
          </a:p>
        </p:txBody>
      </p:sp>
      <p:sp>
        <p:nvSpPr>
          <p:cNvPr id="18" name="矩形 17"/>
          <p:cNvSpPr/>
          <p:nvPr/>
        </p:nvSpPr>
        <p:spPr>
          <a:xfrm>
            <a:off x="5716036" y="2916072"/>
            <a:ext cx="1827204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那一次欢笑</a:t>
            </a:r>
          </a:p>
        </p:txBody>
      </p:sp>
      <p:sp>
        <p:nvSpPr>
          <p:cNvPr id="19" name="矩形 18"/>
          <p:cNvSpPr/>
          <p:nvPr/>
        </p:nvSpPr>
        <p:spPr>
          <a:xfrm>
            <a:off x="4107969" y="3312852"/>
            <a:ext cx="182720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那一次流泪</a:t>
            </a:r>
          </a:p>
        </p:txBody>
      </p:sp>
      <p:sp>
        <p:nvSpPr>
          <p:cNvPr id="20" name="矩形 19"/>
          <p:cNvSpPr/>
          <p:nvPr/>
        </p:nvSpPr>
        <p:spPr>
          <a:xfrm>
            <a:off x="6154616" y="3480931"/>
            <a:ext cx="247977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难忘的老师同学</a:t>
            </a:r>
          </a:p>
        </p:txBody>
      </p:sp>
      <p:sp>
        <p:nvSpPr>
          <p:cNvPr id="21" name="矩形 20"/>
          <p:cNvSpPr/>
          <p:nvPr/>
        </p:nvSpPr>
        <p:spPr>
          <a:xfrm>
            <a:off x="796463" y="3854198"/>
            <a:ext cx="21534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charset="-122"/>
                <a:ea typeface="楷体" charset="-122"/>
              </a:rPr>
              <a:t>难忘的一节课</a:t>
            </a:r>
          </a:p>
        </p:txBody>
      </p:sp>
      <p:sp>
        <p:nvSpPr>
          <p:cNvPr id="22" name="矩形 21"/>
          <p:cNvSpPr/>
          <p:nvPr/>
        </p:nvSpPr>
        <p:spPr>
          <a:xfrm>
            <a:off x="2699021" y="4223530"/>
            <a:ext cx="247977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400" dirty="0" smtClean="0">
                <a:solidFill>
                  <a:prstClr val="black"/>
                </a:solidFill>
                <a:latin typeface="楷体" charset="-122"/>
                <a:ea typeface="楷体" charset="-122"/>
              </a:rPr>
              <a:t>……</a:t>
            </a:r>
            <a:endParaRPr lang="en-US" altLang="zh-CN" sz="2400" dirty="0">
              <a:solidFill>
                <a:prstClr val="black"/>
              </a:solidFill>
              <a:latin typeface="楷体" charset="-122"/>
              <a:ea typeface="楷体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7805" y="2087242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填写时间轴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66022" y="878053"/>
            <a:ext cx="4143499" cy="35879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48900" t="59259" r="36624" b="21102"/>
          <a:stretch>
            <a:fillRect/>
          </a:stretch>
        </p:blipFill>
        <p:spPr>
          <a:xfrm rot="5400000">
            <a:off x="3557270" y="2979420"/>
            <a:ext cx="455295" cy="1203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66733" y="767482"/>
            <a:ext cx="615759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整理资料：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收集  分类  排序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6024" y="455057"/>
            <a:ext cx="8748464" cy="47089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分组合作，收集整理资料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“学校组”：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搜集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学校有特色的成就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，如：吟诵、啦啦操、醒狮、合唱、击剑、乐器队、篮球、超市等；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“荣誉组”：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搜集六年小学生活班级获奖的奖状及情况等；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“师恩组”：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挖掘六年小学生活中学生与任教的老师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之间感动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的事情等；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“活动组”：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回忆六年来班级共同参与的文娱、体育、研学等集体活动，搜集照片、文字资料；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“留念组”：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在离校之前为母校做点事，如，为学校图书馆修补图书，为校园里的花草树木浇水培</a:t>
            </a:r>
          </a:p>
          <a:p>
            <a:pPr algn="l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土，修理课桌椅等；以小组或班级为单位写倡议书、建议书；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“难以忘怀组”：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回忆小学生活，表达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情感。如，难忘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的老师和同学、难忘的校园生活、难忘的一节课</a:t>
            </a:r>
          </a:p>
          <a:p>
            <a:pPr algn="l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或难忘的一次活动等；</a:t>
            </a:r>
          </a:p>
          <a:p>
            <a:pPr algn="l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…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70214" y="1469521"/>
            <a:ext cx="542928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87984" y="374804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sz="1050" b="1" dirty="0">
                <a:latin typeface="Calibri" panose="020F0502020204030204" charset="0"/>
                <a:ea typeface="宋体" panose="02010600030101010101" pitchFamily="2" charset="-122"/>
              </a:rPr>
              <a:t>活动过程评价表</a:t>
            </a:r>
            <a:endParaRPr lang="zh-CN" altLang="en-US" dirty="0"/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2454699744"/>
              </p:ext>
            </p:extLst>
          </p:nvPr>
        </p:nvGraphicFramePr>
        <p:xfrm>
          <a:off x="1547664" y="888240"/>
          <a:ext cx="6068394" cy="3843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9390"/>
                <a:gridCol w="322294"/>
                <a:gridCol w="183406"/>
                <a:gridCol w="778135"/>
                <a:gridCol w="375714"/>
                <a:gridCol w="649930"/>
                <a:gridCol w="822652"/>
                <a:gridCol w="1335474"/>
                <a:gridCol w="1011399"/>
              </a:tblGrid>
              <a:tr h="1837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姓 名</a:t>
                      </a:r>
                      <a:endParaRPr lang="en-US" altLang="en-US" sz="10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 级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组 别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活动主题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765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评价项目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达到的程度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学生自评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小组互评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老师评价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家长意见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824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r>
                        <a:rPr lang="en-US" sz="10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活动态度</a:t>
                      </a:r>
                      <a:endParaRPr lang="en-US" altLang="en-US" sz="10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①积极②一般③不感兴趣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1041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r>
                        <a:rPr lang="en-US" sz="10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收集整理信息能力</a:t>
                      </a:r>
                      <a:endParaRPr lang="en-US" altLang="en-US" sz="10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①很强②一般③学习收集、整理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367530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合作的情况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①很好②较好③一般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551295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交流的情况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①乐于学习②能够分享③学习分享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367530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活动的收获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①很多②一般③收获少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0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1785918" y="1571618"/>
            <a:ext cx="6055057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制作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成长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纪念册</a:t>
            </a:r>
            <a:endParaRPr lang="zh-CN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290830" y="1064895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</a:t>
            </a:r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915566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这张照片是在什么情况下拍的，其中有什么故事</a:t>
            </a:r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你为什么用这张照片</a:t>
            </a:r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它有什么特别的意义</a:t>
            </a:r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它能说明什么</a:t>
            </a:r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想一想，谁愿意说一说</a:t>
            </a:r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31640" y="1131590"/>
            <a:ext cx="68675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为我的照片写一份说明（介绍照片中的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）；</a:t>
            </a: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为同学的照片写一份说明（介绍照片中的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637</Words>
  <Application>Microsoft Office PowerPoint</Application>
  <PresentationFormat>全屏显示(16:9)</PresentationFormat>
  <Paragraphs>102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黑体</vt:lpstr>
      <vt:lpstr>Times New Roman</vt:lpstr>
      <vt:lpstr>楷体</vt:lpstr>
      <vt:lpstr>微软雅黑</vt:lpstr>
      <vt:lpstr>Xingkai SC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103</cp:revision>
  <dcterms:created xsi:type="dcterms:W3CDTF">2017-03-17T02:28:00Z</dcterms:created>
  <dcterms:modified xsi:type="dcterms:W3CDTF">2019-12-30T07:23:50Z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