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embedTrueTypeFonts="1" saveSubsetFonts="1">
  <p:sldMasterIdLst>
    <p:sldMasterId id="2147483648" r:id="rId1"/>
    <p:sldMasterId id="2147483674" r:id="rId2"/>
  </p:sldMasterIdLst>
  <p:notesMasterIdLst>
    <p:notesMasterId r:id="rId16"/>
  </p:notesMasterIdLst>
  <p:handoutMasterIdLst>
    <p:handoutMasterId r:id="rId17"/>
  </p:handoutMasterIdLst>
  <p:sldIdLst>
    <p:sldId id="523" r:id="rId3"/>
    <p:sldId id="1012" r:id="rId4"/>
    <p:sldId id="1028" r:id="rId5"/>
    <p:sldId id="1032" r:id="rId6"/>
    <p:sldId id="1048" r:id="rId7"/>
    <p:sldId id="1038" r:id="rId8"/>
    <p:sldId id="1049" r:id="rId9"/>
    <p:sldId id="1041" r:id="rId10"/>
    <p:sldId id="1051" r:id="rId11"/>
    <p:sldId id="1043" r:id="rId12"/>
    <p:sldId id="1044" r:id="rId13"/>
    <p:sldId id="1052" r:id="rId14"/>
    <p:sldId id="1053" r:id="rId15"/>
  </p:sldIdLst>
  <p:sldSz cx="9144000" cy="5143500" type="screen16x9"/>
  <p:notesSz cx="6858000" cy="9144000"/>
  <p:embeddedFontLst>
    <p:embeddedFont>
      <p:font typeface="Calibri" pitchFamily="34" charset="0"/>
      <p:regular r:id="rId18"/>
      <p:bold r:id="rId19"/>
      <p:italic r:id="rId20"/>
      <p:boldItalic r:id="rId21"/>
    </p:embeddedFont>
    <p:embeddedFont>
      <p:font typeface="黑体" pitchFamily="49" charset="-122"/>
      <p:regular r:id="rId22"/>
    </p:embeddedFont>
    <p:embeddedFont>
      <p:font typeface="楷体_GB2312" pitchFamily="49" charset="-122"/>
      <p:regular r:id="rId23"/>
    </p:embeddedFont>
    <p:embeddedFont>
      <p:font typeface="Impact" pitchFamily="34" charset="0"/>
      <p:regular r:id="rId24"/>
    </p:embeddedFont>
    <p:embeddedFont>
      <p:font typeface="微软雅黑" pitchFamily="34" charset="-122"/>
      <p:regular r:id="rId25"/>
      <p:bold r:id="rId26"/>
    </p:embeddedFont>
    <p:embeddedFont>
      <p:font typeface="楷体" pitchFamily="49" charset="-122"/>
      <p:regular r:id="rId27"/>
    </p:embeddedFont>
  </p:embeddedFontLst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0066FF"/>
    <a:srgbClr val="0000FF"/>
    <a:srgbClr val="A38302"/>
    <a:srgbClr val="FEFCDE"/>
    <a:srgbClr val="00B050"/>
    <a:srgbClr val="FF00FF"/>
    <a:srgbClr val="FFFFFF"/>
    <a:srgbClr val="FF6600"/>
    <a:srgbClr val="D6009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479" autoAdjust="0"/>
    <p:restoredTop sz="94705" autoAdjust="0"/>
  </p:normalViewPr>
  <p:slideViewPr>
    <p:cSldViewPr>
      <p:cViewPr>
        <p:scale>
          <a:sx n="78" d="100"/>
          <a:sy n="78" d="100"/>
        </p:scale>
        <p:origin x="-1380" y="-648"/>
      </p:cViewPr>
      <p:guideLst>
        <p:guide orient="horz" pos="3127"/>
        <p:guide pos="5759"/>
      </p:guideLst>
    </p:cSldViewPr>
  </p:slideViewPr>
  <p:outlineViewPr>
    <p:cViewPr>
      <p:scale>
        <a:sx n="33" d="100"/>
        <a:sy n="33" d="100"/>
      </p:scale>
      <p:origin x="0" y="112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4578"/>
    </p:cViewPr>
  </p:sorterViewPr>
  <p:notesViewPr>
    <p:cSldViewPr>
      <p:cViewPr varScale="1">
        <p:scale>
          <a:sx n="65" d="100"/>
          <a:sy n="65" d="100"/>
        </p:scale>
        <p:origin x="-2502" y="-114"/>
      </p:cViewPr>
      <p:guideLst>
        <p:guide orient="horz" pos="3274"/>
        <p:guide pos="2296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font" Target="fonts/font1.fntdata"/><Relationship Id="rId26" Type="http://schemas.openxmlformats.org/officeDocument/2006/relationships/font" Target="fonts/font9.fntdata"/><Relationship Id="rId3" Type="http://schemas.openxmlformats.org/officeDocument/2006/relationships/slide" Target="slides/slide1.xml"/><Relationship Id="rId21" Type="http://schemas.openxmlformats.org/officeDocument/2006/relationships/font" Target="fonts/font4.fntdata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handoutMaster" Target="handoutMasters/handoutMaster1.xml"/><Relationship Id="rId25" Type="http://schemas.openxmlformats.org/officeDocument/2006/relationships/font" Target="fonts/font8.fntdata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font" Target="fonts/font3.fntdata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font" Target="fonts/font7.fntdata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font" Target="fonts/font6.fntdata"/><Relationship Id="rId28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font" Target="fonts/font2.fntdata"/><Relationship Id="rId31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font" Target="fonts/font5.fntdata"/><Relationship Id="rId27" Type="http://schemas.openxmlformats.org/officeDocument/2006/relationships/font" Target="fonts/font10.fntdata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0C8EF0-063C-4EC8-822D-D4BEE606CB45}" type="datetimeFigureOut">
              <a:rPr lang="zh-CN" altLang="en-US" smtClean="0"/>
              <a:t>2019/10/15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7F7337-2D4C-4836-9F96-E27918AAD3E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2952408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D2E35E-6DB1-4671-AA13-E9173BD066DF}" type="datetimeFigureOut">
              <a:rPr lang="zh-CN" altLang="en-US" smtClean="0"/>
              <a:t>2019/10/15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1CD010-A9A3-4117-BFBF-9C1583B3E14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866051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C5514D-1C19-4227-9FDB-AE9C2557C608}" type="slidenum">
              <a:rPr lang="zh-CN" altLang="en-US" smtClean="0"/>
              <a:t>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幻灯片图像占位符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9154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49155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F8123014-980B-41ED-AC15-E7E2C542ADBB}" type="slidenum">
              <a:rPr lang="zh-CN" altLang="en-US">
                <a:solidFill>
                  <a:prstClr val="black"/>
                </a:solidFill>
              </a:rPr>
              <a:pPr/>
              <a:t>13</a:t>
            </a:fld>
            <a:endParaRPr lang="en-US" altLang="zh-CN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62" y="1200151"/>
            <a:ext cx="8229481" cy="33944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3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82F288E0-7875-42C4-84C8-98DBBD3BF4D2}" type="datetimeFigureOut">
              <a:rPr lang="zh-CN" altLang="en-US" smtClean="0"/>
              <a:t>2019/10/15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92747138"/>
      </p:ext>
    </p:extLst>
  </p:cSld>
  <p:clrMapOvr>
    <a:masterClrMapping/>
  </p:clrMapOvr>
  <p:transition spd="slow">
    <p:random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18089293"/>
      </p:ext>
    </p:extLst>
  </p:cSld>
  <p:clrMapOvr>
    <a:masterClrMapping/>
  </p:clrMapOvr>
  <p:transition spd="slow">
    <p:random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83583438"/>
      </p:ext>
    </p:extLst>
  </p:cSld>
  <p:clrMapOvr>
    <a:masterClrMapping/>
  </p:clrMapOvr>
  <p:transition spd="slow">
    <p:random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08367588"/>
      </p:ext>
    </p:extLst>
  </p:cSld>
  <p:clrMapOvr>
    <a:masterClrMapping/>
  </p:clrMapOvr>
  <p:transition spd="slow">
    <p:random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88608789"/>
      </p:ext>
    </p:extLst>
  </p:cSld>
  <p:clrMapOvr>
    <a:masterClrMapping/>
  </p:clrMapOvr>
  <p:transition spd="slow">
    <p:random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1412778"/>
      </p:ext>
    </p:extLst>
  </p:cSld>
  <p:clrMapOvr>
    <a:masterClrMapping/>
  </p:clrMapOvr>
  <p:transition spd="slow">
    <p:random/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50535155"/>
      </p:ext>
    </p:extLst>
  </p:cSld>
  <p:clrMapOvr>
    <a:masterClrMapping/>
  </p:clrMapOvr>
  <p:transition spd="slow">
    <p:random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70006439"/>
      </p:ext>
    </p:extLst>
  </p:cSld>
  <p:clrMapOvr>
    <a:masterClrMapping/>
  </p:clrMapOvr>
  <p:transition spd="slow" advTm="0">
    <p:fade/>
  </p:transition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781" y="2914650"/>
            <a:ext cx="6400443" cy="131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单击此处编辑母版副标题样式</a:t>
            </a:r>
          </a:p>
        </p:txBody>
      </p:sp>
    </p:spTree>
    <p:extLst>
      <p:ext uri="{BB962C8B-B14F-4D97-AF65-F5344CB8AC3E}">
        <p14:creationId xmlns:p14="http://schemas.microsoft.com/office/powerpoint/2010/main" val="3779204490"/>
      </p:ext>
    </p:extLst>
  </p:cSld>
  <p:clrMapOvr>
    <a:masterClrMapping/>
  </p:clrMapOvr>
  <p:transition spd="slow">
    <p:random/>
  </p:transition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62" y="1200151"/>
            <a:ext cx="8229481" cy="33944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  <p:extLst>
      <p:ext uri="{BB962C8B-B14F-4D97-AF65-F5344CB8AC3E}">
        <p14:creationId xmlns:p14="http://schemas.microsoft.com/office/powerpoint/2010/main" val="1101043224"/>
      </p:ext>
    </p:extLst>
  </p:cSld>
  <p:clrMapOvr>
    <a:masterClrMapping/>
  </p:clrMapOvr>
  <p:transition spd="slow">
    <p:random/>
  </p:transition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85963501"/>
      </p:ext>
    </p:extLst>
  </p:cSld>
  <p:clrMapOvr>
    <a:masterClrMapping/>
  </p:clrMapOvr>
  <p:transition spd="slow">
    <p:random/>
  </p:transition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64039345"/>
      </p:ext>
    </p:extLst>
  </p:cSld>
  <p:clrMapOvr>
    <a:masterClrMapping/>
  </p:clrMapOvr>
  <p:transition spd="slow">
    <p:random/>
  </p:transition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38900608"/>
      </p:ext>
    </p:extLst>
  </p:cSld>
  <p:clrMapOvr>
    <a:masterClrMapping/>
  </p:clrMapOvr>
  <p:transition spd="slow">
    <p:random/>
  </p:transition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88446413"/>
      </p:ext>
    </p:extLst>
  </p:cSld>
  <p:clrMapOvr>
    <a:masterClrMapping/>
  </p:clrMapOvr>
  <p:transition spd="slow">
    <p:random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1872221"/>
      </p:ext>
    </p:extLst>
  </p:cSld>
  <p:clrMapOvr>
    <a:masterClrMapping/>
  </p:clrMapOvr>
  <p:transition spd="slow">
    <p:random/>
  </p:transition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87735704"/>
      </p:ext>
    </p:extLst>
  </p:cSld>
  <p:clrMapOvr>
    <a:masterClrMapping/>
  </p:clrMapOvr>
  <p:transition spd="slow">
    <p:random/>
  </p:transition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7020905"/>
      </p:ext>
    </p:extLst>
  </p:cSld>
  <p:clrMapOvr>
    <a:masterClrMapping/>
  </p:clrMapOvr>
  <p:transition spd="slow">
    <p:random/>
  </p:transition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16622745"/>
      </p:ext>
    </p:extLst>
  </p:cSld>
  <p:clrMapOvr>
    <a:masterClrMapping/>
  </p:clrMapOvr>
  <p:transition spd="slow">
    <p:random/>
  </p:transition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74181165"/>
      </p:ext>
    </p:extLst>
  </p:cSld>
  <p:clrMapOvr>
    <a:masterClrMapping/>
  </p:clrMapOvr>
  <p:transition spd="slow">
    <p:random/>
  </p:transition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22731862"/>
      </p:ext>
    </p:extLst>
  </p:cSld>
  <p:clrMapOvr>
    <a:masterClrMapping/>
  </p:clrMapOvr>
  <p:transition spd="slow">
    <p:random/>
  </p:transition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1704167"/>
      </p:ext>
    </p:extLst>
  </p:cSld>
  <p:clrMapOvr>
    <a:masterClrMapping/>
  </p:clrMapOvr>
  <p:transition spd="slow">
    <p:random/>
  </p:transition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1204619"/>
      </p:ext>
    </p:extLst>
  </p:cSld>
  <p:clrMapOvr>
    <a:masterClrMapping/>
  </p:clrMapOvr>
  <p:transition spd="slow">
    <p:random/>
  </p:transition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32332715"/>
      </p:ext>
    </p:extLst>
  </p:cSld>
  <p:clrMapOvr>
    <a:masterClrMapping/>
  </p:clrMapOvr>
  <p:transition spd="slow">
    <p:random/>
  </p:transition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11185068"/>
      </p:ext>
    </p:extLst>
  </p:cSld>
  <p:clrMapOvr>
    <a:masterClrMapping/>
  </p:clrMapOvr>
  <p:transition spd="slow">
    <p:random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 advTm="0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781" y="2914650"/>
            <a:ext cx="6400443" cy="131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单击此处编辑母版副标题样式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3.xml"/><Relationship Id="rId13" Type="http://schemas.openxmlformats.org/officeDocument/2006/relationships/slideLayout" Target="../slideLayouts/slideLayout38.xml"/><Relationship Id="rId18" Type="http://schemas.openxmlformats.org/officeDocument/2006/relationships/slideLayout" Target="../slideLayouts/slideLayout43.xml"/><Relationship Id="rId3" Type="http://schemas.openxmlformats.org/officeDocument/2006/relationships/slideLayout" Target="../slideLayouts/slideLayout28.xml"/><Relationship Id="rId21" Type="http://schemas.openxmlformats.org/officeDocument/2006/relationships/slideLayout" Target="../slideLayouts/slideLayout46.xml"/><Relationship Id="rId7" Type="http://schemas.openxmlformats.org/officeDocument/2006/relationships/slideLayout" Target="../slideLayouts/slideLayout32.xml"/><Relationship Id="rId12" Type="http://schemas.openxmlformats.org/officeDocument/2006/relationships/slideLayout" Target="../slideLayouts/slideLayout37.xml"/><Relationship Id="rId17" Type="http://schemas.openxmlformats.org/officeDocument/2006/relationships/slideLayout" Target="../slideLayouts/slideLayout42.xml"/><Relationship Id="rId25" Type="http://schemas.openxmlformats.org/officeDocument/2006/relationships/theme" Target="../theme/theme2.xml"/><Relationship Id="rId2" Type="http://schemas.openxmlformats.org/officeDocument/2006/relationships/slideLayout" Target="../slideLayouts/slideLayout27.xml"/><Relationship Id="rId16" Type="http://schemas.openxmlformats.org/officeDocument/2006/relationships/slideLayout" Target="../slideLayouts/slideLayout41.xml"/><Relationship Id="rId20" Type="http://schemas.openxmlformats.org/officeDocument/2006/relationships/slideLayout" Target="../slideLayouts/slideLayout45.xml"/><Relationship Id="rId1" Type="http://schemas.openxmlformats.org/officeDocument/2006/relationships/slideLayout" Target="../slideLayouts/slideLayout26.xml"/><Relationship Id="rId6" Type="http://schemas.openxmlformats.org/officeDocument/2006/relationships/slideLayout" Target="../slideLayouts/slideLayout31.xml"/><Relationship Id="rId11" Type="http://schemas.openxmlformats.org/officeDocument/2006/relationships/slideLayout" Target="../slideLayouts/slideLayout36.xml"/><Relationship Id="rId24" Type="http://schemas.openxmlformats.org/officeDocument/2006/relationships/slideLayout" Target="../slideLayouts/slideLayout49.xml"/><Relationship Id="rId5" Type="http://schemas.openxmlformats.org/officeDocument/2006/relationships/slideLayout" Target="../slideLayouts/slideLayout30.xml"/><Relationship Id="rId15" Type="http://schemas.openxmlformats.org/officeDocument/2006/relationships/slideLayout" Target="../slideLayouts/slideLayout40.xml"/><Relationship Id="rId23" Type="http://schemas.openxmlformats.org/officeDocument/2006/relationships/slideLayout" Target="../slideLayouts/slideLayout48.xml"/><Relationship Id="rId10" Type="http://schemas.openxmlformats.org/officeDocument/2006/relationships/slideLayout" Target="../slideLayouts/slideLayout35.xml"/><Relationship Id="rId19" Type="http://schemas.openxmlformats.org/officeDocument/2006/relationships/slideLayout" Target="../slideLayouts/slideLayout44.xml"/><Relationship Id="rId4" Type="http://schemas.openxmlformats.org/officeDocument/2006/relationships/slideLayout" Target="../slideLayouts/slideLayout29.xml"/><Relationship Id="rId9" Type="http://schemas.openxmlformats.org/officeDocument/2006/relationships/slideLayout" Target="../slideLayouts/slideLayout34.xml"/><Relationship Id="rId14" Type="http://schemas.openxmlformats.org/officeDocument/2006/relationships/slideLayout" Target="../slideLayouts/slideLayout39.xml"/><Relationship Id="rId22" Type="http://schemas.openxmlformats.org/officeDocument/2006/relationships/slideLayout" Target="../slideLayouts/slideLayout4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>
          <a:xfrm flipH="1">
            <a:off x="1" y="123478"/>
            <a:ext cx="2771800" cy="216000"/>
          </a:xfrm>
          <a:prstGeom prst="rect">
            <a:avLst/>
          </a:prstGeom>
          <a:gradFill flip="none" rotWithShape="1">
            <a:gsLst>
              <a:gs pos="40000">
                <a:schemeClr val="accent5">
                  <a:lumMod val="60000"/>
                  <a:lumOff val="40000"/>
                </a:schemeClr>
              </a:gs>
              <a:gs pos="97000">
                <a:schemeClr val="bg1">
                  <a:alpha val="0"/>
                </a:schemeClr>
              </a:gs>
              <a:gs pos="70000">
                <a:schemeClr val="accent5">
                  <a:lumMod val="40000"/>
                  <a:lumOff val="60000"/>
                  <a:alpha val="76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2" name="TextBox 1"/>
          <p:cNvSpPr txBox="1"/>
          <p:nvPr userDrawn="1"/>
        </p:nvSpPr>
        <p:spPr>
          <a:xfrm>
            <a:off x="282705" y="77589"/>
            <a:ext cx="12618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latin typeface="黑体" panose="02010609060101010101" pitchFamily="49" charset="-122"/>
                <a:ea typeface="黑体" panose="02010609060101010101" pitchFamily="49" charset="-122"/>
              </a:rPr>
              <a:t>难忘小学生活</a:t>
            </a:r>
            <a:endParaRPr lang="zh-CN" altLang="en-US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1026" name="Picture 2" descr="https://ss0.bdstatic.com/70cFuHSh_Q1YnxGkpoWK1HF6hhy/it/u=3528716487,3778796015&amp;fm=26&amp;gp=0.jpg"/>
          <p:cNvPicPr>
            <a:picLocks noChangeAspect="1" noChangeArrowheads="1"/>
          </p:cNvPicPr>
          <p:nvPr userDrawn="1"/>
        </p:nvPicPr>
        <p:blipFill rotWithShape="1">
          <a:blip r:embed="rId2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571" b="2429"/>
          <a:stretch/>
        </p:blipFill>
        <p:spPr bwMode="auto">
          <a:xfrm>
            <a:off x="5292080" y="2996760"/>
            <a:ext cx="3816424" cy="21467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  <p:sldLayoutId id="2147483671" r:id="rId23"/>
    <p:sldLayoutId id="2147483672" r:id="rId24"/>
    <p:sldLayoutId id="2147483673" r:id="rId25"/>
  </p:sldLayoutIdLst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ctr" defTabSz="685800" rtl="0" eaLnBrk="1" latinLnBrk="0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530" indent="-214630" algn="l" defTabSz="685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>
          <a:xfrm flipH="1">
            <a:off x="1" y="123478"/>
            <a:ext cx="2771800" cy="216000"/>
          </a:xfrm>
          <a:prstGeom prst="rect">
            <a:avLst/>
          </a:prstGeom>
          <a:gradFill flip="none" rotWithShape="1">
            <a:gsLst>
              <a:gs pos="40000">
                <a:schemeClr val="accent5">
                  <a:lumMod val="60000"/>
                  <a:lumOff val="40000"/>
                </a:schemeClr>
              </a:gs>
              <a:gs pos="97000">
                <a:schemeClr val="bg1">
                  <a:alpha val="0"/>
                </a:schemeClr>
              </a:gs>
              <a:gs pos="70000">
                <a:schemeClr val="accent5">
                  <a:lumMod val="40000"/>
                  <a:lumOff val="60000"/>
                  <a:alpha val="76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kumimoji="1" lang="zh-CN" altLang="en-US">
              <a:solidFill>
                <a:prstClr val="white"/>
              </a:solidFill>
            </a:endParaRPr>
          </a:p>
        </p:txBody>
      </p:sp>
      <p:sp>
        <p:nvSpPr>
          <p:cNvPr id="2" name="TextBox 1"/>
          <p:cNvSpPr txBox="1"/>
          <p:nvPr userDrawn="1"/>
        </p:nvSpPr>
        <p:spPr>
          <a:xfrm>
            <a:off x="282575" y="77788"/>
            <a:ext cx="1352550" cy="3079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zh-CN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  </a:t>
            </a:r>
            <a:r>
              <a:rPr lang="zh-CN" altLang="en-US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北京的春节</a:t>
            </a:r>
          </a:p>
        </p:txBody>
      </p:sp>
    </p:spTree>
    <p:extLst>
      <p:ext uri="{BB962C8B-B14F-4D97-AF65-F5344CB8AC3E}">
        <p14:creationId xmlns:p14="http://schemas.microsoft.com/office/powerpoint/2010/main" val="7438074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  <p:sldLayoutId id="2147483687" r:id="rId13"/>
    <p:sldLayoutId id="2147483688" r:id="rId14"/>
    <p:sldLayoutId id="2147483689" r:id="rId15"/>
    <p:sldLayoutId id="2147483690" r:id="rId16"/>
    <p:sldLayoutId id="2147483691" r:id="rId17"/>
    <p:sldLayoutId id="2147483692" r:id="rId18"/>
    <p:sldLayoutId id="2147483693" r:id="rId19"/>
    <p:sldLayoutId id="2147483694" r:id="rId20"/>
    <p:sldLayoutId id="2147483695" r:id="rId21"/>
    <p:sldLayoutId id="2147483696" r:id="rId22"/>
    <p:sldLayoutId id="2147483697" r:id="rId23"/>
    <p:sldLayoutId id="2147483698" r:id="rId24"/>
  </p:sldLayoutIdLst>
  <p:transition spd="slow">
    <p:random/>
  </p:transition>
  <p:timing>
    <p:tnLst>
      <p:par>
        <p:cTn id="1" dur="indefinite" restart="never" nodeType="tmRoot"/>
      </p:par>
    </p:tnLst>
  </p:timing>
  <p:txStyles>
    <p:titleStyle>
      <a:lvl1pPr algn="ctr" defTabSz="685800" rtl="0" fontAlgn="base"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685800" rtl="0" fontAlgn="base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Impact" pitchFamily="34" charset="0"/>
          <a:ea typeface="微软雅黑" pitchFamily="34" charset="-122"/>
        </a:defRPr>
      </a:lvl2pPr>
      <a:lvl3pPr algn="ctr" defTabSz="685800" rtl="0" fontAlgn="base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Impact" pitchFamily="34" charset="0"/>
          <a:ea typeface="微软雅黑" pitchFamily="34" charset="-122"/>
        </a:defRPr>
      </a:lvl3pPr>
      <a:lvl4pPr algn="ctr" defTabSz="685800" rtl="0" fontAlgn="base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Impact" pitchFamily="34" charset="0"/>
          <a:ea typeface="微软雅黑" pitchFamily="34" charset="-122"/>
        </a:defRPr>
      </a:lvl4pPr>
      <a:lvl5pPr algn="ctr" defTabSz="685800" rtl="0" fontAlgn="base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Impact" pitchFamily="34" charset="0"/>
          <a:ea typeface="微软雅黑" pitchFamily="34" charset="-122"/>
        </a:defRPr>
      </a:lvl5pPr>
      <a:lvl6pPr marL="457200" algn="ctr" defTabSz="685800" rtl="0" fontAlgn="base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Impact" pitchFamily="34" charset="0"/>
          <a:ea typeface="微软雅黑" pitchFamily="34" charset="-122"/>
        </a:defRPr>
      </a:lvl6pPr>
      <a:lvl7pPr marL="914400" algn="ctr" defTabSz="685800" rtl="0" fontAlgn="base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Impact" pitchFamily="34" charset="0"/>
          <a:ea typeface="微软雅黑" pitchFamily="34" charset="-122"/>
        </a:defRPr>
      </a:lvl7pPr>
      <a:lvl8pPr marL="1371600" algn="ctr" defTabSz="685800" rtl="0" fontAlgn="base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Impact" pitchFamily="34" charset="0"/>
          <a:ea typeface="微软雅黑" pitchFamily="34" charset="-122"/>
        </a:defRPr>
      </a:lvl8pPr>
      <a:lvl9pPr marL="1828800" algn="ctr" defTabSz="685800" rtl="0" fontAlgn="base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Impact" pitchFamily="34" charset="0"/>
          <a:ea typeface="微软雅黑" pitchFamily="34" charset="-122"/>
        </a:defRPr>
      </a:lvl9pPr>
    </p:titleStyle>
    <p:bodyStyle>
      <a:lvl1pPr marL="257175" indent="-257175" algn="l" defTabSz="685800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685800" rtl="0" fontAlgn="base">
        <a:spcBef>
          <a:spcPct val="20000"/>
        </a:spcBef>
        <a:spcAft>
          <a:spcPct val="0"/>
        </a:spcAft>
        <a:buFont typeface="Arial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fontAlgn="base">
        <a:spcBef>
          <a:spcPct val="200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fontAlgn="base">
        <a:spcBef>
          <a:spcPct val="20000"/>
        </a:spcBef>
        <a:spcAft>
          <a:spcPct val="0"/>
        </a:spcAft>
        <a:buFont typeface="Arial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fontAlgn="base">
        <a:spcBef>
          <a:spcPct val="20000"/>
        </a:spcBef>
        <a:spcAft>
          <a:spcPct val="0"/>
        </a:spcAft>
        <a:buFont typeface="Arial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 flipH="1">
            <a:off x="-36512" y="110386"/>
            <a:ext cx="2771800" cy="252000"/>
          </a:xfrm>
          <a:prstGeom prst="rect">
            <a:avLst/>
          </a:prstGeom>
          <a:gradFill flip="none" rotWithShape="1">
            <a:gsLst>
              <a:gs pos="40000">
                <a:schemeClr val="bg1"/>
              </a:gs>
              <a:gs pos="99000">
                <a:schemeClr val="bg1">
                  <a:alpha val="0"/>
                </a:schemeClr>
              </a:gs>
              <a:gs pos="77000">
                <a:schemeClr val="bg1">
                  <a:alpha val="59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2" name="文本框 1"/>
          <p:cNvSpPr txBox="1"/>
          <p:nvPr/>
        </p:nvSpPr>
        <p:spPr>
          <a:xfrm>
            <a:off x="290830" y="771550"/>
            <a:ext cx="234872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2800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难忘小学生活</a:t>
            </a:r>
            <a:endParaRPr lang="zh-CN" altLang="en-US" sz="5100" b="1" dirty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" name="矩形 3"/>
          <p:cNvSpPr/>
          <p:nvPr/>
        </p:nvSpPr>
        <p:spPr>
          <a:xfrm flipH="1">
            <a:off x="68898" y="110386"/>
            <a:ext cx="2771800" cy="252000"/>
          </a:xfrm>
          <a:prstGeom prst="rect">
            <a:avLst/>
          </a:prstGeom>
          <a:gradFill flip="none" rotWithShape="1">
            <a:gsLst>
              <a:gs pos="40000">
                <a:schemeClr val="bg1"/>
              </a:gs>
              <a:gs pos="99000">
                <a:schemeClr val="bg1">
                  <a:alpha val="0"/>
                </a:schemeClr>
              </a:gs>
              <a:gs pos="77000">
                <a:schemeClr val="bg1">
                  <a:alpha val="59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" name="TextBox 2"/>
          <p:cNvSpPr txBox="1"/>
          <p:nvPr/>
        </p:nvSpPr>
        <p:spPr>
          <a:xfrm>
            <a:off x="140271" y="110386"/>
            <a:ext cx="164660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 smtClean="0"/>
              <a:t>语文    六年级    下册  </a:t>
            </a:r>
            <a:endParaRPr lang="en-US" altLang="zh-CN" sz="1200" dirty="0" smtClean="0"/>
          </a:p>
        </p:txBody>
      </p:sp>
      <p:sp>
        <p:nvSpPr>
          <p:cNvPr id="11" name="TextBox 48"/>
          <p:cNvSpPr txBox="1"/>
          <p:nvPr/>
        </p:nvSpPr>
        <p:spPr>
          <a:xfrm>
            <a:off x="1151890" y="1492275"/>
            <a:ext cx="6760845" cy="852805"/>
          </a:xfrm>
          <a:prstGeom prst="rect">
            <a:avLst/>
          </a:prstGeom>
          <a:noFill/>
          <a:ln w="19050">
            <a:solidFill>
              <a:schemeClr val="tx1"/>
            </a:solidFill>
          </a:ln>
          <a:effectLst>
            <a:softEdge rad="31750"/>
          </a:effectLst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zh-CN" sz="5100" b="1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 </a:t>
            </a:r>
            <a:r>
              <a:rPr lang="en-US" altLang="zh-CN" sz="5100" b="1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 </a:t>
            </a:r>
            <a:r>
              <a:rPr lang="zh-CN" altLang="zh-CN" sz="5100" b="1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我为少男少女们歌唱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14:window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ldLvl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25920" y="411510"/>
            <a:ext cx="8903142" cy="452431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>
              <a:lnSpc>
                <a:spcPct val="100000"/>
              </a:lnSpc>
            </a:pPr>
            <a:r>
              <a:rPr lang="en-US" sz="2400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10.</a:t>
            </a:r>
            <a:r>
              <a:rPr sz="2400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作者仅仅是为20世纪40年代延安的少男少女歌唱吗？</a:t>
            </a:r>
            <a:endParaRPr sz="2400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indent="0">
              <a:lnSpc>
                <a:spcPct val="100000"/>
              </a:lnSpc>
            </a:pPr>
            <a:r>
              <a:rPr sz="24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作者为少男少女们歌唱，是作者爱祖国、爱人民的思想感情的具体体现。由此看来，这里的“少男少女”其实不是实指，而是代表着一种新的生活、新的希望和新的力量，诗人在这首诗中实际上是为新世界歌唱。</a:t>
            </a:r>
          </a:p>
          <a:p>
            <a:pPr indent="0">
              <a:lnSpc>
                <a:spcPct val="100000"/>
              </a:lnSpc>
            </a:pPr>
            <a:r>
              <a:rPr lang="en-US" sz="2400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11.</a:t>
            </a:r>
            <a:r>
              <a:rPr sz="2400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第</a:t>
            </a:r>
            <a:r>
              <a:rPr lang="en-US" sz="2400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4</a:t>
            </a:r>
            <a:r>
              <a:rPr sz="2400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节在诗中起什么作用</a:t>
            </a:r>
            <a:r>
              <a:rPr sz="2400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？</a:t>
            </a:r>
            <a:endParaRPr sz="2400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indent="0">
              <a:lnSpc>
                <a:spcPct val="100000"/>
              </a:lnSpc>
            </a:pPr>
            <a:r>
              <a:rPr sz="2400" dirty="0" err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通过写自己的变化，诗人把现在与过去进行对比，在肯定这种变化的同时，其实还是在赞颂、</a:t>
            </a:r>
            <a:r>
              <a:rPr sz="2400" dirty="0" err="1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歌唱新事物</a:t>
            </a:r>
            <a:r>
              <a:rPr lang="zh-CN" altLang="en-US" sz="2400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、</a:t>
            </a:r>
            <a:r>
              <a:rPr sz="2400" dirty="0" err="1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新快乐</a:t>
            </a:r>
            <a:r>
              <a:rPr lang="zh-CN" altLang="en-US" sz="2400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、</a:t>
            </a:r>
            <a:r>
              <a:rPr sz="2400" dirty="0" err="1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新思想</a:t>
            </a:r>
            <a:r>
              <a:rPr sz="2400" dirty="0" err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。诗意在前两节的基础上又深入一层</a:t>
            </a:r>
            <a:r>
              <a:rPr sz="24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。</a:t>
            </a:r>
          </a:p>
          <a:p>
            <a:pPr indent="0">
              <a:lnSpc>
                <a:spcPct val="100000"/>
              </a:lnSpc>
            </a:pPr>
            <a:r>
              <a:rPr sz="2400" dirty="0" err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诗人不但赞美了少男少女，还鼓舞了成年人，希望青年人要有朝气蓬勃的精神面貌和开拓未来的壮志豪情，也希望成年人焕发青春、积极进取</a:t>
            </a:r>
            <a:r>
              <a:rPr sz="24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0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云形 1"/>
          <p:cNvSpPr/>
          <p:nvPr/>
        </p:nvSpPr>
        <p:spPr>
          <a:xfrm>
            <a:off x="6012180" y="627380"/>
            <a:ext cx="1440180" cy="1008380"/>
          </a:xfrm>
          <a:prstGeom prst="cloud">
            <a:avLst/>
          </a:prstGeom>
          <a:grpFill/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60020" y="483518"/>
            <a:ext cx="8431530" cy="440120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>
              <a:lnSpc>
                <a:spcPct val="100000"/>
              </a:lnSpc>
            </a:pPr>
            <a:r>
              <a:rPr lang="en-US" altLang="zh-CN" sz="2000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宋体" panose="02010600030101010101" pitchFamily="2" charset="-122"/>
              </a:rPr>
              <a:t>12.</a:t>
            </a:r>
            <a:r>
              <a:rPr lang="zh-CN" altLang="en-US" sz="2000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宋体" panose="02010600030101010101" pitchFamily="2" charset="-122"/>
              </a:rPr>
              <a:t>这首诗有什么艺术特色？</a:t>
            </a:r>
            <a:endParaRPr lang="zh-CN" altLang="en-US" sz="2000" dirty="0">
              <a:latin typeface="楷体" panose="02010609060101010101" charset="-122"/>
              <a:ea typeface="楷体" panose="02010609060101010101" charset="-122"/>
              <a:cs typeface="宋体" panose="02010600030101010101" pitchFamily="2" charset="-122"/>
            </a:endParaRPr>
          </a:p>
          <a:p>
            <a:pPr indent="0">
              <a:lnSpc>
                <a:spcPct val="100000"/>
              </a:lnSpc>
            </a:pPr>
            <a:r>
              <a:rPr lang="zh-CN" altLang="en-US" sz="2000" dirty="0">
                <a:latin typeface="楷体" panose="02010609060101010101" charset="-122"/>
                <a:ea typeface="楷体" panose="02010609060101010101" charset="-122"/>
                <a:cs typeface="宋体" panose="02010600030101010101" pitchFamily="2" charset="-122"/>
              </a:rPr>
              <a:t>①形象鲜明，最富特征。创造了“早晨”“希望”“未来的事物”“正在生长的力量”等鲜明特征的形象，以丰富的</a:t>
            </a:r>
            <a:r>
              <a:rPr lang="zh-CN" altLang="en-US" sz="2000" dirty="0" smtClean="0">
                <a:latin typeface="楷体" panose="02010609060101010101" charset="-122"/>
                <a:ea typeface="楷体" panose="02010609060101010101" charset="-122"/>
                <a:cs typeface="宋体" panose="02010600030101010101" pitchFamily="2" charset="-122"/>
              </a:rPr>
              <a:t>想象，</a:t>
            </a:r>
            <a:r>
              <a:rPr lang="zh-CN" altLang="en-US" sz="2000" dirty="0">
                <a:latin typeface="楷体" panose="02010609060101010101" charset="-122"/>
                <a:ea typeface="楷体" panose="02010609060101010101" charset="-122"/>
                <a:cs typeface="宋体" panose="02010600030101010101" pitchFamily="2" charset="-122"/>
              </a:rPr>
              <a:t>新奇的比喻使抽象变形象，排比层层深入，感情激昂地表达诗人热爱青少年，热爱新生活，勇于塑造新我的思想感情。</a:t>
            </a:r>
          </a:p>
          <a:p>
            <a:pPr indent="0">
              <a:lnSpc>
                <a:spcPct val="100000"/>
              </a:lnSpc>
            </a:pPr>
            <a:r>
              <a:rPr lang="zh-CN" altLang="en-US" sz="2000" dirty="0">
                <a:latin typeface="楷体" panose="02010609060101010101" charset="-122"/>
                <a:ea typeface="楷体" panose="02010609060101010101" charset="-122"/>
                <a:cs typeface="宋体" panose="02010600030101010101" pitchFamily="2" charset="-122"/>
              </a:rPr>
              <a:t>②语言生动，激情生动。第一人称“我”的构思，句句如真情的内心独白，使人对真诚的诗人形象印象深刻。</a:t>
            </a:r>
          </a:p>
          <a:p>
            <a:pPr indent="0">
              <a:lnSpc>
                <a:spcPct val="100000"/>
              </a:lnSpc>
            </a:pPr>
            <a:r>
              <a:rPr lang="zh-CN" altLang="en-US" sz="2000" dirty="0">
                <a:latin typeface="楷体" panose="02010609060101010101" charset="-122"/>
                <a:ea typeface="楷体" panose="02010609060101010101" charset="-122"/>
                <a:cs typeface="宋体" panose="02010600030101010101" pitchFamily="2" charset="-122"/>
              </a:rPr>
              <a:t>③节奏明快，讲究押韵。押ang韵，韵脚：唱、望、量、方、想、光、上、伤、望。</a:t>
            </a:r>
          </a:p>
          <a:p>
            <a:pPr indent="0">
              <a:lnSpc>
                <a:spcPct val="100000"/>
              </a:lnSpc>
            </a:pPr>
            <a:r>
              <a:rPr lang="zh-CN" altLang="en-US" sz="2000" dirty="0">
                <a:latin typeface="楷体" panose="02010609060101010101" charset="-122"/>
                <a:ea typeface="楷体" panose="02010609060101010101" charset="-122"/>
                <a:cs typeface="宋体" panose="02010600030101010101" pitchFamily="2" charset="-122"/>
              </a:rPr>
              <a:t>④层次清晰，节节深化。四节诗，</a:t>
            </a:r>
            <a:r>
              <a:rPr lang="zh-CN" altLang="en-US" sz="2000" dirty="0" smtClean="0">
                <a:latin typeface="楷体" panose="02010609060101010101" charset="-122"/>
                <a:ea typeface="楷体" panose="02010609060101010101" charset="-122"/>
                <a:cs typeface="宋体" panose="02010600030101010101" pitchFamily="2" charset="-122"/>
              </a:rPr>
              <a:t>第</a:t>
            </a:r>
            <a:r>
              <a:rPr lang="en-US" altLang="zh-CN" sz="2000" dirty="0" smtClean="0">
                <a:latin typeface="楷体" panose="02010609060101010101" charset="-122"/>
                <a:ea typeface="楷体" panose="02010609060101010101" charset="-122"/>
                <a:cs typeface="宋体" panose="02010600030101010101" pitchFamily="2" charset="-122"/>
              </a:rPr>
              <a:t>1</a:t>
            </a:r>
            <a:r>
              <a:rPr lang="zh-CN" altLang="en-US" sz="2000" dirty="0" smtClean="0">
                <a:latin typeface="楷体" panose="02010609060101010101" charset="-122"/>
                <a:ea typeface="楷体" panose="02010609060101010101" charset="-122"/>
                <a:cs typeface="宋体" panose="02010600030101010101" pitchFamily="2" charset="-122"/>
              </a:rPr>
              <a:t>节</a:t>
            </a:r>
            <a:r>
              <a:rPr lang="zh-CN" altLang="en-US" sz="2000" dirty="0">
                <a:latin typeface="楷体" panose="02010609060101010101" charset="-122"/>
                <a:ea typeface="楷体" panose="02010609060101010101" charset="-122"/>
                <a:cs typeface="宋体" panose="02010600030101010101" pitchFamily="2" charset="-122"/>
              </a:rPr>
              <a:t>写歌唱内容</a:t>
            </a:r>
            <a:r>
              <a:rPr lang="zh-CN" altLang="en-US" sz="2000" dirty="0" smtClean="0">
                <a:latin typeface="楷体" panose="02010609060101010101" charset="-122"/>
                <a:ea typeface="楷体" panose="02010609060101010101" charset="-122"/>
                <a:cs typeface="宋体" panose="02010600030101010101" pitchFamily="2" charset="-122"/>
              </a:rPr>
              <a:t>，</a:t>
            </a:r>
            <a:r>
              <a:rPr lang="en-US" altLang="zh-CN" sz="2000" dirty="0" smtClean="0">
                <a:latin typeface="楷体" panose="02010609060101010101" charset="-122"/>
                <a:ea typeface="楷体" panose="02010609060101010101" charset="-122"/>
                <a:cs typeface="宋体" panose="02010600030101010101" pitchFamily="2" charset="-122"/>
              </a:rPr>
              <a:t>2</a:t>
            </a:r>
            <a:r>
              <a:rPr lang="zh-CN" altLang="en-US" sz="2000" dirty="0" smtClean="0">
                <a:latin typeface="楷体" panose="02010609060101010101" charset="-122"/>
                <a:ea typeface="楷体" panose="02010609060101010101" charset="-122"/>
                <a:cs typeface="宋体" panose="02010600030101010101" pitchFamily="2" charset="-122"/>
              </a:rPr>
              <a:t>、</a:t>
            </a:r>
            <a:r>
              <a:rPr lang="en-US" altLang="zh-CN" sz="2000" dirty="0">
                <a:latin typeface="楷体" panose="02010609060101010101" charset="-122"/>
                <a:ea typeface="楷体" panose="02010609060101010101" charset="-122"/>
                <a:cs typeface="宋体" panose="02010600030101010101" pitchFamily="2" charset="-122"/>
              </a:rPr>
              <a:t>3</a:t>
            </a:r>
            <a:r>
              <a:rPr lang="zh-CN" altLang="en-US" sz="2000" dirty="0" smtClean="0">
                <a:latin typeface="楷体" panose="02010609060101010101" charset="-122"/>
                <a:ea typeface="楷体" panose="02010609060101010101" charset="-122"/>
                <a:cs typeface="宋体" panose="02010600030101010101" pitchFamily="2" charset="-122"/>
              </a:rPr>
              <a:t>节</a:t>
            </a:r>
            <a:r>
              <a:rPr lang="zh-CN" altLang="en-US" sz="2000" dirty="0">
                <a:latin typeface="楷体" panose="02010609060101010101" charset="-122"/>
                <a:ea typeface="楷体" panose="02010609060101010101" charset="-122"/>
                <a:cs typeface="宋体" panose="02010600030101010101" pitchFamily="2" charset="-122"/>
              </a:rPr>
              <a:t>写希望歌能激励青年人，</a:t>
            </a:r>
            <a:r>
              <a:rPr lang="zh-CN" altLang="en-US" sz="2000" dirty="0" smtClean="0">
                <a:latin typeface="楷体" panose="02010609060101010101" charset="-122"/>
                <a:ea typeface="楷体" panose="02010609060101010101" charset="-122"/>
                <a:cs typeface="宋体" panose="02010600030101010101" pitchFamily="2" charset="-122"/>
              </a:rPr>
              <a:t>第</a:t>
            </a:r>
            <a:r>
              <a:rPr lang="en-US" altLang="zh-CN" sz="2000" dirty="0" smtClean="0">
                <a:latin typeface="楷体" panose="02010609060101010101" charset="-122"/>
                <a:ea typeface="楷体" panose="02010609060101010101" charset="-122"/>
                <a:cs typeface="宋体" panose="02010600030101010101" pitchFamily="2" charset="-122"/>
              </a:rPr>
              <a:t>4</a:t>
            </a:r>
            <a:r>
              <a:rPr lang="zh-CN" altLang="en-US" sz="2000" dirty="0" smtClean="0">
                <a:latin typeface="楷体" panose="02010609060101010101" charset="-122"/>
                <a:ea typeface="楷体" panose="02010609060101010101" charset="-122"/>
                <a:cs typeface="宋体" panose="02010600030101010101" pitchFamily="2" charset="-122"/>
              </a:rPr>
              <a:t>节</a:t>
            </a:r>
            <a:r>
              <a:rPr lang="zh-CN" altLang="en-US" sz="2000" dirty="0">
                <a:latin typeface="楷体" panose="02010609060101010101" charset="-122"/>
                <a:ea typeface="楷体" panose="02010609060101010101" charset="-122"/>
                <a:cs typeface="宋体" panose="02010600030101010101" pitchFamily="2" charset="-122"/>
              </a:rPr>
              <a:t>是前几节的进一步深化，写诗人因他的歌在青年人心中得以扎根，心情激动，自己也对生活充满希望。四节诗一气呵成，形成一个整体，表现出诗人完整、巧妙的艺术构思。</a:t>
            </a:r>
          </a:p>
          <a:p>
            <a:pPr indent="0">
              <a:lnSpc>
                <a:spcPct val="100000"/>
              </a:lnSpc>
            </a:pPr>
            <a:endParaRPr lang="zh-CN" altLang="en-US" sz="2000" dirty="0">
              <a:latin typeface="楷体" panose="02010609060101010101" charset="-122"/>
              <a:ea typeface="楷体" panose="02010609060101010101" charset="-122"/>
              <a:cs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5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1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99"/>
          <p:cNvSpPr txBox="1"/>
          <p:nvPr/>
        </p:nvSpPr>
        <p:spPr>
          <a:xfrm>
            <a:off x="35496" y="987574"/>
            <a:ext cx="4463808" cy="3785652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/>
            <a:r>
              <a:rPr lang="en-US" altLang="zh-CN" sz="2000" b="0" dirty="0">
                <a:latin typeface="楷体" panose="02010609060101010101" charset="-122"/>
                <a:ea typeface="楷体" panose="02010609060101010101" charset="-122"/>
                <a:cs typeface="Times New Roman" panose="02020603050405020304" charset="0"/>
              </a:rPr>
              <a:t>    </a:t>
            </a:r>
            <a:r>
              <a:rPr lang="zh-CN" sz="2000" dirty="0" smtClean="0">
                <a:latin typeface="楷体" panose="02010609060101010101" charset="-122"/>
                <a:ea typeface="楷体" panose="02010609060101010101" charset="-122"/>
                <a:cs typeface="Times New Roman" panose="02020603050405020304" charset="0"/>
                <a:sym typeface="+mn-ea"/>
              </a:rPr>
              <a:t>我</a:t>
            </a:r>
            <a:r>
              <a:rPr lang="zh-CN" sz="2000" dirty="0">
                <a:latin typeface="楷体" panose="02010609060101010101" charset="-122"/>
                <a:ea typeface="楷体" panose="02010609060101010101" charset="-122"/>
                <a:cs typeface="Times New Roman" panose="02020603050405020304" charset="0"/>
                <a:sym typeface="+mn-ea"/>
              </a:rPr>
              <a:t>为/少男少女们/歌唱。</a:t>
            </a:r>
            <a:endParaRPr lang="zh-CN" sz="2000" b="0" dirty="0">
              <a:latin typeface="楷体" panose="02010609060101010101" charset="-122"/>
              <a:ea typeface="楷体" panose="02010609060101010101" charset="-122"/>
              <a:cs typeface="Times New Roman" panose="02020603050405020304" charset="0"/>
            </a:endParaRPr>
          </a:p>
          <a:p>
            <a:pPr indent="0"/>
            <a:r>
              <a:rPr lang="zh-CN" sz="2000" b="0" dirty="0">
                <a:latin typeface="楷体" panose="02010609060101010101" charset="-122"/>
                <a:ea typeface="楷体" panose="02010609060101010101" charset="-122"/>
                <a:cs typeface="Times New Roman" panose="02020603050405020304" charset="0"/>
              </a:rPr>
              <a:t>　　我歌唱/早晨</a:t>
            </a:r>
            <a:r>
              <a:rPr lang="zh-CN" sz="2000" b="0" dirty="0" smtClean="0">
                <a:latin typeface="楷体" panose="02010609060101010101" charset="-122"/>
                <a:ea typeface="楷体" panose="02010609060101010101" charset="-122"/>
                <a:cs typeface="Times New Roman" panose="02020603050405020304" charset="0"/>
              </a:rPr>
              <a:t>，</a:t>
            </a:r>
            <a:endParaRPr lang="en-US" altLang="zh-CN" sz="2000" b="0" dirty="0" smtClean="0">
              <a:latin typeface="楷体" panose="02010609060101010101" charset="-122"/>
              <a:ea typeface="楷体" panose="02010609060101010101" charset="-122"/>
              <a:cs typeface="Times New Roman" panose="02020603050405020304" charset="0"/>
            </a:endParaRPr>
          </a:p>
          <a:p>
            <a:pPr indent="0"/>
            <a:r>
              <a:rPr lang="en-US" altLang="zh-CN" sz="2000" dirty="0">
                <a:latin typeface="楷体" panose="02010609060101010101" charset="-122"/>
                <a:ea typeface="楷体" panose="02010609060101010101" charset="-122"/>
                <a:cs typeface="Times New Roman" panose="02020603050405020304" charset="0"/>
              </a:rPr>
              <a:t> </a:t>
            </a:r>
            <a:r>
              <a:rPr lang="en-US" altLang="zh-CN" sz="2000" dirty="0" smtClean="0">
                <a:latin typeface="楷体" panose="02010609060101010101" charset="-122"/>
                <a:ea typeface="楷体" panose="02010609060101010101" charset="-122"/>
                <a:cs typeface="Times New Roman" panose="02020603050405020304" charset="0"/>
              </a:rPr>
              <a:t>   </a:t>
            </a:r>
            <a:r>
              <a:rPr lang="zh-CN" sz="2000" b="0" dirty="0" smtClean="0">
                <a:latin typeface="楷体" panose="02010609060101010101" charset="-122"/>
                <a:ea typeface="楷体" panose="02010609060101010101" charset="-122"/>
                <a:cs typeface="Times New Roman" panose="02020603050405020304" charset="0"/>
              </a:rPr>
              <a:t>我</a:t>
            </a:r>
            <a:r>
              <a:rPr lang="zh-CN" sz="2000" b="0" dirty="0">
                <a:latin typeface="楷体" panose="02010609060101010101" charset="-122"/>
                <a:ea typeface="楷体" panose="02010609060101010101" charset="-122"/>
                <a:cs typeface="Times New Roman" panose="02020603050405020304" charset="0"/>
              </a:rPr>
              <a:t>歌唱/希望，</a:t>
            </a:r>
          </a:p>
          <a:p>
            <a:pPr indent="0"/>
            <a:r>
              <a:rPr lang="zh-CN" sz="2000" b="0" dirty="0">
                <a:latin typeface="楷体" panose="02010609060101010101" charset="-122"/>
                <a:ea typeface="楷体" panose="02010609060101010101" charset="-122"/>
                <a:cs typeface="Times New Roman" panose="02020603050405020304" charset="0"/>
              </a:rPr>
              <a:t>　　我歌唱/那些属于未来的/事物，</a:t>
            </a:r>
          </a:p>
          <a:p>
            <a:pPr indent="0"/>
            <a:r>
              <a:rPr lang="zh-CN" sz="2000" b="0" dirty="0">
                <a:latin typeface="楷体" panose="02010609060101010101" charset="-122"/>
                <a:ea typeface="楷体" panose="02010609060101010101" charset="-122"/>
                <a:cs typeface="Times New Roman" panose="02020603050405020304" charset="0"/>
              </a:rPr>
              <a:t>　　我歌唱/正在生长的/力量。</a:t>
            </a:r>
          </a:p>
          <a:p>
            <a:pPr indent="0"/>
            <a:endParaRPr lang="zh-CN" sz="2000" b="0" dirty="0">
              <a:latin typeface="楷体" panose="02010609060101010101" charset="-122"/>
              <a:ea typeface="楷体" panose="02010609060101010101" charset="-122"/>
              <a:cs typeface="Times New Roman" panose="02020603050405020304" charset="0"/>
            </a:endParaRPr>
          </a:p>
          <a:p>
            <a:pPr indent="0"/>
            <a:r>
              <a:rPr lang="zh-CN" sz="2000" b="0" dirty="0">
                <a:latin typeface="楷体" panose="02010609060101010101" charset="-122"/>
                <a:ea typeface="楷体" panose="02010609060101010101" charset="-122"/>
                <a:cs typeface="Times New Roman" panose="02020603050405020304" charset="0"/>
              </a:rPr>
              <a:t>　　我的</a:t>
            </a:r>
            <a:r>
              <a:rPr lang="zh-CN" sz="2000" b="0" dirty="0" smtClean="0">
                <a:latin typeface="楷体" panose="02010609060101010101" charset="-122"/>
                <a:ea typeface="楷体" panose="02010609060101010101" charset="-122"/>
                <a:cs typeface="Times New Roman" panose="02020603050405020304" charset="0"/>
              </a:rPr>
              <a:t>歌</a:t>
            </a:r>
            <a:r>
              <a:rPr lang="zh-CN" altLang="en-US" sz="2000" dirty="0" smtClean="0">
                <a:latin typeface="楷体" panose="02010609060101010101" charset="-122"/>
                <a:ea typeface="楷体" panose="02010609060101010101" charset="-122"/>
                <a:cs typeface="Times New Roman" panose="02020603050405020304" charset="0"/>
              </a:rPr>
              <a:t>呵</a:t>
            </a:r>
            <a:r>
              <a:rPr lang="zh-CN" sz="2000" b="0" dirty="0" smtClean="0">
                <a:latin typeface="楷体" panose="02010609060101010101" charset="-122"/>
                <a:ea typeface="楷体" panose="02010609060101010101" charset="-122"/>
                <a:cs typeface="Times New Roman" panose="02020603050405020304" charset="0"/>
              </a:rPr>
              <a:t>，</a:t>
            </a:r>
            <a:endParaRPr lang="en-US" altLang="zh-CN" sz="2000" b="0" dirty="0" smtClean="0">
              <a:latin typeface="楷体" panose="02010609060101010101" charset="-122"/>
              <a:ea typeface="楷体" panose="02010609060101010101" charset="-122"/>
              <a:cs typeface="Times New Roman" panose="02020603050405020304" charset="0"/>
            </a:endParaRPr>
          </a:p>
          <a:p>
            <a:pPr indent="0"/>
            <a:r>
              <a:rPr lang="en-US" altLang="zh-CN" sz="2000" dirty="0">
                <a:latin typeface="楷体" panose="02010609060101010101" charset="-122"/>
                <a:ea typeface="楷体" panose="02010609060101010101" charset="-122"/>
                <a:cs typeface="Times New Roman" panose="02020603050405020304" charset="0"/>
              </a:rPr>
              <a:t> </a:t>
            </a:r>
            <a:r>
              <a:rPr lang="en-US" altLang="zh-CN" sz="2000" dirty="0" smtClean="0">
                <a:latin typeface="楷体" panose="02010609060101010101" charset="-122"/>
                <a:ea typeface="楷体" panose="02010609060101010101" charset="-122"/>
                <a:cs typeface="Times New Roman" panose="02020603050405020304" charset="0"/>
              </a:rPr>
              <a:t>   </a:t>
            </a:r>
            <a:r>
              <a:rPr lang="zh-CN" sz="2000" b="0" dirty="0" smtClean="0">
                <a:latin typeface="楷体" panose="02010609060101010101" charset="-122"/>
                <a:ea typeface="楷体" panose="02010609060101010101" charset="-122"/>
                <a:cs typeface="Times New Roman" panose="02020603050405020304" charset="0"/>
              </a:rPr>
              <a:t>你</a:t>
            </a:r>
            <a:r>
              <a:rPr lang="zh-CN" sz="2000" b="0" dirty="0">
                <a:latin typeface="楷体" panose="02010609060101010101" charset="-122"/>
                <a:ea typeface="楷体" panose="02010609060101010101" charset="-122"/>
                <a:cs typeface="Times New Roman" panose="02020603050405020304" charset="0"/>
              </a:rPr>
              <a:t>/飞吧，</a:t>
            </a:r>
          </a:p>
          <a:p>
            <a:pPr indent="0"/>
            <a:r>
              <a:rPr lang="zh-CN" sz="2000" b="0" dirty="0">
                <a:latin typeface="楷体" panose="02010609060101010101" charset="-122"/>
                <a:ea typeface="楷体" panose="02010609060101010101" charset="-122"/>
                <a:cs typeface="Times New Roman" panose="02020603050405020304" charset="0"/>
              </a:rPr>
              <a:t>　　飞到/年轻人的/心中</a:t>
            </a:r>
            <a:r>
              <a:rPr lang="en-US" altLang="zh-CN" sz="2000" b="0" dirty="0" smtClean="0">
                <a:latin typeface="楷体" panose="02010609060101010101" charset="-122"/>
                <a:ea typeface="楷体" panose="02010609060101010101" charset="-122"/>
                <a:cs typeface="Times New Roman" panose="02020603050405020304" charset="0"/>
              </a:rPr>
              <a:t>,</a:t>
            </a:r>
          </a:p>
          <a:p>
            <a:pPr indent="0"/>
            <a:r>
              <a:rPr lang="en-US" altLang="zh-CN" sz="2000" dirty="0">
                <a:latin typeface="楷体" panose="02010609060101010101" charset="-122"/>
                <a:ea typeface="楷体" panose="02010609060101010101" charset="-122"/>
                <a:cs typeface="Times New Roman" panose="02020603050405020304" charset="0"/>
              </a:rPr>
              <a:t> </a:t>
            </a:r>
            <a:r>
              <a:rPr lang="en-US" altLang="zh-CN" sz="2000" dirty="0" smtClean="0">
                <a:latin typeface="楷体" panose="02010609060101010101" charset="-122"/>
                <a:ea typeface="楷体" panose="02010609060101010101" charset="-122"/>
                <a:cs typeface="Times New Roman" panose="02020603050405020304" charset="0"/>
              </a:rPr>
              <a:t>   </a:t>
            </a:r>
            <a:r>
              <a:rPr lang="zh-CN" sz="2000" b="0" dirty="0" smtClean="0">
                <a:latin typeface="楷体" panose="02010609060101010101" charset="-122"/>
                <a:ea typeface="楷体" panose="02010609060101010101" charset="-122"/>
                <a:cs typeface="Times New Roman" panose="02020603050405020304" charset="0"/>
              </a:rPr>
              <a:t>去</a:t>
            </a:r>
            <a:r>
              <a:rPr lang="zh-CN" sz="2000" b="0" dirty="0">
                <a:latin typeface="楷体" panose="02010609060101010101" charset="-122"/>
                <a:ea typeface="楷体" panose="02010609060101010101" charset="-122"/>
                <a:cs typeface="Times New Roman" panose="02020603050405020304" charset="0"/>
              </a:rPr>
              <a:t>找你/停留的/地方。</a:t>
            </a:r>
          </a:p>
          <a:p>
            <a:pPr indent="0"/>
            <a:r>
              <a:rPr lang="zh-CN" sz="2000" b="0" dirty="0">
                <a:latin typeface="楷体" panose="02010609060101010101" charset="-122"/>
                <a:ea typeface="楷体" panose="02010609060101010101" charset="-122"/>
                <a:cs typeface="Times New Roman" panose="02020603050405020304" charset="0"/>
              </a:rPr>
              <a:t>　　</a:t>
            </a:r>
          </a:p>
          <a:p>
            <a:pPr indent="0"/>
            <a:r>
              <a:rPr lang="zh-CN" sz="2000" b="0" dirty="0">
                <a:latin typeface="楷体" panose="02010609060101010101" charset="-122"/>
                <a:ea typeface="楷体" panose="02010609060101010101" charset="-122"/>
                <a:cs typeface="Times New Roman" panose="02020603050405020304" charset="0"/>
              </a:rPr>
              <a:t>    </a:t>
            </a:r>
          </a:p>
        </p:txBody>
      </p:sp>
      <p:sp>
        <p:nvSpPr>
          <p:cNvPr id="8" name="矩形 7"/>
          <p:cNvSpPr/>
          <p:nvPr/>
        </p:nvSpPr>
        <p:spPr>
          <a:xfrm>
            <a:off x="3635552" y="915566"/>
            <a:ext cx="5268169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  <a:cs typeface="Times New Roman" panose="02020603050405020304" charset="0"/>
              </a:rPr>
              <a:t>    所有</a:t>
            </a:r>
            <a:r>
              <a:rPr lang="en-US" altLang="zh-CN" sz="2000" dirty="0"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  <a:cs typeface="Times New Roman" panose="02020603050405020304" charset="0"/>
              </a:rPr>
              <a:t>/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  <a:cs typeface="Times New Roman" panose="02020603050405020304" charset="0"/>
              </a:rPr>
              <a:t>使我像草一样</a:t>
            </a:r>
            <a:r>
              <a:rPr lang="en-US" altLang="zh-CN" sz="2000" dirty="0"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  <a:cs typeface="Times New Roman" panose="02020603050405020304" charset="0"/>
              </a:rPr>
              <a:t>/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  <a:cs typeface="Times New Roman" panose="02020603050405020304" charset="0"/>
              </a:rPr>
              <a:t>颤抖过的</a:t>
            </a:r>
            <a:endParaRPr lang="en-US" altLang="zh-CN" sz="2000" dirty="0">
              <a:solidFill>
                <a:prstClr val="black"/>
              </a:solidFill>
              <a:latin typeface="楷体" panose="02010609060101010101" charset="-122"/>
              <a:ea typeface="楷体" panose="02010609060101010101" charset="-122"/>
              <a:cs typeface="Times New Roman" panose="02020603050405020304" charset="0"/>
            </a:endParaRPr>
          </a:p>
          <a:p>
            <a:pPr lvl="0"/>
            <a:r>
              <a:rPr lang="en-US" altLang="zh-CN" sz="2000" dirty="0"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  <a:cs typeface="Times New Roman" panose="02020603050405020304" charset="0"/>
              </a:rPr>
              <a:t>    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  <a:cs typeface="Times New Roman" panose="02020603050405020304" charset="0"/>
              </a:rPr>
              <a:t>快乐</a:t>
            </a:r>
            <a:r>
              <a:rPr lang="en-US" altLang="zh-CN" sz="2000" dirty="0"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  <a:cs typeface="Times New Roman" panose="02020603050405020304" charset="0"/>
              </a:rPr>
              <a:t>/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  <a:cs typeface="Times New Roman" panose="02020603050405020304" charset="0"/>
              </a:rPr>
              <a:t>或者</a:t>
            </a:r>
            <a:r>
              <a:rPr lang="en-US" altLang="zh-CN" sz="2000" dirty="0"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  <a:cs typeface="Times New Roman" panose="02020603050405020304" charset="0"/>
              </a:rPr>
              <a:t>/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  <a:cs typeface="Times New Roman" panose="02020603050405020304" charset="0"/>
              </a:rPr>
              <a:t>好的思想，</a:t>
            </a:r>
          </a:p>
          <a:p>
            <a:pPr lvl="0"/>
            <a:r>
              <a:rPr lang="zh-CN" altLang="en-US" sz="2000" dirty="0"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  <a:cs typeface="Times New Roman" panose="02020603050405020304" charset="0"/>
              </a:rPr>
              <a:t>　　都变成声音</a:t>
            </a:r>
            <a:r>
              <a:rPr lang="en-US" altLang="zh-CN" sz="2000" dirty="0"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  <a:cs typeface="Times New Roman" panose="02020603050405020304" charset="0"/>
              </a:rPr>
              <a:t>/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  <a:cs typeface="Times New Roman" panose="02020603050405020304" charset="0"/>
              </a:rPr>
              <a:t>飞到</a:t>
            </a:r>
            <a:r>
              <a:rPr lang="en-US" altLang="zh-CN" sz="2000" dirty="0"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  <a:cs typeface="Times New Roman" panose="02020603050405020304" charset="0"/>
              </a:rPr>
              <a:t>/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  <a:cs typeface="Times New Roman" panose="02020603050405020304" charset="0"/>
              </a:rPr>
              <a:t>四面八方去吧，</a:t>
            </a:r>
          </a:p>
          <a:p>
            <a:pPr lvl="0"/>
            <a:r>
              <a:rPr lang="zh-CN" altLang="en-US" sz="2000" dirty="0"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  <a:cs typeface="Times New Roman" panose="02020603050405020304" charset="0"/>
              </a:rPr>
              <a:t>　　不管</a:t>
            </a:r>
            <a:r>
              <a:rPr lang="en-US" altLang="zh-CN" sz="2000" dirty="0"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  <a:cs typeface="Times New Roman" panose="02020603050405020304" charset="0"/>
              </a:rPr>
              <a:t>/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  <a:cs typeface="Times New Roman" panose="02020603050405020304" charset="0"/>
              </a:rPr>
              <a:t>它像一阵微风</a:t>
            </a:r>
            <a:endParaRPr lang="en-US" altLang="zh-CN" sz="2000" dirty="0">
              <a:solidFill>
                <a:prstClr val="black"/>
              </a:solidFill>
              <a:latin typeface="楷体" panose="02010609060101010101" charset="-122"/>
              <a:ea typeface="楷体" panose="02010609060101010101" charset="-122"/>
              <a:cs typeface="Times New Roman" panose="02020603050405020304" charset="0"/>
            </a:endParaRPr>
          </a:p>
          <a:p>
            <a:pPr lvl="0"/>
            <a:r>
              <a:rPr lang="en-US" altLang="zh-CN" sz="2000" dirty="0"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  <a:cs typeface="Times New Roman" panose="02020603050405020304" charset="0"/>
              </a:rPr>
              <a:t>    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  <a:cs typeface="Times New Roman" panose="02020603050405020304" charset="0"/>
              </a:rPr>
              <a:t>或者一片阳光。</a:t>
            </a:r>
          </a:p>
          <a:p>
            <a:pPr lvl="0"/>
            <a:r>
              <a:rPr lang="zh-CN" altLang="en-US" sz="2000" dirty="0"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  <a:cs typeface="Times New Roman" panose="02020603050405020304" charset="0"/>
              </a:rPr>
              <a:t>　　</a:t>
            </a:r>
          </a:p>
          <a:p>
            <a:pPr lvl="0"/>
            <a:r>
              <a:rPr lang="zh-CN" altLang="en-US" sz="2000" dirty="0"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  <a:cs typeface="Times New Roman" panose="02020603050405020304" charset="0"/>
              </a:rPr>
              <a:t>    轻轻地</a:t>
            </a:r>
            <a:r>
              <a:rPr lang="en-US" altLang="zh-CN" sz="2000" dirty="0"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  <a:cs typeface="Times New Roman" panose="02020603050405020304" charset="0"/>
              </a:rPr>
              <a:t>/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  <a:cs typeface="Times New Roman" panose="02020603050405020304" charset="0"/>
              </a:rPr>
              <a:t>从我琴弦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  <a:cs typeface="Times New Roman" panose="02020603050405020304" charset="0"/>
              </a:rPr>
              <a:t>上</a:t>
            </a:r>
            <a:endParaRPr lang="en-US" altLang="zh-CN" sz="2000" dirty="0" smtClean="0">
              <a:solidFill>
                <a:prstClr val="black"/>
              </a:solidFill>
              <a:latin typeface="楷体" panose="02010609060101010101" charset="-122"/>
              <a:ea typeface="楷体" panose="02010609060101010101" charset="-122"/>
              <a:cs typeface="Times New Roman" panose="02020603050405020304" charset="0"/>
            </a:endParaRPr>
          </a:p>
          <a:p>
            <a:pPr lvl="0"/>
            <a:r>
              <a:rPr lang="en-US" altLang="zh-CN" sz="2000" dirty="0"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  <a:cs typeface="Times New Roman" panose="02020603050405020304" charset="0"/>
              </a:rPr>
              <a:t> </a:t>
            </a:r>
            <a:r>
              <a:rPr lang="en-US" altLang="zh-CN" sz="2000" dirty="0" smtClean="0"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  <a:cs typeface="Times New Roman" panose="02020603050405020304" charset="0"/>
              </a:rPr>
              <a:t>   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  <a:cs typeface="Times New Roman" panose="02020603050405020304" charset="0"/>
              </a:rPr>
              <a:t>失掉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  <a:cs typeface="Times New Roman" panose="02020603050405020304" charset="0"/>
              </a:rPr>
              <a:t>了</a:t>
            </a:r>
            <a:r>
              <a:rPr lang="en-US" altLang="zh-CN" sz="2000" dirty="0"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  <a:cs typeface="Times New Roman" panose="02020603050405020304" charset="0"/>
              </a:rPr>
              <a:t>/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  <a:cs typeface="Times New Roman" panose="02020603050405020304" charset="0"/>
              </a:rPr>
              <a:t>成年的忧伤，</a:t>
            </a:r>
          </a:p>
          <a:p>
            <a:pPr lvl="0"/>
            <a:r>
              <a:rPr lang="zh-CN" altLang="en-US" sz="2000" dirty="0"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  <a:cs typeface="Times New Roman" panose="02020603050405020304" charset="0"/>
              </a:rPr>
              <a:t>　　我</a:t>
            </a:r>
            <a:r>
              <a:rPr lang="en-US" altLang="zh-CN" sz="2000" dirty="0"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  <a:cs typeface="Times New Roman" panose="02020603050405020304" charset="0"/>
              </a:rPr>
              <a:t>/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  <a:cs typeface="Times New Roman" panose="02020603050405020304" charset="0"/>
              </a:rPr>
              <a:t>重新</a:t>
            </a:r>
            <a:r>
              <a:rPr lang="en-US" altLang="zh-CN" sz="2000" dirty="0"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  <a:cs typeface="Times New Roman" panose="02020603050405020304" charset="0"/>
              </a:rPr>
              <a:t>/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  <a:cs typeface="Times New Roman" panose="02020603050405020304" charset="0"/>
              </a:rPr>
              <a:t>变得年轻了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  <a:cs typeface="Times New Roman" panose="02020603050405020304" charset="0"/>
              </a:rPr>
              <a:t>，</a:t>
            </a:r>
            <a:endParaRPr lang="en-US" altLang="zh-CN" sz="2000" dirty="0" smtClean="0">
              <a:solidFill>
                <a:prstClr val="black"/>
              </a:solidFill>
              <a:latin typeface="楷体" panose="02010609060101010101" charset="-122"/>
              <a:ea typeface="楷体" panose="02010609060101010101" charset="-122"/>
              <a:cs typeface="Times New Roman" panose="02020603050405020304" charset="0"/>
            </a:endParaRPr>
          </a:p>
          <a:p>
            <a:pPr lvl="0"/>
            <a:r>
              <a:rPr lang="en-US" altLang="zh-CN" sz="2000" dirty="0"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  <a:cs typeface="Times New Roman" panose="02020603050405020304" charset="0"/>
              </a:rPr>
              <a:t> </a:t>
            </a:r>
            <a:r>
              <a:rPr lang="en-US" altLang="zh-CN" sz="2000" dirty="0" smtClean="0"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  <a:cs typeface="Times New Roman" panose="02020603050405020304" charset="0"/>
              </a:rPr>
              <a:t>   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  <a:cs typeface="Times New Roman" panose="02020603050405020304" charset="0"/>
              </a:rPr>
              <a:t>我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  <a:cs typeface="Times New Roman" panose="02020603050405020304" charset="0"/>
              </a:rPr>
              <a:t>的血</a:t>
            </a:r>
            <a:r>
              <a:rPr lang="en-US" altLang="zh-CN" sz="2000" dirty="0"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  <a:cs typeface="Times New Roman" panose="02020603050405020304" charset="0"/>
              </a:rPr>
              <a:t>/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  <a:cs typeface="Times New Roman" panose="02020603050405020304" charset="0"/>
              </a:rPr>
              <a:t>流得很快，</a:t>
            </a:r>
          </a:p>
          <a:p>
            <a:pPr lvl="0"/>
            <a:r>
              <a:rPr lang="zh-CN" altLang="en-US" sz="2000" dirty="0"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  <a:cs typeface="Times New Roman" panose="02020603050405020304" charset="0"/>
              </a:rPr>
              <a:t>　　对于生活</a:t>
            </a:r>
            <a:r>
              <a:rPr lang="en-US" altLang="zh-CN" sz="2000" dirty="0"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  <a:cs typeface="Times New Roman" panose="02020603050405020304" charset="0"/>
              </a:rPr>
              <a:t>/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  <a:cs typeface="Times New Roman" panose="02020603050405020304" charset="0"/>
              </a:rPr>
              <a:t>我又</a:t>
            </a:r>
            <a:r>
              <a:rPr lang="en-US" altLang="zh-CN" sz="2000" dirty="0"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  <a:cs typeface="Times New Roman" panose="02020603050405020304" charset="0"/>
              </a:rPr>
              <a:t>/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  <a:cs typeface="Times New Roman" panose="02020603050405020304" charset="0"/>
              </a:rPr>
              <a:t>充满了梦想，充满了渴望。</a:t>
            </a:r>
            <a:endParaRPr lang="zh-CN" altLang="en-US" sz="2000" dirty="0">
              <a:solidFill>
                <a:prstClr val="black"/>
              </a:solidFill>
              <a:latin typeface="楷体" panose="02010609060101010101" charset="-122"/>
              <a:ea typeface="楷体" panose="02010609060101010101" charset="-122"/>
              <a:cs typeface="Times New Roman" panose="02020603050405020304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2411760" y="394565"/>
            <a:ext cx="330147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zh-CN" altLang="en-US" sz="2400" dirty="0">
                <a:solidFill>
                  <a:prstClr val="black"/>
                </a:solidFill>
                <a:latin typeface="宋体" pitchFamily="2" charset="-122"/>
                <a:ea typeface="宋体" pitchFamily="2" charset="-122"/>
                <a:cs typeface="Times New Roman" panose="02020603050405020304" charset="0"/>
              </a:rPr>
              <a:t>我为少男少女们歌唱</a:t>
            </a:r>
            <a:endParaRPr lang="zh-CN" altLang="en-US" sz="2400" dirty="0">
              <a:solidFill>
                <a:prstClr val="black"/>
              </a:solidFill>
              <a:latin typeface="宋体" pitchFamily="2" charset="-122"/>
              <a:ea typeface="宋体" pitchFamily="2" charset="-122"/>
              <a:cs typeface="Times New Roman" panose="0202060305040502030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文本框 3"/>
          <p:cNvSpPr txBox="1">
            <a:spLocks noChangeArrowheads="1"/>
          </p:cNvSpPr>
          <p:nvPr/>
        </p:nvSpPr>
        <p:spPr bwMode="auto">
          <a:xfrm>
            <a:off x="2124075" y="987425"/>
            <a:ext cx="5127625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kumimoji="1" lang="zh-CN" altLang="en-US" sz="9600" b="1" dirty="0">
                <a:solidFill>
                  <a:srgbClr val="FF6600"/>
                </a:solidFill>
                <a:latin typeface="Xingkai SC"/>
                <a:ea typeface="Xingkai SC"/>
                <a:cs typeface="Xingkai SC"/>
              </a:rPr>
              <a:t>谢谢观看</a:t>
            </a:r>
          </a:p>
        </p:txBody>
      </p:sp>
    </p:spTree>
    <p:extLst>
      <p:ext uri="{BB962C8B-B14F-4D97-AF65-F5344CB8AC3E}">
        <p14:creationId xmlns:p14="http://schemas.microsoft.com/office/powerpoint/2010/main" val="143689183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23528" y="411510"/>
            <a:ext cx="1415772" cy="58477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3200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读字词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755576" y="1131590"/>
            <a:ext cx="8088188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32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chàn dǒu</a:t>
            </a:r>
          </a:p>
          <a:p>
            <a:r>
              <a:rPr lang="zh-CN" altLang="en-US" sz="32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颤    抖</a:t>
            </a:r>
            <a:r>
              <a:rPr lang="zh-CN" altLang="en-US" sz="3200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：</a:t>
            </a:r>
            <a:r>
              <a:rPr lang="zh-CN" altLang="zh-CN" sz="3200" dirty="0">
                <a:latin typeface="楷体_GB2312" pitchFamily="49" charset="-122"/>
                <a:ea typeface="楷体_GB2312" pitchFamily="49" charset="-122"/>
              </a:rPr>
              <a:t>哆嗦；发抖</a:t>
            </a:r>
            <a:r>
              <a:rPr lang="zh-CN" altLang="en-US" sz="3200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。</a:t>
            </a:r>
            <a:endParaRPr lang="zh-CN" altLang="en-US" sz="3200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algn="l"/>
            <a:r>
              <a:rPr lang="zh-CN" altLang="en-US" sz="32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qín xián</a:t>
            </a:r>
          </a:p>
          <a:p>
            <a:pPr algn="l"/>
            <a:r>
              <a:rPr lang="zh-CN" altLang="en-US" sz="32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琴    弦</a:t>
            </a:r>
            <a:r>
              <a:rPr lang="zh-CN" altLang="en-US" sz="3200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：琴</a:t>
            </a:r>
            <a:r>
              <a:rPr lang="zh-CN" altLang="en-US" sz="32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上赖以发声的弦线。</a:t>
            </a:r>
          </a:p>
          <a:p>
            <a:pPr algn="l"/>
            <a:r>
              <a:rPr lang="zh-CN" altLang="en-US" sz="32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渴望：迫切地</a:t>
            </a:r>
            <a:r>
              <a:rPr lang="zh-CN" altLang="en-US" sz="3200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盼望</a:t>
            </a:r>
            <a:r>
              <a:rPr lang="zh-CN" altLang="en-US" sz="32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。</a:t>
            </a:r>
            <a:endParaRPr lang="zh-CN" altLang="en-US" sz="3200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</p:spTree>
  </p:cSld>
  <p:clrMapOvr>
    <a:masterClrMapping/>
  </p:clrMapOvr>
  <p:transition spd="slow">
    <p:comb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35496" y="987574"/>
            <a:ext cx="4463808" cy="3785652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/>
            <a:r>
              <a:rPr lang="en-US" altLang="zh-CN" sz="2000" b="0" dirty="0">
                <a:latin typeface="楷体" panose="02010609060101010101" charset="-122"/>
                <a:ea typeface="楷体" panose="02010609060101010101" charset="-122"/>
                <a:cs typeface="Times New Roman" panose="02020603050405020304" charset="0"/>
              </a:rPr>
              <a:t>    </a:t>
            </a:r>
            <a:r>
              <a:rPr lang="zh-CN" sz="2000" dirty="0" smtClean="0">
                <a:latin typeface="楷体" panose="02010609060101010101" charset="-122"/>
                <a:ea typeface="楷体" panose="02010609060101010101" charset="-122"/>
                <a:cs typeface="Times New Roman" panose="02020603050405020304" charset="0"/>
                <a:sym typeface="+mn-ea"/>
              </a:rPr>
              <a:t>我</a:t>
            </a:r>
            <a:r>
              <a:rPr lang="zh-CN" sz="2000" dirty="0">
                <a:latin typeface="楷体" panose="02010609060101010101" charset="-122"/>
                <a:ea typeface="楷体" panose="02010609060101010101" charset="-122"/>
                <a:cs typeface="Times New Roman" panose="02020603050405020304" charset="0"/>
                <a:sym typeface="+mn-ea"/>
              </a:rPr>
              <a:t>为/少男少女们/歌唱。</a:t>
            </a:r>
            <a:endParaRPr lang="zh-CN" sz="2000" b="0" dirty="0">
              <a:latin typeface="楷体" panose="02010609060101010101" charset="-122"/>
              <a:ea typeface="楷体" panose="02010609060101010101" charset="-122"/>
              <a:cs typeface="Times New Roman" panose="02020603050405020304" charset="0"/>
            </a:endParaRPr>
          </a:p>
          <a:p>
            <a:pPr indent="0"/>
            <a:r>
              <a:rPr lang="zh-CN" sz="2000" b="0" dirty="0">
                <a:latin typeface="楷体" panose="02010609060101010101" charset="-122"/>
                <a:ea typeface="楷体" panose="02010609060101010101" charset="-122"/>
                <a:cs typeface="Times New Roman" panose="02020603050405020304" charset="0"/>
              </a:rPr>
              <a:t>　　我歌唱/早晨</a:t>
            </a:r>
            <a:r>
              <a:rPr lang="zh-CN" sz="2000" b="0" dirty="0" smtClean="0">
                <a:latin typeface="楷体" panose="02010609060101010101" charset="-122"/>
                <a:ea typeface="楷体" panose="02010609060101010101" charset="-122"/>
                <a:cs typeface="Times New Roman" panose="02020603050405020304" charset="0"/>
              </a:rPr>
              <a:t>，</a:t>
            </a:r>
            <a:endParaRPr lang="en-US" altLang="zh-CN" sz="2000" b="0" dirty="0" smtClean="0">
              <a:latin typeface="楷体" panose="02010609060101010101" charset="-122"/>
              <a:ea typeface="楷体" panose="02010609060101010101" charset="-122"/>
              <a:cs typeface="Times New Roman" panose="02020603050405020304" charset="0"/>
            </a:endParaRPr>
          </a:p>
          <a:p>
            <a:pPr indent="0"/>
            <a:r>
              <a:rPr lang="en-US" altLang="zh-CN" sz="2000" dirty="0">
                <a:latin typeface="楷体" panose="02010609060101010101" charset="-122"/>
                <a:ea typeface="楷体" panose="02010609060101010101" charset="-122"/>
                <a:cs typeface="Times New Roman" panose="02020603050405020304" charset="0"/>
              </a:rPr>
              <a:t> </a:t>
            </a:r>
            <a:r>
              <a:rPr lang="en-US" altLang="zh-CN" sz="2000" dirty="0" smtClean="0">
                <a:latin typeface="楷体" panose="02010609060101010101" charset="-122"/>
                <a:ea typeface="楷体" panose="02010609060101010101" charset="-122"/>
                <a:cs typeface="Times New Roman" panose="02020603050405020304" charset="0"/>
              </a:rPr>
              <a:t>   </a:t>
            </a:r>
            <a:r>
              <a:rPr lang="zh-CN" sz="2000" b="0" dirty="0" smtClean="0">
                <a:latin typeface="楷体" panose="02010609060101010101" charset="-122"/>
                <a:ea typeface="楷体" panose="02010609060101010101" charset="-122"/>
                <a:cs typeface="Times New Roman" panose="02020603050405020304" charset="0"/>
              </a:rPr>
              <a:t>我</a:t>
            </a:r>
            <a:r>
              <a:rPr lang="zh-CN" sz="2000" b="0" dirty="0">
                <a:latin typeface="楷体" panose="02010609060101010101" charset="-122"/>
                <a:ea typeface="楷体" panose="02010609060101010101" charset="-122"/>
                <a:cs typeface="Times New Roman" panose="02020603050405020304" charset="0"/>
              </a:rPr>
              <a:t>歌唱/希望，</a:t>
            </a:r>
          </a:p>
          <a:p>
            <a:pPr indent="0"/>
            <a:r>
              <a:rPr lang="zh-CN" sz="2000" b="0" dirty="0">
                <a:latin typeface="楷体" panose="02010609060101010101" charset="-122"/>
                <a:ea typeface="楷体" panose="02010609060101010101" charset="-122"/>
                <a:cs typeface="Times New Roman" panose="02020603050405020304" charset="0"/>
              </a:rPr>
              <a:t>　　我歌唱/那些属于未来的/事物，</a:t>
            </a:r>
          </a:p>
          <a:p>
            <a:pPr indent="0"/>
            <a:r>
              <a:rPr lang="zh-CN" sz="2000" b="0" dirty="0">
                <a:latin typeface="楷体" panose="02010609060101010101" charset="-122"/>
                <a:ea typeface="楷体" panose="02010609060101010101" charset="-122"/>
                <a:cs typeface="Times New Roman" panose="02020603050405020304" charset="0"/>
              </a:rPr>
              <a:t>　　我歌唱/正在生长的/力量。</a:t>
            </a:r>
          </a:p>
          <a:p>
            <a:pPr indent="0"/>
            <a:endParaRPr lang="zh-CN" sz="2000" b="0" dirty="0">
              <a:latin typeface="楷体" panose="02010609060101010101" charset="-122"/>
              <a:ea typeface="楷体" panose="02010609060101010101" charset="-122"/>
              <a:cs typeface="Times New Roman" panose="02020603050405020304" charset="0"/>
            </a:endParaRPr>
          </a:p>
          <a:p>
            <a:pPr indent="0"/>
            <a:r>
              <a:rPr lang="zh-CN" sz="2000" b="0" dirty="0">
                <a:latin typeface="楷体" panose="02010609060101010101" charset="-122"/>
                <a:ea typeface="楷体" panose="02010609060101010101" charset="-122"/>
                <a:cs typeface="Times New Roman" panose="02020603050405020304" charset="0"/>
              </a:rPr>
              <a:t>　　我的</a:t>
            </a:r>
            <a:r>
              <a:rPr lang="zh-CN" sz="2000" b="0" dirty="0" smtClean="0">
                <a:latin typeface="楷体" panose="02010609060101010101" charset="-122"/>
                <a:ea typeface="楷体" panose="02010609060101010101" charset="-122"/>
                <a:cs typeface="Times New Roman" panose="02020603050405020304" charset="0"/>
              </a:rPr>
              <a:t>歌</a:t>
            </a:r>
            <a:r>
              <a:rPr lang="zh-CN" altLang="en-US" sz="2000" dirty="0" smtClean="0">
                <a:latin typeface="楷体" panose="02010609060101010101" charset="-122"/>
                <a:ea typeface="楷体" panose="02010609060101010101" charset="-122"/>
                <a:cs typeface="Times New Roman" panose="02020603050405020304" charset="0"/>
              </a:rPr>
              <a:t>呵</a:t>
            </a:r>
            <a:r>
              <a:rPr lang="zh-CN" sz="2000" b="0" dirty="0" smtClean="0">
                <a:latin typeface="楷体" panose="02010609060101010101" charset="-122"/>
                <a:ea typeface="楷体" panose="02010609060101010101" charset="-122"/>
                <a:cs typeface="Times New Roman" panose="02020603050405020304" charset="0"/>
              </a:rPr>
              <a:t>，</a:t>
            </a:r>
            <a:endParaRPr lang="en-US" altLang="zh-CN" sz="2000" b="0" dirty="0" smtClean="0">
              <a:latin typeface="楷体" panose="02010609060101010101" charset="-122"/>
              <a:ea typeface="楷体" panose="02010609060101010101" charset="-122"/>
              <a:cs typeface="Times New Roman" panose="02020603050405020304" charset="0"/>
            </a:endParaRPr>
          </a:p>
          <a:p>
            <a:pPr indent="0"/>
            <a:r>
              <a:rPr lang="en-US" altLang="zh-CN" sz="2000" dirty="0">
                <a:latin typeface="楷体" panose="02010609060101010101" charset="-122"/>
                <a:ea typeface="楷体" panose="02010609060101010101" charset="-122"/>
                <a:cs typeface="Times New Roman" panose="02020603050405020304" charset="0"/>
              </a:rPr>
              <a:t> </a:t>
            </a:r>
            <a:r>
              <a:rPr lang="en-US" altLang="zh-CN" sz="2000" dirty="0" smtClean="0">
                <a:latin typeface="楷体" panose="02010609060101010101" charset="-122"/>
                <a:ea typeface="楷体" panose="02010609060101010101" charset="-122"/>
                <a:cs typeface="Times New Roman" panose="02020603050405020304" charset="0"/>
              </a:rPr>
              <a:t>   </a:t>
            </a:r>
            <a:r>
              <a:rPr lang="zh-CN" sz="2000" b="0" dirty="0" smtClean="0">
                <a:latin typeface="楷体" panose="02010609060101010101" charset="-122"/>
                <a:ea typeface="楷体" panose="02010609060101010101" charset="-122"/>
                <a:cs typeface="Times New Roman" panose="02020603050405020304" charset="0"/>
              </a:rPr>
              <a:t>你</a:t>
            </a:r>
            <a:r>
              <a:rPr lang="zh-CN" sz="2000" b="0" dirty="0">
                <a:latin typeface="楷体" panose="02010609060101010101" charset="-122"/>
                <a:ea typeface="楷体" panose="02010609060101010101" charset="-122"/>
                <a:cs typeface="Times New Roman" panose="02020603050405020304" charset="0"/>
              </a:rPr>
              <a:t>/飞吧，</a:t>
            </a:r>
          </a:p>
          <a:p>
            <a:pPr indent="0"/>
            <a:r>
              <a:rPr lang="zh-CN" sz="2000" b="0" dirty="0">
                <a:latin typeface="楷体" panose="02010609060101010101" charset="-122"/>
                <a:ea typeface="楷体" panose="02010609060101010101" charset="-122"/>
                <a:cs typeface="Times New Roman" panose="02020603050405020304" charset="0"/>
              </a:rPr>
              <a:t>　　飞到/年轻人的/心中</a:t>
            </a:r>
            <a:r>
              <a:rPr lang="en-US" altLang="zh-CN" sz="2000" b="0" dirty="0" smtClean="0">
                <a:latin typeface="楷体" panose="02010609060101010101" charset="-122"/>
                <a:ea typeface="楷体" panose="02010609060101010101" charset="-122"/>
                <a:cs typeface="Times New Roman" panose="02020603050405020304" charset="0"/>
              </a:rPr>
              <a:t>,</a:t>
            </a:r>
          </a:p>
          <a:p>
            <a:pPr indent="0"/>
            <a:r>
              <a:rPr lang="en-US" altLang="zh-CN" sz="2000" dirty="0">
                <a:latin typeface="楷体" panose="02010609060101010101" charset="-122"/>
                <a:ea typeface="楷体" panose="02010609060101010101" charset="-122"/>
                <a:cs typeface="Times New Roman" panose="02020603050405020304" charset="0"/>
              </a:rPr>
              <a:t> </a:t>
            </a:r>
            <a:r>
              <a:rPr lang="en-US" altLang="zh-CN" sz="2000" dirty="0" smtClean="0">
                <a:latin typeface="楷体" panose="02010609060101010101" charset="-122"/>
                <a:ea typeface="楷体" panose="02010609060101010101" charset="-122"/>
                <a:cs typeface="Times New Roman" panose="02020603050405020304" charset="0"/>
              </a:rPr>
              <a:t>   </a:t>
            </a:r>
            <a:r>
              <a:rPr lang="zh-CN" sz="2000" b="0" dirty="0" smtClean="0">
                <a:latin typeface="楷体" panose="02010609060101010101" charset="-122"/>
                <a:ea typeface="楷体" panose="02010609060101010101" charset="-122"/>
                <a:cs typeface="Times New Roman" panose="02020603050405020304" charset="0"/>
              </a:rPr>
              <a:t>去</a:t>
            </a:r>
            <a:r>
              <a:rPr lang="zh-CN" sz="2000" b="0" dirty="0">
                <a:latin typeface="楷体" panose="02010609060101010101" charset="-122"/>
                <a:ea typeface="楷体" panose="02010609060101010101" charset="-122"/>
                <a:cs typeface="Times New Roman" panose="02020603050405020304" charset="0"/>
              </a:rPr>
              <a:t>找你/停留的/地方。</a:t>
            </a:r>
          </a:p>
          <a:p>
            <a:pPr indent="0"/>
            <a:r>
              <a:rPr lang="zh-CN" sz="2000" b="0" dirty="0">
                <a:latin typeface="楷体" panose="02010609060101010101" charset="-122"/>
                <a:ea typeface="楷体" panose="02010609060101010101" charset="-122"/>
                <a:cs typeface="Times New Roman" panose="02020603050405020304" charset="0"/>
              </a:rPr>
              <a:t>　　</a:t>
            </a:r>
          </a:p>
          <a:p>
            <a:pPr indent="0"/>
            <a:r>
              <a:rPr lang="zh-CN" sz="2000" b="0" dirty="0">
                <a:latin typeface="楷体" panose="02010609060101010101" charset="-122"/>
                <a:ea typeface="楷体" panose="02010609060101010101" charset="-122"/>
                <a:cs typeface="Times New Roman" panose="02020603050405020304" charset="0"/>
              </a:rPr>
              <a:t>    </a:t>
            </a:r>
          </a:p>
        </p:txBody>
      </p:sp>
      <p:sp>
        <p:nvSpPr>
          <p:cNvPr id="2" name="矩形 1"/>
          <p:cNvSpPr/>
          <p:nvPr/>
        </p:nvSpPr>
        <p:spPr>
          <a:xfrm>
            <a:off x="3635552" y="915566"/>
            <a:ext cx="5268169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  <a:cs typeface="Times New Roman" panose="02020603050405020304" charset="0"/>
              </a:rPr>
              <a:t>    所有</a:t>
            </a:r>
            <a:r>
              <a:rPr lang="en-US" altLang="zh-CN" sz="2000" dirty="0"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  <a:cs typeface="Times New Roman" panose="02020603050405020304" charset="0"/>
              </a:rPr>
              <a:t>/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  <a:cs typeface="Times New Roman" panose="02020603050405020304" charset="0"/>
              </a:rPr>
              <a:t>使我像草一样</a:t>
            </a:r>
            <a:r>
              <a:rPr lang="en-US" altLang="zh-CN" sz="2000" dirty="0"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  <a:cs typeface="Times New Roman" panose="02020603050405020304" charset="0"/>
              </a:rPr>
              <a:t>/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  <a:cs typeface="Times New Roman" panose="02020603050405020304" charset="0"/>
              </a:rPr>
              <a:t>颤抖过的</a:t>
            </a:r>
            <a:endParaRPr lang="en-US" altLang="zh-CN" sz="2000" dirty="0">
              <a:solidFill>
                <a:prstClr val="black"/>
              </a:solidFill>
              <a:latin typeface="楷体" panose="02010609060101010101" charset="-122"/>
              <a:ea typeface="楷体" panose="02010609060101010101" charset="-122"/>
              <a:cs typeface="Times New Roman" panose="02020603050405020304" charset="0"/>
            </a:endParaRPr>
          </a:p>
          <a:p>
            <a:pPr lvl="0"/>
            <a:r>
              <a:rPr lang="en-US" altLang="zh-CN" sz="2000" dirty="0"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  <a:cs typeface="Times New Roman" panose="02020603050405020304" charset="0"/>
              </a:rPr>
              <a:t>    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  <a:cs typeface="Times New Roman" panose="02020603050405020304" charset="0"/>
              </a:rPr>
              <a:t>快乐</a:t>
            </a:r>
            <a:r>
              <a:rPr lang="en-US" altLang="zh-CN" sz="2000" dirty="0"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  <a:cs typeface="Times New Roman" panose="02020603050405020304" charset="0"/>
              </a:rPr>
              <a:t>/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  <a:cs typeface="Times New Roman" panose="02020603050405020304" charset="0"/>
              </a:rPr>
              <a:t>或者</a:t>
            </a:r>
            <a:r>
              <a:rPr lang="en-US" altLang="zh-CN" sz="2000" dirty="0"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  <a:cs typeface="Times New Roman" panose="02020603050405020304" charset="0"/>
              </a:rPr>
              <a:t>/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  <a:cs typeface="Times New Roman" panose="02020603050405020304" charset="0"/>
              </a:rPr>
              <a:t>好的思想，</a:t>
            </a:r>
          </a:p>
          <a:p>
            <a:pPr lvl="0"/>
            <a:r>
              <a:rPr lang="zh-CN" altLang="en-US" sz="2000" dirty="0"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  <a:cs typeface="Times New Roman" panose="02020603050405020304" charset="0"/>
              </a:rPr>
              <a:t>　　都变成声音</a:t>
            </a:r>
            <a:r>
              <a:rPr lang="en-US" altLang="zh-CN" sz="2000" dirty="0"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  <a:cs typeface="Times New Roman" panose="02020603050405020304" charset="0"/>
              </a:rPr>
              <a:t>/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  <a:cs typeface="Times New Roman" panose="02020603050405020304" charset="0"/>
              </a:rPr>
              <a:t>飞到</a:t>
            </a:r>
            <a:r>
              <a:rPr lang="en-US" altLang="zh-CN" sz="2000" dirty="0"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  <a:cs typeface="Times New Roman" panose="02020603050405020304" charset="0"/>
              </a:rPr>
              <a:t>/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  <a:cs typeface="Times New Roman" panose="02020603050405020304" charset="0"/>
              </a:rPr>
              <a:t>四面八方去吧，</a:t>
            </a:r>
          </a:p>
          <a:p>
            <a:pPr lvl="0"/>
            <a:r>
              <a:rPr lang="zh-CN" altLang="en-US" sz="2000" dirty="0"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  <a:cs typeface="Times New Roman" panose="02020603050405020304" charset="0"/>
              </a:rPr>
              <a:t>　　不管</a:t>
            </a:r>
            <a:r>
              <a:rPr lang="en-US" altLang="zh-CN" sz="2000" dirty="0"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  <a:cs typeface="Times New Roman" panose="02020603050405020304" charset="0"/>
              </a:rPr>
              <a:t>/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  <a:cs typeface="Times New Roman" panose="02020603050405020304" charset="0"/>
              </a:rPr>
              <a:t>它像一阵微风</a:t>
            </a:r>
            <a:endParaRPr lang="en-US" altLang="zh-CN" sz="2000" dirty="0">
              <a:solidFill>
                <a:prstClr val="black"/>
              </a:solidFill>
              <a:latin typeface="楷体" panose="02010609060101010101" charset="-122"/>
              <a:ea typeface="楷体" panose="02010609060101010101" charset="-122"/>
              <a:cs typeface="Times New Roman" panose="02020603050405020304" charset="0"/>
            </a:endParaRPr>
          </a:p>
          <a:p>
            <a:pPr lvl="0"/>
            <a:r>
              <a:rPr lang="en-US" altLang="zh-CN" sz="2000" dirty="0"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  <a:cs typeface="Times New Roman" panose="02020603050405020304" charset="0"/>
              </a:rPr>
              <a:t>    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  <a:cs typeface="Times New Roman" panose="02020603050405020304" charset="0"/>
              </a:rPr>
              <a:t>或者一片阳光。</a:t>
            </a:r>
          </a:p>
          <a:p>
            <a:pPr lvl="0"/>
            <a:r>
              <a:rPr lang="zh-CN" altLang="en-US" sz="2000" dirty="0"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  <a:cs typeface="Times New Roman" panose="02020603050405020304" charset="0"/>
              </a:rPr>
              <a:t>　　</a:t>
            </a:r>
          </a:p>
          <a:p>
            <a:pPr lvl="0"/>
            <a:r>
              <a:rPr lang="zh-CN" altLang="en-US" sz="2000" dirty="0"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  <a:cs typeface="Times New Roman" panose="02020603050405020304" charset="0"/>
              </a:rPr>
              <a:t>    轻轻地</a:t>
            </a:r>
            <a:r>
              <a:rPr lang="en-US" altLang="zh-CN" sz="2000" dirty="0"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  <a:cs typeface="Times New Roman" panose="02020603050405020304" charset="0"/>
              </a:rPr>
              <a:t>/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  <a:cs typeface="Times New Roman" panose="02020603050405020304" charset="0"/>
              </a:rPr>
              <a:t>从我琴弦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  <a:cs typeface="Times New Roman" panose="02020603050405020304" charset="0"/>
              </a:rPr>
              <a:t>上</a:t>
            </a:r>
            <a:endParaRPr lang="en-US" altLang="zh-CN" sz="2000" dirty="0" smtClean="0">
              <a:solidFill>
                <a:prstClr val="black"/>
              </a:solidFill>
              <a:latin typeface="楷体" panose="02010609060101010101" charset="-122"/>
              <a:ea typeface="楷体" panose="02010609060101010101" charset="-122"/>
              <a:cs typeface="Times New Roman" panose="02020603050405020304" charset="0"/>
            </a:endParaRPr>
          </a:p>
          <a:p>
            <a:pPr lvl="0"/>
            <a:r>
              <a:rPr lang="en-US" altLang="zh-CN" sz="2000" dirty="0"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  <a:cs typeface="Times New Roman" panose="02020603050405020304" charset="0"/>
              </a:rPr>
              <a:t> </a:t>
            </a:r>
            <a:r>
              <a:rPr lang="en-US" altLang="zh-CN" sz="2000" dirty="0" smtClean="0"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  <a:cs typeface="Times New Roman" panose="02020603050405020304" charset="0"/>
              </a:rPr>
              <a:t>   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  <a:cs typeface="Times New Roman" panose="02020603050405020304" charset="0"/>
              </a:rPr>
              <a:t>失掉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  <a:cs typeface="Times New Roman" panose="02020603050405020304" charset="0"/>
              </a:rPr>
              <a:t>了</a:t>
            </a:r>
            <a:r>
              <a:rPr lang="en-US" altLang="zh-CN" sz="2000" dirty="0"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  <a:cs typeface="Times New Roman" panose="02020603050405020304" charset="0"/>
              </a:rPr>
              <a:t>/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  <a:cs typeface="Times New Roman" panose="02020603050405020304" charset="0"/>
              </a:rPr>
              <a:t>成年的忧伤，</a:t>
            </a:r>
          </a:p>
          <a:p>
            <a:pPr lvl="0"/>
            <a:r>
              <a:rPr lang="zh-CN" altLang="en-US" sz="2000" dirty="0"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  <a:cs typeface="Times New Roman" panose="02020603050405020304" charset="0"/>
              </a:rPr>
              <a:t>　　我</a:t>
            </a:r>
            <a:r>
              <a:rPr lang="en-US" altLang="zh-CN" sz="2000" dirty="0"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  <a:cs typeface="Times New Roman" panose="02020603050405020304" charset="0"/>
              </a:rPr>
              <a:t>/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  <a:cs typeface="Times New Roman" panose="02020603050405020304" charset="0"/>
              </a:rPr>
              <a:t>重新</a:t>
            </a:r>
            <a:r>
              <a:rPr lang="en-US" altLang="zh-CN" sz="2000" dirty="0"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  <a:cs typeface="Times New Roman" panose="02020603050405020304" charset="0"/>
              </a:rPr>
              <a:t>/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  <a:cs typeface="Times New Roman" panose="02020603050405020304" charset="0"/>
              </a:rPr>
              <a:t>变得年轻了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  <a:cs typeface="Times New Roman" panose="02020603050405020304" charset="0"/>
              </a:rPr>
              <a:t>，</a:t>
            </a:r>
            <a:endParaRPr lang="en-US" altLang="zh-CN" sz="2000" dirty="0" smtClean="0">
              <a:solidFill>
                <a:prstClr val="black"/>
              </a:solidFill>
              <a:latin typeface="楷体" panose="02010609060101010101" charset="-122"/>
              <a:ea typeface="楷体" panose="02010609060101010101" charset="-122"/>
              <a:cs typeface="Times New Roman" panose="02020603050405020304" charset="0"/>
            </a:endParaRPr>
          </a:p>
          <a:p>
            <a:pPr lvl="0"/>
            <a:r>
              <a:rPr lang="en-US" altLang="zh-CN" sz="2000" dirty="0"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  <a:cs typeface="Times New Roman" panose="02020603050405020304" charset="0"/>
              </a:rPr>
              <a:t> </a:t>
            </a:r>
            <a:r>
              <a:rPr lang="en-US" altLang="zh-CN" sz="2000" dirty="0" smtClean="0"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  <a:cs typeface="Times New Roman" panose="02020603050405020304" charset="0"/>
              </a:rPr>
              <a:t>   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  <a:cs typeface="Times New Roman" panose="02020603050405020304" charset="0"/>
              </a:rPr>
              <a:t>我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  <a:cs typeface="Times New Roman" panose="02020603050405020304" charset="0"/>
              </a:rPr>
              <a:t>的血</a:t>
            </a:r>
            <a:r>
              <a:rPr lang="en-US" altLang="zh-CN" sz="2000" dirty="0"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  <a:cs typeface="Times New Roman" panose="02020603050405020304" charset="0"/>
              </a:rPr>
              <a:t>/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  <a:cs typeface="Times New Roman" panose="02020603050405020304" charset="0"/>
              </a:rPr>
              <a:t>流得很快，</a:t>
            </a:r>
          </a:p>
          <a:p>
            <a:pPr lvl="0"/>
            <a:r>
              <a:rPr lang="zh-CN" altLang="en-US" sz="2000" dirty="0"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  <a:cs typeface="Times New Roman" panose="02020603050405020304" charset="0"/>
              </a:rPr>
              <a:t>　　对于生活</a:t>
            </a:r>
            <a:r>
              <a:rPr lang="en-US" altLang="zh-CN" sz="2000" dirty="0"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  <a:cs typeface="Times New Roman" panose="02020603050405020304" charset="0"/>
              </a:rPr>
              <a:t>/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  <a:cs typeface="Times New Roman" panose="02020603050405020304" charset="0"/>
              </a:rPr>
              <a:t>我又</a:t>
            </a:r>
            <a:r>
              <a:rPr lang="en-US" altLang="zh-CN" sz="2000" dirty="0"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  <a:cs typeface="Times New Roman" panose="02020603050405020304" charset="0"/>
              </a:rPr>
              <a:t>/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  <a:cs typeface="Times New Roman" panose="02020603050405020304" charset="0"/>
              </a:rPr>
              <a:t>充满了梦想，充满了渴望。</a:t>
            </a:r>
            <a:endParaRPr lang="zh-CN" altLang="en-US" sz="2000" dirty="0">
              <a:solidFill>
                <a:prstClr val="black"/>
              </a:solidFill>
              <a:latin typeface="楷体" panose="02010609060101010101" charset="-122"/>
              <a:ea typeface="楷体" panose="02010609060101010101" charset="-122"/>
              <a:cs typeface="Times New Roman" panose="02020603050405020304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2411760" y="394565"/>
            <a:ext cx="330147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zh-CN" altLang="en-US" sz="2400" dirty="0">
                <a:solidFill>
                  <a:prstClr val="black"/>
                </a:solidFill>
                <a:latin typeface="宋体" pitchFamily="2" charset="-122"/>
                <a:ea typeface="宋体" pitchFamily="2" charset="-122"/>
                <a:cs typeface="Times New Roman" panose="02020603050405020304" charset="0"/>
              </a:rPr>
              <a:t>我为少男少女们歌唱</a:t>
            </a:r>
            <a:endParaRPr lang="zh-CN" altLang="en-US" sz="2400" dirty="0">
              <a:solidFill>
                <a:prstClr val="black"/>
              </a:solidFill>
              <a:latin typeface="宋体" pitchFamily="2" charset="-122"/>
              <a:ea typeface="宋体" pitchFamily="2" charset="-122"/>
              <a:cs typeface="Times New Roman" panose="0202060305040502030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755576" y="699542"/>
            <a:ext cx="7661910" cy="157485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 algn="l">
              <a:lnSpc>
                <a:spcPct val="120000"/>
              </a:lnSpc>
            </a:pPr>
            <a:r>
              <a:rPr lang="zh-CN" altLang="en-US" sz="2800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思考：</a:t>
            </a:r>
          </a:p>
          <a:p>
            <a:pPr indent="0" algn="l">
              <a:lnSpc>
                <a:spcPct val="120000"/>
              </a:lnSpc>
            </a:pPr>
            <a:r>
              <a:rPr lang="en-US" altLang="zh-CN" sz="2800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1.</a:t>
            </a:r>
            <a:r>
              <a:rPr lang="zh-CN" sz="2800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“我为少男少女们歌唱”，其中的“少男少女”是什么样的少男少女</a:t>
            </a:r>
            <a:r>
              <a:rPr lang="zh-CN" sz="2800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？</a:t>
            </a:r>
            <a:endParaRPr lang="zh-CN" altLang="en-US" sz="2800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1115616" y="551223"/>
            <a:ext cx="4118104" cy="3748719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 algn="l">
              <a:lnSpc>
                <a:spcPct val="120000"/>
              </a:lnSpc>
            </a:pPr>
            <a:r>
              <a:rPr lang="zh-CN" sz="1800" dirty="0" smtClean="0">
                <a:latin typeface="楷体" panose="02010609060101010101" charset="-122"/>
                <a:ea typeface="楷体" panose="02010609060101010101" charset="-122"/>
              </a:rPr>
              <a:t>何其</a:t>
            </a:r>
            <a:r>
              <a:rPr lang="zh-CN" sz="1800" dirty="0">
                <a:latin typeface="楷体" panose="02010609060101010101" charset="-122"/>
                <a:ea typeface="楷体" panose="02010609060101010101" charset="-122"/>
              </a:rPr>
              <a:t>芳，四川人。早在学生时代就从事诗歌创作，２０世纪３０年代初就以绮丽、精致又略带感伤的诗风闻名于世，有诗集《预言》《夜歌和白天的歌》等</a:t>
            </a:r>
            <a:r>
              <a:rPr lang="zh-CN" sz="1800" dirty="0" smtClean="0">
                <a:latin typeface="楷体" panose="02010609060101010101" charset="-122"/>
                <a:ea typeface="楷体" panose="02010609060101010101" charset="-122"/>
              </a:rPr>
              <a:t>。</a:t>
            </a:r>
            <a:r>
              <a:rPr lang="en-US" altLang="zh-CN" sz="1800" dirty="0" smtClean="0">
                <a:latin typeface="楷体" panose="02010609060101010101" charset="-122"/>
                <a:ea typeface="楷体" panose="02010609060101010101" charset="-122"/>
              </a:rPr>
              <a:t>    </a:t>
            </a:r>
          </a:p>
          <a:p>
            <a:pPr indent="0" algn="l">
              <a:lnSpc>
                <a:spcPct val="120000"/>
              </a:lnSpc>
            </a:pPr>
            <a:r>
              <a:rPr lang="zh-CN" sz="1800" dirty="0" smtClean="0">
                <a:latin typeface="楷体" panose="02010609060101010101" charset="-122"/>
                <a:ea typeface="楷体" panose="02010609060101010101" charset="-122"/>
              </a:rPr>
              <a:t>这</a:t>
            </a:r>
            <a:r>
              <a:rPr lang="zh-CN" sz="1800" dirty="0">
                <a:latin typeface="楷体" panose="02010609060101010101" charset="-122"/>
                <a:ea typeface="楷体" panose="02010609060101010101" charset="-122"/>
              </a:rPr>
              <a:t>首诗写于１９４２年２月，那是抗日战争时期，正是旧中国艰难的年代，但在延安，诗人生活在另一个新天地之中，他感受到延安军民特别是年轻人焕发出来的蓬勃朝气，对祖国的未来充满美好的憧憬和希望，他从爱祖国爱人民的思想起点出发，唱出这首青春的颂歌</a:t>
            </a:r>
            <a:r>
              <a:rPr lang="zh-CN" sz="1800" dirty="0" smtClean="0">
                <a:latin typeface="楷体" panose="02010609060101010101" charset="-122"/>
                <a:ea typeface="楷体" panose="02010609060101010101" charset="-122"/>
              </a:rPr>
              <a:t>。</a:t>
            </a:r>
            <a:r>
              <a:rPr lang="en-US" altLang="zh-CN" sz="1800" dirty="0" smtClean="0">
                <a:latin typeface="楷体" panose="02010609060101010101" charset="-122"/>
                <a:ea typeface="楷体" panose="02010609060101010101" charset="-122"/>
              </a:rPr>
              <a:t> </a:t>
            </a:r>
            <a:endParaRPr lang="zh-CN" sz="1800" dirty="0">
              <a:latin typeface="楷体" panose="02010609060101010101" charset="-122"/>
              <a:ea typeface="楷体" panose="02010609060101010101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25504" y="699542"/>
            <a:ext cx="2274888" cy="3308928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7642860" y="4286250"/>
            <a:ext cx="716280" cy="30670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>
                <a:latin typeface="楷体" panose="02010609060101010101" charset="-122"/>
                <a:ea typeface="楷体" panose="02010609060101010101" charset="-122"/>
                <a:sym typeface="+mn-ea"/>
              </a:rPr>
              <a:t>何其芳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7"/>
          <p:cNvSpPr txBox="1"/>
          <p:nvPr/>
        </p:nvSpPr>
        <p:spPr>
          <a:xfrm>
            <a:off x="107504" y="267494"/>
            <a:ext cx="8803640" cy="483209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l"/>
            <a:r>
              <a:rPr lang="en-US" sz="2800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2.</a:t>
            </a:r>
            <a:r>
              <a:rPr sz="2800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作者把少男少女比做什么？</a:t>
            </a:r>
          </a:p>
          <a:p>
            <a:pPr algn="l"/>
            <a:r>
              <a:rPr sz="2800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“</a:t>
            </a:r>
            <a:r>
              <a:rPr sz="2800" dirty="0" err="1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早晨</a:t>
            </a:r>
            <a:r>
              <a:rPr sz="2800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”</a:t>
            </a:r>
            <a:r>
              <a:rPr lang="zh-CN" sz="2800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、</a:t>
            </a:r>
            <a:r>
              <a:rPr sz="2800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“</a:t>
            </a:r>
            <a:r>
              <a:rPr sz="2800" dirty="0" err="1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希望</a:t>
            </a:r>
            <a:r>
              <a:rPr sz="2800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”</a:t>
            </a:r>
            <a:r>
              <a:rPr lang="zh-CN" sz="2800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、</a:t>
            </a:r>
            <a:r>
              <a:rPr sz="2800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“</a:t>
            </a:r>
            <a:r>
              <a:rPr sz="2800" dirty="0" err="1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未来的事物</a:t>
            </a:r>
            <a:r>
              <a:rPr sz="2800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”</a:t>
            </a:r>
            <a:r>
              <a:rPr lang="zh-CN" sz="2800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、</a:t>
            </a:r>
            <a:r>
              <a:rPr sz="2800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“</a:t>
            </a:r>
            <a:r>
              <a:rPr sz="2800" dirty="0" err="1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正在生长的力量</a:t>
            </a:r>
            <a:r>
              <a:rPr sz="2800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”</a:t>
            </a:r>
            <a:r>
              <a:rPr lang="zh-CN" sz="2800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，</a:t>
            </a:r>
            <a:r>
              <a:rPr sz="2800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使我“</a:t>
            </a:r>
            <a:r>
              <a:rPr sz="2800" dirty="0" err="1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重新变得年轻了</a:t>
            </a:r>
            <a:r>
              <a:rPr sz="2800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”，</a:t>
            </a:r>
            <a:r>
              <a:rPr sz="2800" dirty="0" err="1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使我“对于生活我又充满了梦想</a:t>
            </a:r>
            <a:r>
              <a:rPr lang="zh-CN" sz="2800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。</a:t>
            </a:r>
            <a:endParaRPr sz="2800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sym typeface="+mn-ea"/>
            </a:endParaRPr>
          </a:p>
          <a:p>
            <a:pPr algn="l"/>
            <a:r>
              <a:rPr lang="en-US" sz="2800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3.</a:t>
            </a:r>
            <a:r>
              <a:rPr sz="2800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作者用什么概括了少男少女的特点？</a:t>
            </a:r>
          </a:p>
          <a:p>
            <a:pPr algn="l"/>
            <a:r>
              <a:rPr lang="zh-CN" sz="2800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作者用</a:t>
            </a:r>
            <a:r>
              <a:rPr sz="2800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“未来的事物”“生长的力量”形象地概括了“少男少女”的特点，他们充满青春活力，代表着祖国的未来与希望。“一阵微风”“一片阳光”是两个比喻，形象地写出诗人希望他的歌声能极大地感动广大青年，引起广大青年的共鸣。</a:t>
            </a:r>
            <a:endParaRPr sz="2800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sym typeface="+mn-ea"/>
            </a:endParaRPr>
          </a:p>
          <a:p>
            <a:pPr algn="l"/>
            <a:endParaRPr sz="2800" dirty="0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3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8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7"/>
          <p:cNvSpPr txBox="1"/>
          <p:nvPr/>
        </p:nvSpPr>
        <p:spPr>
          <a:xfrm>
            <a:off x="395536" y="-17641"/>
            <a:ext cx="8280920" cy="489364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l"/>
            <a:endParaRPr sz="2400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sym typeface="+mn-ea"/>
            </a:endParaRPr>
          </a:p>
          <a:p>
            <a:pPr algn="l"/>
            <a:r>
              <a:rPr lang="en-US" sz="2400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4.</a:t>
            </a:r>
            <a:r>
              <a:rPr sz="2400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作者歌唱的事物与少男少女们有什么共同点?</a:t>
            </a:r>
          </a:p>
          <a:p>
            <a:pPr algn="l"/>
            <a:r>
              <a:rPr sz="2400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诗歌的第1句就紧扣标题，接着四句排比，歌唱早晨、希望、属于未来的事物和正在生长的力量，这里面暗含比喻，即把少男少女们比喻成这4种事物。其相似点是：生机勃勃，充满朝气和希望。</a:t>
            </a:r>
          </a:p>
          <a:p>
            <a:pPr algn="l"/>
            <a:r>
              <a:rPr sz="2400" dirty="0" err="1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何其芳说</a:t>
            </a:r>
            <a:r>
              <a:rPr sz="2400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：“</a:t>
            </a:r>
            <a:r>
              <a:rPr sz="2400" dirty="0" err="1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我感到早晨、希望、未来，正在生长的东西，少男少女，这些都是有着共同特点的，都是吸引我们去热爱的</a:t>
            </a:r>
            <a:r>
              <a:rPr sz="2400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。”（《</a:t>
            </a:r>
            <a:r>
              <a:rPr sz="2400" dirty="0" err="1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关于写诗和读诗</a:t>
            </a:r>
            <a:r>
              <a:rPr sz="2400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》）</a:t>
            </a:r>
            <a:endParaRPr sz="2400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sym typeface="+mn-ea"/>
            </a:endParaRPr>
          </a:p>
          <a:p>
            <a:pPr algn="l"/>
            <a:r>
              <a:rPr lang="en-US" sz="2400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5.</a:t>
            </a:r>
            <a:r>
              <a:rPr sz="2400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读完本诗后，你觉得还可以用哪些事物来比喻少男少女?</a:t>
            </a:r>
          </a:p>
          <a:p>
            <a:pPr algn="l"/>
            <a:r>
              <a:rPr sz="2400" dirty="0" err="1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例如：早晨的太阳</a:t>
            </a:r>
            <a:r>
              <a:rPr sz="2400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(</a:t>
            </a:r>
            <a:r>
              <a:rPr sz="2400" dirty="0" err="1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朝气蓬勃</a:t>
            </a:r>
            <a:r>
              <a:rPr sz="2400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)、</a:t>
            </a:r>
            <a:r>
              <a:rPr sz="2400" dirty="0" err="1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雨后的彩虹</a:t>
            </a:r>
            <a:r>
              <a:rPr sz="2400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(</a:t>
            </a:r>
            <a:r>
              <a:rPr sz="2400" dirty="0" err="1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多姿多彩</a:t>
            </a:r>
            <a:r>
              <a:rPr sz="2400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)、</a:t>
            </a:r>
            <a:r>
              <a:rPr sz="2400" dirty="0" err="1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绚烂的春天</a:t>
            </a:r>
            <a:r>
              <a:rPr sz="2400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(</a:t>
            </a:r>
            <a:r>
              <a:rPr sz="2400" dirty="0" err="1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生机勃勃</a:t>
            </a:r>
            <a:r>
              <a:rPr sz="2400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)、</a:t>
            </a:r>
            <a:r>
              <a:rPr sz="2400" dirty="0" err="1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初生牛犊</a:t>
            </a:r>
            <a:r>
              <a:rPr sz="2400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(</a:t>
            </a:r>
            <a:r>
              <a:rPr sz="2400" dirty="0" err="1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英勇无畏</a:t>
            </a:r>
            <a:r>
              <a:rPr sz="2400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)、</a:t>
            </a:r>
            <a:r>
              <a:rPr sz="2400" dirty="0" err="1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雨后春笋</a:t>
            </a:r>
            <a:r>
              <a:rPr sz="2400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(</a:t>
            </a:r>
            <a:r>
              <a:rPr sz="2400" dirty="0" err="1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茁壮成长</a:t>
            </a:r>
            <a:r>
              <a:rPr sz="2400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)等。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3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8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3" dur="5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286329" y="584557"/>
            <a:ext cx="8712968" cy="4154984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/>
            <a:r>
              <a:rPr lang="en-US" altLang="zh-CN" sz="2200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6.</a:t>
            </a:r>
            <a:r>
              <a:rPr lang="zh-CN" sz="2200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理解“我的</a:t>
            </a:r>
            <a:r>
              <a:rPr lang="zh-CN" sz="2200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歌</a:t>
            </a:r>
            <a:r>
              <a:rPr lang="zh-CN" altLang="en-US" sz="2200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呵</a:t>
            </a:r>
            <a:r>
              <a:rPr lang="zh-CN" sz="2200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，</a:t>
            </a:r>
            <a:r>
              <a:rPr lang="zh-CN" sz="2200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你飞吧，飞到年轻人的心中”？</a:t>
            </a:r>
          </a:p>
          <a:p>
            <a:pPr indent="0"/>
            <a:r>
              <a:rPr lang="zh-CN" sz="2200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诗人希望他的歌真正打动少男少女，在他们的心灵上引起共鸣。</a:t>
            </a:r>
            <a:endParaRPr lang="zh-CN" sz="2200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indent="0"/>
            <a:r>
              <a:rPr lang="en-US" altLang="zh-CN" sz="2200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7</a:t>
            </a:r>
            <a:r>
              <a:rPr lang="zh-CN" sz="2200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.对“快乐或者好的思想”“使我像草一样颤抖过”应如何理解？</a:t>
            </a:r>
          </a:p>
          <a:p>
            <a:pPr indent="0"/>
            <a:r>
              <a:rPr lang="zh-CN" sz="2200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那些快乐或者好的思想，曾经象春风感动小草一样感动过诗人。</a:t>
            </a:r>
            <a:endParaRPr lang="zh-CN" sz="2200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indent="0"/>
            <a:r>
              <a:rPr lang="en-US" altLang="zh-CN" sz="2200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8</a:t>
            </a:r>
            <a:r>
              <a:rPr lang="zh-CN" sz="2200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.第3节中的“微风”和“阳光”代表着什么？</a:t>
            </a:r>
          </a:p>
          <a:p>
            <a:pPr indent="0"/>
            <a:r>
              <a:rPr lang="zh-CN" altLang="zh-CN" sz="2200" dirty="0">
                <a:latin typeface="楷体_GB2312" pitchFamily="49" charset="-122"/>
                <a:ea typeface="楷体_GB2312" pitchFamily="49" charset="-122"/>
              </a:rPr>
              <a:t>从语言的角度看，这节诗只有一句话，所以要弄清这个问题，一定要结合全句来理解。作者把自己比喻为一棵小草，“快乐或者好的思想”曾使小草“颤抖”过，也就是说作者受到过“快乐或者好的思想”的感染和鼓舞。诗人也希望这些“快乐或者好的思想”传播开来，像和煦的春风吹拂少男少女的心灵，像温暖的阳光照耀着少男少女，使他们意志坚强，奋发向上，永葆青春的活力。由此可见，这里的“微风”和“阳光”代表着“快乐或者好的思想”。</a:t>
            </a:r>
            <a:endParaRPr lang="zh-CN" sz="2200" dirty="0">
              <a:solidFill>
                <a:schemeClr val="tx1"/>
              </a:solidFill>
              <a:latin typeface="楷体_GB2312" pitchFamily="49" charset="-122"/>
              <a:ea typeface="楷体_GB2312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683568" y="411510"/>
            <a:ext cx="8136904" cy="440120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/>
            <a:r>
              <a:rPr lang="en-US" altLang="zh-CN" sz="2800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9</a:t>
            </a:r>
            <a:r>
              <a:rPr lang="zh-CN" sz="2800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.为什么我会“重新变得年轻了”？这和“我为少男少女们歌唱”有什么关系？</a:t>
            </a:r>
          </a:p>
          <a:p>
            <a:pPr indent="0"/>
            <a:r>
              <a:rPr lang="zh-CN" sz="2800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延安的全新的生活，使他豁然开朗，他顿时感到生活充满阳光和快乐，仿佛一下子年轻了许多。这体现了诗人乐观向上的生活态度。</a:t>
            </a:r>
          </a:p>
          <a:p>
            <a:pPr indent="0"/>
            <a:r>
              <a:rPr lang="zh-CN" sz="2800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作者热情地歌颂洋溢着青春活力的少男少女，歌唱充满朝气和希望的生活，必将影响和鼓舞一些忧伤、消极的成年人，使他们重新焕发青春，老当益壮。这一节的内容是上一节诗意的拓展和延伸，体现了诗人的辩证唯物主义思想，深化了中心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5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theme/theme1.xml><?xml version="1.0" encoding="utf-8"?>
<a:theme xmlns:a="http://schemas.openxmlformats.org/drawingml/2006/main" name="1_Office 主题​​">
  <a:themeElements>
    <a:clrScheme name="自定义 15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2B3C5"/>
      </a:accent1>
      <a:accent2>
        <a:srgbClr val="F07474"/>
      </a:accent2>
      <a:accent3>
        <a:srgbClr val="FFBF53"/>
      </a:accent3>
      <a:accent4>
        <a:srgbClr val="673B77"/>
      </a:accent4>
      <a:accent5>
        <a:srgbClr val="00B9FA"/>
      </a:accent5>
      <a:accent6>
        <a:srgbClr val="BECE37"/>
      </a:accent6>
      <a:hlink>
        <a:srgbClr val="B381D9"/>
      </a:hlink>
      <a:folHlink>
        <a:srgbClr val="800080"/>
      </a:folHlink>
    </a:clrScheme>
    <a:fontScheme name="自定义 3">
      <a:majorFont>
        <a:latin typeface="Impact"/>
        <a:ea typeface="微软雅黑"/>
        <a:cs typeface=""/>
      </a:majorFont>
      <a:minorFont>
        <a:latin typeface="Times New Roman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pFill/>
        <a:ln>
          <a:noFill/>
        </a:ln>
        <a:effectLst>
          <a:outerShdw blurRad="444500" dist="254000" dir="8100000" algn="tr" rotWithShape="0">
            <a:prstClr val="black">
              <a:alpha val="50000"/>
            </a:prstClr>
          </a:outerShdw>
        </a:effectLst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2_Office 主题​​">
  <a:themeElements>
    <a:clrScheme name="自定义 15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2B3C5"/>
      </a:accent1>
      <a:accent2>
        <a:srgbClr val="F07474"/>
      </a:accent2>
      <a:accent3>
        <a:srgbClr val="FFBF53"/>
      </a:accent3>
      <a:accent4>
        <a:srgbClr val="673B77"/>
      </a:accent4>
      <a:accent5>
        <a:srgbClr val="00B9FA"/>
      </a:accent5>
      <a:accent6>
        <a:srgbClr val="BECE37"/>
      </a:accent6>
      <a:hlink>
        <a:srgbClr val="B381D9"/>
      </a:hlink>
      <a:folHlink>
        <a:srgbClr val="800080"/>
      </a:folHlink>
    </a:clrScheme>
    <a:fontScheme name="自定义 3">
      <a:majorFont>
        <a:latin typeface="Impact"/>
        <a:ea typeface="微软雅黑"/>
        <a:cs typeface=""/>
      </a:majorFont>
      <a:minorFont>
        <a:latin typeface="Times New Roman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pFill/>
        <a:ln>
          <a:noFill/>
        </a:ln>
        <a:effectLst>
          <a:outerShdw blurRad="444500" dist="254000" dir="8100000" algn="tr" rotWithShape="0">
            <a:prstClr val="black">
              <a:alpha val="50000"/>
            </a:prstClr>
          </a:outerShdw>
        </a:effectLst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993</Words>
  <Application>Microsoft Office PowerPoint</Application>
  <PresentationFormat>全屏显示(16:9)</PresentationFormat>
  <Paragraphs>94</Paragraphs>
  <Slides>13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13</vt:i4>
      </vt:variant>
    </vt:vector>
  </HeadingPairs>
  <TitlesOfParts>
    <vt:vector size="25" baseType="lpstr">
      <vt:lpstr>Arial</vt:lpstr>
      <vt:lpstr>宋体</vt:lpstr>
      <vt:lpstr>Xingkai SC</vt:lpstr>
      <vt:lpstr>Calibri</vt:lpstr>
      <vt:lpstr>黑体</vt:lpstr>
      <vt:lpstr>楷体_GB2312</vt:lpstr>
      <vt:lpstr>Impact</vt:lpstr>
      <vt:lpstr>Times New Roman</vt:lpstr>
      <vt:lpstr>微软雅黑</vt:lpstr>
      <vt:lpstr>楷体</vt:lpstr>
      <vt:lpstr>1_Office 主题​​</vt:lpstr>
      <vt:lpstr>2_Office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3588.pptx</dc:title>
  <dc:creator/>
  <cp:lastModifiedBy/>
  <cp:revision>108</cp:revision>
  <dcterms:created xsi:type="dcterms:W3CDTF">2017-03-17T02:28:00Z</dcterms:created>
  <dcterms:modified xsi:type="dcterms:W3CDTF">2019-10-15T08:55:49Z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2052-11.1.0.8808</vt:lpwstr>
  </property>
</Properties>
</file>