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523" r:id="rId2"/>
    <p:sldId id="1741" r:id="rId3"/>
    <p:sldId id="1856" r:id="rId4"/>
    <p:sldId id="1847" r:id="rId5"/>
    <p:sldId id="1848" r:id="rId6"/>
    <p:sldId id="1849" r:id="rId7"/>
    <p:sldId id="281" r:id="rId8"/>
    <p:sldId id="1850" r:id="rId9"/>
    <p:sldId id="324" r:id="rId10"/>
    <p:sldId id="1858" r:id="rId11"/>
    <p:sldId id="1851" r:id="rId12"/>
    <p:sldId id="1857" r:id="rId13"/>
    <p:sldId id="1852" r:id="rId14"/>
    <p:sldId id="1853" r:id="rId15"/>
    <p:sldId id="1854" r:id="rId16"/>
    <p:sldId id="1855" r:id="rId17"/>
    <p:sldId id="1859" r:id="rId18"/>
    <p:sldId id="1860" r:id="rId19"/>
    <p:sldId id="1861" r:id="rId20"/>
    <p:sldId id="1862" r:id="rId21"/>
    <p:sldId id="1863" r:id="rId22"/>
    <p:sldId id="1864" r:id="rId23"/>
    <p:sldId id="1865" r:id="rId24"/>
    <p:sldId id="1866" r:id="rId25"/>
    <p:sldId id="1868" r:id="rId26"/>
    <p:sldId id="1872" r:id="rId27"/>
    <p:sldId id="289" r:id="rId28"/>
  </p:sldIdLst>
  <p:sldSz cx="9144000" cy="5143500" type="screen16x9"/>
  <p:notesSz cx="6858000" cy="9144000"/>
  <p:embeddedFontLs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黑体" pitchFamily="49" charset="-122"/>
      <p:regular r:id="rId35"/>
    </p:embeddedFont>
    <p:embeddedFont>
      <p:font typeface="楷体" pitchFamily="49" charset="-122"/>
      <p:regular r:id="rId36"/>
    </p:embeddedFont>
    <p:embeddedFont>
      <p:font typeface="微软雅黑" pitchFamily="34" charset="-122"/>
      <p:regular r:id="rId37"/>
      <p:bold r:id="rId38"/>
    </p:embeddedFont>
    <p:embeddedFont>
      <p:font typeface="华文琥珀" pitchFamily="2" charset="-122"/>
      <p:regular r:id="rId3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53">
          <p15:clr>
            <a:srgbClr val="A4A3A4"/>
          </p15:clr>
        </p15:guide>
        <p15:guide id="2" pos="57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3">
          <p15:clr>
            <a:srgbClr val="A4A3A4"/>
          </p15:clr>
        </p15:guide>
        <p15:guide id="2" pos="22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FFFF"/>
    <a:srgbClr val="00B050"/>
    <a:srgbClr val="0066FF"/>
    <a:srgbClr val="A38302"/>
    <a:srgbClr val="FEFCDE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78" autoAdjust="0"/>
    <p:restoredTop sz="94519" autoAdjust="0"/>
  </p:normalViewPr>
  <p:slideViewPr>
    <p:cSldViewPr>
      <p:cViewPr>
        <p:scale>
          <a:sx n="75" d="100"/>
          <a:sy n="75" d="100"/>
        </p:scale>
        <p:origin x="-1224" y="-702"/>
      </p:cViewPr>
      <p:guideLst>
        <p:guide orient="horz" pos="3153"/>
        <p:guide pos="575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43"/>
        <p:guide pos="22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7D766-2EFF-4E36-B069-8FD6A5B93E24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D653943D-75EB-4F75-9391-7DA2D966AD85}">
      <dgm:prSet/>
      <dgm:spPr/>
      <dgm:t>
        <a:bodyPr/>
        <a:lstStyle/>
        <a:p>
          <a:pPr algn="l"/>
          <a:r>
            <a:rPr lang="zh-CN"/>
            <a:t>根据自己的兴趣与能力，结成小组</a:t>
          </a:r>
        </a:p>
      </dgm:t>
    </dgm:pt>
    <dgm:pt modelId="{3AFE87EE-1281-4650-938D-A0B988D3FEE1}" type="parTrans" cxnId="{68021EAF-B674-46CD-A56D-C4FCAB15AFD2}">
      <dgm:prSet/>
      <dgm:spPr/>
      <dgm:t>
        <a:bodyPr/>
        <a:lstStyle/>
        <a:p>
          <a:pPr algn="l"/>
          <a:endParaRPr lang="zh-CN" altLang="en-US"/>
        </a:p>
      </dgm:t>
    </dgm:pt>
    <dgm:pt modelId="{F3E9070A-5C29-484B-81ED-2D009CCE507B}" type="sibTrans" cxnId="{68021EAF-B674-46CD-A56D-C4FCAB15AFD2}">
      <dgm:prSet/>
      <dgm:spPr/>
      <dgm:t>
        <a:bodyPr/>
        <a:lstStyle/>
        <a:p>
          <a:pPr algn="l"/>
          <a:endParaRPr lang="zh-CN" altLang="en-US"/>
        </a:p>
      </dgm:t>
    </dgm:pt>
    <dgm:pt modelId="{A488C16C-89C6-449D-81DD-01764BA5D554}">
      <dgm:prSet/>
      <dgm:spPr/>
      <dgm:t>
        <a:bodyPr/>
        <a:lstStyle/>
        <a:p>
          <a:pPr algn="l"/>
          <a:r>
            <a:rPr lang="zh-CN"/>
            <a:t>集体讨论活动内容，制定时间计划。</a:t>
          </a:r>
        </a:p>
      </dgm:t>
    </dgm:pt>
    <dgm:pt modelId="{94A3DA9F-C3DF-49A4-9D60-D0D0860D3FCE}" type="parTrans" cxnId="{469AE32A-86C9-4A77-8791-DBB896469525}">
      <dgm:prSet/>
      <dgm:spPr/>
      <dgm:t>
        <a:bodyPr/>
        <a:lstStyle/>
        <a:p>
          <a:pPr algn="l"/>
          <a:endParaRPr lang="zh-CN" altLang="en-US"/>
        </a:p>
      </dgm:t>
    </dgm:pt>
    <dgm:pt modelId="{8600248E-D56F-463F-A0CC-F6144C29138F}" type="sibTrans" cxnId="{469AE32A-86C9-4A77-8791-DBB896469525}">
      <dgm:prSet/>
      <dgm:spPr/>
      <dgm:t>
        <a:bodyPr/>
        <a:lstStyle/>
        <a:p>
          <a:pPr algn="l"/>
          <a:endParaRPr lang="zh-CN" altLang="en-US"/>
        </a:p>
      </dgm:t>
    </dgm:pt>
    <dgm:pt modelId="{D806F1A1-C817-44C3-A001-CFA11CCD4FE5}">
      <dgm:prSet/>
      <dgm:spPr/>
      <dgm:t>
        <a:bodyPr/>
        <a:lstStyle/>
        <a:p>
          <a:pPr algn="l"/>
          <a:r>
            <a:rPr lang="zh-CN"/>
            <a:t>商讨活动的目的，活动的时间安排，以及人员分工。</a:t>
          </a:r>
        </a:p>
      </dgm:t>
    </dgm:pt>
    <dgm:pt modelId="{DDF22320-BCD4-404C-8C48-32FCCEF80C79}" type="parTrans" cxnId="{43A4AC3C-B285-4E80-AD2A-1C4341ED7B2D}">
      <dgm:prSet/>
      <dgm:spPr/>
      <dgm:t>
        <a:bodyPr/>
        <a:lstStyle/>
        <a:p>
          <a:pPr algn="l"/>
          <a:endParaRPr lang="zh-CN" altLang="en-US"/>
        </a:p>
      </dgm:t>
    </dgm:pt>
    <dgm:pt modelId="{2B6A2BDD-7410-44D8-900C-6FEEE9920443}" type="sibTrans" cxnId="{43A4AC3C-B285-4E80-AD2A-1C4341ED7B2D}">
      <dgm:prSet/>
      <dgm:spPr/>
      <dgm:t>
        <a:bodyPr/>
        <a:lstStyle/>
        <a:p>
          <a:pPr algn="l"/>
          <a:endParaRPr lang="zh-CN" altLang="en-US"/>
        </a:p>
      </dgm:t>
    </dgm:pt>
    <dgm:pt modelId="{7C1A5B9C-E387-49C6-846B-A09153443CC5}">
      <dgm:prSet/>
      <dgm:spPr/>
      <dgm:t>
        <a:bodyPr/>
        <a:lstStyle/>
        <a:p>
          <a:pPr algn="l"/>
          <a:r>
            <a:rPr lang="zh-CN"/>
            <a:t>搜集整理能体现活动过程的资料，制作成果汇报。</a:t>
          </a:r>
        </a:p>
      </dgm:t>
    </dgm:pt>
    <dgm:pt modelId="{494FE154-7DC4-40F3-9569-68EB9F0BF144}" type="parTrans" cxnId="{6EDC9A5C-961B-4C64-8C71-28B5CBB009D5}">
      <dgm:prSet/>
      <dgm:spPr/>
      <dgm:t>
        <a:bodyPr/>
        <a:lstStyle/>
        <a:p>
          <a:pPr algn="l"/>
          <a:endParaRPr lang="zh-CN" altLang="en-US"/>
        </a:p>
      </dgm:t>
    </dgm:pt>
    <dgm:pt modelId="{08E86E5B-BA97-4A04-91F2-E4474D71256C}" type="sibTrans" cxnId="{6EDC9A5C-961B-4C64-8C71-28B5CBB009D5}">
      <dgm:prSet/>
      <dgm:spPr/>
      <dgm:t>
        <a:bodyPr/>
        <a:lstStyle/>
        <a:p>
          <a:pPr algn="l"/>
          <a:endParaRPr lang="zh-CN" altLang="en-US"/>
        </a:p>
      </dgm:t>
    </dgm:pt>
    <dgm:pt modelId="{DD779EB6-8622-4D1E-B655-8CBDB40C1D3A}" type="pres">
      <dgm:prSet presAssocID="{CE67D766-2EFF-4E36-B069-8FD6A5B93E2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7E82B13-2FD8-49FE-9496-760362F3FE7C}" type="pres">
      <dgm:prSet presAssocID="{CE67D766-2EFF-4E36-B069-8FD6A5B93E24}" presName="arrow" presStyleLbl="bgShp" presStyleIdx="0" presStyleCnt="1"/>
      <dgm:spPr/>
    </dgm:pt>
    <dgm:pt modelId="{A10CF811-6DB5-45A5-9214-5DF5D70DBDF7}" type="pres">
      <dgm:prSet presAssocID="{CE67D766-2EFF-4E36-B069-8FD6A5B93E24}" presName="linearProcess" presStyleCnt="0"/>
      <dgm:spPr/>
    </dgm:pt>
    <dgm:pt modelId="{249B6303-5BE7-41CC-8FE6-CA089349FA7C}" type="pres">
      <dgm:prSet presAssocID="{D653943D-75EB-4F75-9391-7DA2D966AD8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6F4BC4-0573-495B-9045-4A1EFD734630}" type="pres">
      <dgm:prSet presAssocID="{F3E9070A-5C29-484B-81ED-2D009CCE507B}" presName="sibTrans" presStyleCnt="0"/>
      <dgm:spPr/>
    </dgm:pt>
    <dgm:pt modelId="{C071B88F-A2EC-4C58-A106-69AC96040F78}" type="pres">
      <dgm:prSet presAssocID="{A488C16C-89C6-449D-81DD-01764BA5D55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0606EF-4170-4446-9359-003250886239}" type="pres">
      <dgm:prSet presAssocID="{8600248E-D56F-463F-A0CC-F6144C29138F}" presName="sibTrans" presStyleCnt="0"/>
      <dgm:spPr/>
    </dgm:pt>
    <dgm:pt modelId="{432FD194-64CF-4150-9B29-03748BDCFEE0}" type="pres">
      <dgm:prSet presAssocID="{D806F1A1-C817-44C3-A001-CFA11CCD4FE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74F010-85A0-4334-A0E0-561D7A5564B0}" type="pres">
      <dgm:prSet presAssocID="{2B6A2BDD-7410-44D8-900C-6FEEE9920443}" presName="sibTrans" presStyleCnt="0"/>
      <dgm:spPr/>
    </dgm:pt>
    <dgm:pt modelId="{52AC2D91-7B72-4120-AE39-D3A0F8512952}" type="pres">
      <dgm:prSet presAssocID="{7C1A5B9C-E387-49C6-846B-A09153443CC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C540E76-F22C-462D-A3CD-FAE1D47E6306}" type="presOf" srcId="{D806F1A1-C817-44C3-A001-CFA11CCD4FE5}" destId="{432FD194-64CF-4150-9B29-03748BDCFEE0}" srcOrd="0" destOrd="0" presId="urn:microsoft.com/office/officeart/2005/8/layout/hProcess9"/>
    <dgm:cxn modelId="{43A4AC3C-B285-4E80-AD2A-1C4341ED7B2D}" srcId="{CE67D766-2EFF-4E36-B069-8FD6A5B93E24}" destId="{D806F1A1-C817-44C3-A001-CFA11CCD4FE5}" srcOrd="2" destOrd="0" parTransId="{DDF22320-BCD4-404C-8C48-32FCCEF80C79}" sibTransId="{2B6A2BDD-7410-44D8-900C-6FEEE9920443}"/>
    <dgm:cxn modelId="{53CA45DF-CE2F-432A-82B7-590C9E44184C}" type="presOf" srcId="{A488C16C-89C6-449D-81DD-01764BA5D554}" destId="{C071B88F-A2EC-4C58-A106-69AC96040F78}" srcOrd="0" destOrd="0" presId="urn:microsoft.com/office/officeart/2005/8/layout/hProcess9"/>
    <dgm:cxn modelId="{68021EAF-B674-46CD-A56D-C4FCAB15AFD2}" srcId="{CE67D766-2EFF-4E36-B069-8FD6A5B93E24}" destId="{D653943D-75EB-4F75-9391-7DA2D966AD85}" srcOrd="0" destOrd="0" parTransId="{3AFE87EE-1281-4650-938D-A0B988D3FEE1}" sibTransId="{F3E9070A-5C29-484B-81ED-2D009CCE507B}"/>
    <dgm:cxn modelId="{EC7A49C6-68A5-4E3B-A43D-E5E862B45FA5}" type="presOf" srcId="{7C1A5B9C-E387-49C6-846B-A09153443CC5}" destId="{52AC2D91-7B72-4120-AE39-D3A0F8512952}" srcOrd="0" destOrd="0" presId="urn:microsoft.com/office/officeart/2005/8/layout/hProcess9"/>
    <dgm:cxn modelId="{469AE32A-86C9-4A77-8791-DBB896469525}" srcId="{CE67D766-2EFF-4E36-B069-8FD6A5B93E24}" destId="{A488C16C-89C6-449D-81DD-01764BA5D554}" srcOrd="1" destOrd="0" parTransId="{94A3DA9F-C3DF-49A4-9D60-D0D0860D3FCE}" sibTransId="{8600248E-D56F-463F-A0CC-F6144C29138F}"/>
    <dgm:cxn modelId="{A50937DE-FD43-4D25-8440-A1AB03CFE197}" type="presOf" srcId="{D653943D-75EB-4F75-9391-7DA2D966AD85}" destId="{249B6303-5BE7-41CC-8FE6-CA089349FA7C}" srcOrd="0" destOrd="0" presId="urn:microsoft.com/office/officeart/2005/8/layout/hProcess9"/>
    <dgm:cxn modelId="{F11B43E1-802F-4F3D-AD44-0853DD89AF1E}" type="presOf" srcId="{CE67D766-2EFF-4E36-B069-8FD6A5B93E24}" destId="{DD779EB6-8622-4D1E-B655-8CBDB40C1D3A}" srcOrd="0" destOrd="0" presId="urn:microsoft.com/office/officeart/2005/8/layout/hProcess9"/>
    <dgm:cxn modelId="{6EDC9A5C-961B-4C64-8C71-28B5CBB009D5}" srcId="{CE67D766-2EFF-4E36-B069-8FD6A5B93E24}" destId="{7C1A5B9C-E387-49C6-846B-A09153443CC5}" srcOrd="3" destOrd="0" parTransId="{494FE154-7DC4-40F3-9569-68EB9F0BF144}" sibTransId="{08E86E5B-BA97-4A04-91F2-E4474D71256C}"/>
    <dgm:cxn modelId="{EC5C6015-1505-4188-B71F-ACAD019F8E2A}" type="presParOf" srcId="{DD779EB6-8622-4D1E-B655-8CBDB40C1D3A}" destId="{07E82B13-2FD8-49FE-9496-760362F3FE7C}" srcOrd="0" destOrd="0" presId="urn:microsoft.com/office/officeart/2005/8/layout/hProcess9"/>
    <dgm:cxn modelId="{DCC0878E-8832-4A20-B007-762A2D771FE1}" type="presParOf" srcId="{DD779EB6-8622-4D1E-B655-8CBDB40C1D3A}" destId="{A10CF811-6DB5-45A5-9214-5DF5D70DBDF7}" srcOrd="1" destOrd="0" presId="urn:microsoft.com/office/officeart/2005/8/layout/hProcess9"/>
    <dgm:cxn modelId="{A9D1FCF5-397E-4E8C-BB90-3B2357F07E4C}" type="presParOf" srcId="{A10CF811-6DB5-45A5-9214-5DF5D70DBDF7}" destId="{249B6303-5BE7-41CC-8FE6-CA089349FA7C}" srcOrd="0" destOrd="0" presId="urn:microsoft.com/office/officeart/2005/8/layout/hProcess9"/>
    <dgm:cxn modelId="{4FB442C6-37CB-427C-AEE0-A4EF43597C38}" type="presParOf" srcId="{A10CF811-6DB5-45A5-9214-5DF5D70DBDF7}" destId="{4C6F4BC4-0573-495B-9045-4A1EFD734630}" srcOrd="1" destOrd="0" presId="urn:microsoft.com/office/officeart/2005/8/layout/hProcess9"/>
    <dgm:cxn modelId="{CED12341-5899-4A46-B25B-0D1C12FF6C37}" type="presParOf" srcId="{A10CF811-6DB5-45A5-9214-5DF5D70DBDF7}" destId="{C071B88F-A2EC-4C58-A106-69AC96040F78}" srcOrd="2" destOrd="0" presId="urn:microsoft.com/office/officeart/2005/8/layout/hProcess9"/>
    <dgm:cxn modelId="{2DD4F4F8-2157-4BB8-8B92-FB6981701E0C}" type="presParOf" srcId="{A10CF811-6DB5-45A5-9214-5DF5D70DBDF7}" destId="{C70606EF-4170-4446-9359-003250886239}" srcOrd="3" destOrd="0" presId="urn:microsoft.com/office/officeart/2005/8/layout/hProcess9"/>
    <dgm:cxn modelId="{49447A5E-028F-41E9-9D94-7A3B2CA4E285}" type="presParOf" srcId="{A10CF811-6DB5-45A5-9214-5DF5D70DBDF7}" destId="{432FD194-64CF-4150-9B29-03748BDCFEE0}" srcOrd="4" destOrd="0" presId="urn:microsoft.com/office/officeart/2005/8/layout/hProcess9"/>
    <dgm:cxn modelId="{DB74EB7C-A0FE-4F89-8BD0-AE679DFF3680}" type="presParOf" srcId="{A10CF811-6DB5-45A5-9214-5DF5D70DBDF7}" destId="{8174F010-85A0-4334-A0E0-561D7A5564B0}" srcOrd="5" destOrd="0" presId="urn:microsoft.com/office/officeart/2005/8/layout/hProcess9"/>
    <dgm:cxn modelId="{7114C2BF-B755-4525-A48D-8534D19F62D0}" type="presParOf" srcId="{A10CF811-6DB5-45A5-9214-5DF5D70DBDF7}" destId="{52AC2D91-7B72-4120-AE39-D3A0F851295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8F372E-E3A2-4669-B4C9-844D48C4E094}" type="doc">
      <dgm:prSet loTypeId="urn:microsoft.com/office/officeart/2005/8/layout/hProcess9" loCatId="process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zh-CN" altLang="en-US"/>
        </a:p>
      </dgm:t>
    </dgm:pt>
    <dgm:pt modelId="{605472A4-9A1E-448F-8501-1CFD74954BC7}">
      <dgm:prSet/>
      <dgm:spPr/>
      <dgm:t>
        <a:bodyPr/>
        <a:lstStyle/>
        <a:p>
          <a:r>
            <a:rPr lang="zh-CN"/>
            <a:t>结合时光轴收集、筛选成长资料</a:t>
          </a:r>
        </a:p>
      </dgm:t>
    </dgm:pt>
    <dgm:pt modelId="{63621B40-68C2-4278-B15F-7F7096421682}" type="parTrans" cxnId="{1AA0CF15-8871-436A-81D8-306579B23B34}">
      <dgm:prSet/>
      <dgm:spPr/>
      <dgm:t>
        <a:bodyPr/>
        <a:lstStyle/>
        <a:p>
          <a:endParaRPr lang="zh-CN" altLang="en-US"/>
        </a:p>
      </dgm:t>
    </dgm:pt>
    <dgm:pt modelId="{28CA8B19-8C10-4D3C-8C15-0522E8D950B9}" type="sibTrans" cxnId="{1AA0CF15-8871-436A-81D8-306579B23B34}">
      <dgm:prSet/>
      <dgm:spPr/>
      <dgm:t>
        <a:bodyPr/>
        <a:lstStyle/>
        <a:p>
          <a:endParaRPr lang="zh-CN" altLang="en-US"/>
        </a:p>
      </dgm:t>
    </dgm:pt>
    <dgm:pt modelId="{B2DB185A-F39D-4329-8B93-5B65D80CD069}">
      <dgm:prSet/>
      <dgm:spPr/>
      <dgm:t>
        <a:bodyPr/>
        <a:lstStyle/>
        <a:p>
          <a:r>
            <a:rPr lang="zh-CN"/>
            <a:t>根据需要给收集的资料分类</a:t>
          </a:r>
        </a:p>
      </dgm:t>
    </dgm:pt>
    <dgm:pt modelId="{52A27643-B152-4EDD-AFDB-4EB77C318D94}" type="parTrans" cxnId="{36B403F0-7066-403D-87BC-BBFD45DDA8A9}">
      <dgm:prSet/>
      <dgm:spPr/>
      <dgm:t>
        <a:bodyPr/>
        <a:lstStyle/>
        <a:p>
          <a:endParaRPr lang="zh-CN" altLang="en-US"/>
        </a:p>
      </dgm:t>
    </dgm:pt>
    <dgm:pt modelId="{01E5CEAA-A402-4D39-BE03-1D096D8BF5CC}" type="sibTrans" cxnId="{36B403F0-7066-403D-87BC-BBFD45DDA8A9}">
      <dgm:prSet/>
      <dgm:spPr/>
      <dgm:t>
        <a:bodyPr/>
        <a:lstStyle/>
        <a:p>
          <a:endParaRPr lang="zh-CN" altLang="en-US"/>
        </a:p>
      </dgm:t>
    </dgm:pt>
    <dgm:pt modelId="{B842F397-7232-49BB-9C94-45F91F47B6FF}">
      <dgm:prSet/>
      <dgm:spPr/>
      <dgm:t>
        <a:bodyPr/>
        <a:lstStyle/>
        <a:p>
          <a:r>
            <a:rPr lang="zh-CN"/>
            <a:t>编排成长纪念册</a:t>
          </a:r>
        </a:p>
      </dgm:t>
    </dgm:pt>
    <dgm:pt modelId="{C4670AA3-15FD-4D39-BBAD-B812310C42A1}" type="parTrans" cxnId="{65F2EBBD-EF69-4C0D-8677-AC5AFAF06D9E}">
      <dgm:prSet/>
      <dgm:spPr/>
      <dgm:t>
        <a:bodyPr/>
        <a:lstStyle/>
        <a:p>
          <a:endParaRPr lang="zh-CN" altLang="en-US"/>
        </a:p>
      </dgm:t>
    </dgm:pt>
    <dgm:pt modelId="{F5EE63C2-2216-44D5-9F82-398CB3B09ED6}" type="sibTrans" cxnId="{65F2EBBD-EF69-4C0D-8677-AC5AFAF06D9E}">
      <dgm:prSet/>
      <dgm:spPr/>
      <dgm:t>
        <a:bodyPr/>
        <a:lstStyle/>
        <a:p>
          <a:endParaRPr lang="zh-CN" altLang="en-US"/>
        </a:p>
      </dgm:t>
    </dgm:pt>
    <dgm:pt modelId="{73BF7B98-9C7E-43BB-8EE7-18F4B775D834}" type="pres">
      <dgm:prSet presAssocID="{868F372E-E3A2-4669-B4C9-844D48C4E09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DFB4647-F4C9-4342-B487-3846774DC081}" type="pres">
      <dgm:prSet presAssocID="{868F372E-E3A2-4669-B4C9-844D48C4E094}" presName="arrow" presStyleLbl="bgShp" presStyleIdx="0" presStyleCnt="1"/>
      <dgm:spPr/>
    </dgm:pt>
    <dgm:pt modelId="{7518D206-6532-47DC-9BCB-62E03C2EA4C8}" type="pres">
      <dgm:prSet presAssocID="{868F372E-E3A2-4669-B4C9-844D48C4E094}" presName="linearProcess" presStyleCnt="0"/>
      <dgm:spPr/>
    </dgm:pt>
    <dgm:pt modelId="{DC228F45-B470-48A9-91E2-F8202FB9FFF7}" type="pres">
      <dgm:prSet presAssocID="{605472A4-9A1E-448F-8501-1CFD74954BC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D05A7B-8AE0-43C7-B1CD-E75C41876EAF}" type="pres">
      <dgm:prSet presAssocID="{28CA8B19-8C10-4D3C-8C15-0522E8D950B9}" presName="sibTrans" presStyleCnt="0"/>
      <dgm:spPr/>
    </dgm:pt>
    <dgm:pt modelId="{B09617FA-FF9B-49E6-B9DB-0B4BF0C60446}" type="pres">
      <dgm:prSet presAssocID="{B2DB185A-F39D-4329-8B93-5B65D80CD06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4F4024-2F98-4DE0-8FF0-0C604A5DB38A}" type="pres">
      <dgm:prSet presAssocID="{01E5CEAA-A402-4D39-BE03-1D096D8BF5CC}" presName="sibTrans" presStyleCnt="0"/>
      <dgm:spPr/>
    </dgm:pt>
    <dgm:pt modelId="{6BBAC899-5A02-4C58-A228-0C7BB7AB0464}" type="pres">
      <dgm:prSet presAssocID="{B842F397-7232-49BB-9C94-45F91F47B6F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E58B052-8F21-4C67-ADCF-054635947463}" type="presOf" srcId="{B2DB185A-F39D-4329-8B93-5B65D80CD069}" destId="{B09617FA-FF9B-49E6-B9DB-0B4BF0C60446}" srcOrd="0" destOrd="0" presId="urn:microsoft.com/office/officeart/2005/8/layout/hProcess9"/>
    <dgm:cxn modelId="{36B403F0-7066-403D-87BC-BBFD45DDA8A9}" srcId="{868F372E-E3A2-4669-B4C9-844D48C4E094}" destId="{B2DB185A-F39D-4329-8B93-5B65D80CD069}" srcOrd="1" destOrd="0" parTransId="{52A27643-B152-4EDD-AFDB-4EB77C318D94}" sibTransId="{01E5CEAA-A402-4D39-BE03-1D096D8BF5CC}"/>
    <dgm:cxn modelId="{65F2EBBD-EF69-4C0D-8677-AC5AFAF06D9E}" srcId="{868F372E-E3A2-4669-B4C9-844D48C4E094}" destId="{B842F397-7232-49BB-9C94-45F91F47B6FF}" srcOrd="2" destOrd="0" parTransId="{C4670AA3-15FD-4D39-BBAD-B812310C42A1}" sibTransId="{F5EE63C2-2216-44D5-9F82-398CB3B09ED6}"/>
    <dgm:cxn modelId="{2A9580E7-CD87-4B72-8E36-321DA300D001}" type="presOf" srcId="{B842F397-7232-49BB-9C94-45F91F47B6FF}" destId="{6BBAC899-5A02-4C58-A228-0C7BB7AB0464}" srcOrd="0" destOrd="0" presId="urn:microsoft.com/office/officeart/2005/8/layout/hProcess9"/>
    <dgm:cxn modelId="{5F0C4A60-D668-4905-90D3-163631052D46}" type="presOf" srcId="{605472A4-9A1E-448F-8501-1CFD74954BC7}" destId="{DC228F45-B470-48A9-91E2-F8202FB9FFF7}" srcOrd="0" destOrd="0" presId="urn:microsoft.com/office/officeart/2005/8/layout/hProcess9"/>
    <dgm:cxn modelId="{DCD69C4B-1826-4D4B-9538-FDF3DC800D23}" type="presOf" srcId="{868F372E-E3A2-4669-B4C9-844D48C4E094}" destId="{73BF7B98-9C7E-43BB-8EE7-18F4B775D834}" srcOrd="0" destOrd="0" presId="urn:microsoft.com/office/officeart/2005/8/layout/hProcess9"/>
    <dgm:cxn modelId="{1AA0CF15-8871-436A-81D8-306579B23B34}" srcId="{868F372E-E3A2-4669-B4C9-844D48C4E094}" destId="{605472A4-9A1E-448F-8501-1CFD74954BC7}" srcOrd="0" destOrd="0" parTransId="{63621B40-68C2-4278-B15F-7F7096421682}" sibTransId="{28CA8B19-8C10-4D3C-8C15-0522E8D950B9}"/>
    <dgm:cxn modelId="{96822A57-0A11-4522-964E-C1B63540C901}" type="presParOf" srcId="{73BF7B98-9C7E-43BB-8EE7-18F4B775D834}" destId="{FDFB4647-F4C9-4342-B487-3846774DC081}" srcOrd="0" destOrd="0" presId="urn:microsoft.com/office/officeart/2005/8/layout/hProcess9"/>
    <dgm:cxn modelId="{67BDDC79-C770-4C43-840D-3858020C8C88}" type="presParOf" srcId="{73BF7B98-9C7E-43BB-8EE7-18F4B775D834}" destId="{7518D206-6532-47DC-9BCB-62E03C2EA4C8}" srcOrd="1" destOrd="0" presId="urn:microsoft.com/office/officeart/2005/8/layout/hProcess9"/>
    <dgm:cxn modelId="{84D84E0B-B0BA-45AA-AA73-16B1ECB6D782}" type="presParOf" srcId="{7518D206-6532-47DC-9BCB-62E03C2EA4C8}" destId="{DC228F45-B470-48A9-91E2-F8202FB9FFF7}" srcOrd="0" destOrd="0" presId="urn:microsoft.com/office/officeart/2005/8/layout/hProcess9"/>
    <dgm:cxn modelId="{06C43493-BA83-453B-BCBD-48108F81897D}" type="presParOf" srcId="{7518D206-6532-47DC-9BCB-62E03C2EA4C8}" destId="{5ED05A7B-8AE0-43C7-B1CD-E75C41876EAF}" srcOrd="1" destOrd="0" presId="urn:microsoft.com/office/officeart/2005/8/layout/hProcess9"/>
    <dgm:cxn modelId="{0363BFC4-6E9A-4C96-97AA-9D7689786A52}" type="presParOf" srcId="{7518D206-6532-47DC-9BCB-62E03C2EA4C8}" destId="{B09617FA-FF9B-49E6-B9DB-0B4BF0C60446}" srcOrd="2" destOrd="0" presId="urn:microsoft.com/office/officeart/2005/8/layout/hProcess9"/>
    <dgm:cxn modelId="{8119A174-0076-41AF-A061-730BD36F422C}" type="presParOf" srcId="{7518D206-6532-47DC-9BCB-62E03C2EA4C8}" destId="{7B4F4024-2F98-4DE0-8FF0-0C604A5DB38A}" srcOrd="3" destOrd="0" presId="urn:microsoft.com/office/officeart/2005/8/layout/hProcess9"/>
    <dgm:cxn modelId="{3D6D6277-7EF1-47B0-9706-D69905AD7B21}" type="presParOf" srcId="{7518D206-6532-47DC-9BCB-62E03C2EA4C8}" destId="{6BBAC899-5A02-4C58-A228-0C7BB7AB046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82B13-2FD8-49FE-9496-760362F3FE7C}">
      <dsp:nvSpPr>
        <dsp:cNvPr id="0" name=""/>
        <dsp:cNvSpPr/>
      </dsp:nvSpPr>
      <dsp:spPr>
        <a:xfrm>
          <a:off x="567062" y="0"/>
          <a:ext cx="6426714" cy="273630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9B6303-5BE7-41CC-8FE6-CA089349FA7C}">
      <dsp:nvSpPr>
        <dsp:cNvPr id="0" name=""/>
        <dsp:cNvSpPr/>
      </dsp:nvSpPr>
      <dsp:spPr>
        <a:xfrm>
          <a:off x="3784" y="820891"/>
          <a:ext cx="1820065" cy="1094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/>
            <a:t>根据自己的兴趣与能力，结成小组</a:t>
          </a:r>
        </a:p>
      </dsp:txBody>
      <dsp:txXfrm>
        <a:off x="57214" y="874321"/>
        <a:ext cx="1713205" cy="987661"/>
      </dsp:txXfrm>
    </dsp:sp>
    <dsp:sp modelId="{C071B88F-A2EC-4C58-A106-69AC96040F78}">
      <dsp:nvSpPr>
        <dsp:cNvPr id="0" name=""/>
        <dsp:cNvSpPr/>
      </dsp:nvSpPr>
      <dsp:spPr>
        <a:xfrm>
          <a:off x="1914852" y="820891"/>
          <a:ext cx="1820065" cy="1094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/>
            <a:t>集体讨论活动内容，制定时间计划。</a:t>
          </a:r>
        </a:p>
      </dsp:txBody>
      <dsp:txXfrm>
        <a:off x="1968282" y="874321"/>
        <a:ext cx="1713205" cy="987661"/>
      </dsp:txXfrm>
    </dsp:sp>
    <dsp:sp modelId="{432FD194-64CF-4150-9B29-03748BDCFEE0}">
      <dsp:nvSpPr>
        <dsp:cNvPr id="0" name=""/>
        <dsp:cNvSpPr/>
      </dsp:nvSpPr>
      <dsp:spPr>
        <a:xfrm>
          <a:off x="3825921" y="820891"/>
          <a:ext cx="1820065" cy="1094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/>
            <a:t>商讨活动的目的，活动的时间安排，以及人员分工。</a:t>
          </a:r>
        </a:p>
      </dsp:txBody>
      <dsp:txXfrm>
        <a:off x="3879351" y="874321"/>
        <a:ext cx="1713205" cy="987661"/>
      </dsp:txXfrm>
    </dsp:sp>
    <dsp:sp modelId="{52AC2D91-7B72-4120-AE39-D3A0F8512952}">
      <dsp:nvSpPr>
        <dsp:cNvPr id="0" name=""/>
        <dsp:cNvSpPr/>
      </dsp:nvSpPr>
      <dsp:spPr>
        <a:xfrm>
          <a:off x="5736990" y="820891"/>
          <a:ext cx="1820065" cy="1094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/>
            <a:t>搜集整理能体现活动过程的资料，制作成果汇报。</a:t>
          </a:r>
        </a:p>
      </dsp:txBody>
      <dsp:txXfrm>
        <a:off x="5790420" y="874321"/>
        <a:ext cx="1713205" cy="9876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925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42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32ADD071-AF90-4B15-83D7-49A12F106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2020/11/23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29018D68-5056-46E2-AD3A-70B442F06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BC94D7FE-8A8C-49F9-9D63-E32EFFCEF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1AC4A-7422-45D8-81B1-B386FDB355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99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3C6409F5-9483-4C94-B795-3AE12234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2020/11/23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898C8392-1DA1-4AAA-A497-C696842BD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9FFF90F3-D829-4887-88E1-C573AF986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88762-72B7-4CD9-906C-021285E3A3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78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0" dirty="0">
                <a:latin typeface="+mn-ea"/>
                <a:ea typeface="+mn-ea"/>
              </a:rPr>
              <a:t>难忘的小学生活</a:t>
            </a:r>
            <a:r>
              <a:rPr kumimoji="1" lang="en-US" altLang="zh-CN" sz="1200" b="0" dirty="0">
                <a:latin typeface="+mn-ea"/>
                <a:ea typeface="+mn-ea"/>
              </a:rPr>
              <a:t>·</a:t>
            </a:r>
            <a:r>
              <a:rPr kumimoji="1" lang="zh-CN" altLang="en-US" sz="1200" b="0" dirty="0">
                <a:latin typeface="+mn-ea"/>
                <a:ea typeface="+mn-ea"/>
              </a:rPr>
              <a:t>回忆往事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9FE966ED-E8B1-4C15-BD68-A2ADC88FB4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B3DCBFA-78E3-4BA6-BCC7-F90DF7B7BB8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" y="0"/>
            <a:ext cx="9180512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784" y="4435475"/>
            <a:ext cx="2181215" cy="708025"/>
            <a:chOff x="11438" y="6658"/>
            <a:chExt cx="2566" cy="111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文本框 15">
              <a:hlinkClick r:id="" action="ppaction://hlinkshowjump?jump=nextslide"/>
            </p:cNvPr>
            <p:cNvSpPr txBox="1"/>
            <p:nvPr/>
          </p:nvSpPr>
          <p:spPr>
            <a:xfrm>
              <a:off x="11457" y="6658"/>
              <a:ext cx="1939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教学活动一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6512" y="143071"/>
            <a:ext cx="3240360" cy="276999"/>
            <a:chOff x="-36512" y="143071"/>
            <a:chExt cx="3240360" cy="276999"/>
          </a:xfrm>
        </p:grpSpPr>
        <p:sp>
          <p:nvSpPr>
            <p:cNvPr id="9" name="矩形 8"/>
            <p:cNvSpPr/>
            <p:nvPr/>
          </p:nvSpPr>
          <p:spPr>
            <a:xfrm flipH="1">
              <a:off x="-36512" y="159510"/>
              <a:ext cx="324036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161281" y="143071"/>
              <a:ext cx="15985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b="1" dirty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   语文  六年级  下册</a:t>
              </a:r>
            </a:p>
          </p:txBody>
        </p:sp>
      </p:grp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75C3F1D6-D1A5-4686-95CC-966A89DBF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0356C9D-6671-45C2-8C45-F7D177E850DE}"/>
              </a:ext>
            </a:extLst>
          </p:cNvPr>
          <p:cNvSpPr/>
          <p:nvPr/>
        </p:nvSpPr>
        <p:spPr>
          <a:xfrm>
            <a:off x="1583668" y="1848475"/>
            <a:ext cx="54765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难忘的小学生活</a:t>
            </a:r>
            <a:endParaRPr lang="en-US" altLang="zh-CN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（一）</a:t>
            </a:r>
            <a:r>
              <a:rPr lang="en-US" altLang="zh-CN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回忆往事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0954E1B-B3A5-4620-8DBE-E828A4483261}"/>
              </a:ext>
            </a:extLst>
          </p:cNvPr>
          <p:cNvGrpSpPr/>
          <p:nvPr/>
        </p:nvGrpSpPr>
        <p:grpSpPr>
          <a:xfrm>
            <a:off x="2254207" y="4448810"/>
            <a:ext cx="2181215" cy="400050"/>
            <a:chOff x="11438" y="6658"/>
            <a:chExt cx="2566" cy="63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4B138130-16C7-4200-8395-CADF3E277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文本框 1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9971D443-B00C-4157-9CBB-F736B891386A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教学活动二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9100282-29C8-4BE9-9386-F5BFBF815143}"/>
              </a:ext>
            </a:extLst>
          </p:cNvPr>
          <p:cNvGrpSpPr/>
          <p:nvPr/>
        </p:nvGrpSpPr>
        <p:grpSpPr>
          <a:xfrm>
            <a:off x="4493630" y="4448810"/>
            <a:ext cx="2181215" cy="400050"/>
            <a:chOff x="11438" y="6658"/>
            <a:chExt cx="2566" cy="63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E4AF745-CBB4-470F-8738-1231800D6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文本框 21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1D769926-739C-4A9C-B768-F163329F3A5C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教学活动三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CD208B0-68C5-412C-A54B-3BDC9E65ACB2}"/>
              </a:ext>
            </a:extLst>
          </p:cNvPr>
          <p:cNvGrpSpPr/>
          <p:nvPr/>
        </p:nvGrpSpPr>
        <p:grpSpPr>
          <a:xfrm>
            <a:off x="6749204" y="4448810"/>
            <a:ext cx="2181215" cy="400050"/>
            <a:chOff x="11438" y="6658"/>
            <a:chExt cx="2566" cy="630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79F00AFB-85CE-414A-AD13-1EEAC6560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文本框 2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E638C43B-9D12-4FAA-A7BC-4CF67A3E09D7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教学活动四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C8739FD-CB73-464B-8572-BA25D9D11D51}"/>
              </a:ext>
            </a:extLst>
          </p:cNvPr>
          <p:cNvSpPr/>
          <p:nvPr/>
        </p:nvSpPr>
        <p:spPr>
          <a:xfrm>
            <a:off x="539552" y="1786920"/>
            <a:ext cx="835292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zh-CN" sz="3200" dirty="0">
                <a:cs typeface="Arial" panose="020B0604020202020204" pitchFamily="34" charset="0"/>
              </a:rPr>
              <a:t>思考：教材中提供的阅读材料对你回忆往事、搜集成长资料以及制作成长纪念册有什么启发吗？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9322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8E8AB2D-AC4A-45CC-AD4B-F8D4CD3433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2717"/>
            <a:ext cx="2873727" cy="391350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B2069ED-196C-4797-AB5D-DAA1453E16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34" y="580343"/>
            <a:ext cx="2873726" cy="396063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1E7838F-7235-492F-ACE1-367F93640E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66" y="602717"/>
            <a:ext cx="2873725" cy="393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0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648139F-1CE9-4C65-AC8A-962326814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2612"/>
            <a:ext cx="3301525" cy="456988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B446275-14CC-4B25-AB58-3A9A0F5D6A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2612"/>
            <a:ext cx="3384376" cy="458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AF8AC5E-1751-4F34-9005-E3D6EBFC3094}"/>
              </a:ext>
            </a:extLst>
          </p:cNvPr>
          <p:cNvSpPr/>
          <p:nvPr/>
        </p:nvSpPr>
        <p:spPr>
          <a:xfrm>
            <a:off x="827584" y="1971585"/>
            <a:ext cx="784887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zh-CN" sz="2400" dirty="0">
                <a:cs typeface="Arial" panose="020B0604020202020204" pitchFamily="34" charset="0"/>
              </a:rPr>
              <a:t>思考和交流</a:t>
            </a:r>
            <a:r>
              <a:rPr lang="zh-CN" altLang="en-US" sz="2400" dirty="0">
                <a:cs typeface="Arial" panose="020B0604020202020204" pitchFamily="34" charset="0"/>
              </a:rPr>
              <a:t>：</a:t>
            </a:r>
            <a:r>
              <a:rPr lang="zh-CN" altLang="zh-CN" sz="2400" dirty="0">
                <a:cs typeface="Arial" panose="020B0604020202020204" pitchFamily="34" charset="0"/>
              </a:rPr>
              <a:t>在这一阶段“难忘回忆”主题下的综合性学习活动中，怎样做会让我们的学习过程更有条理，事半功倍呢？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628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44F3673E-590A-4C42-AC63-AE773DAAAF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72835"/>
              </p:ext>
            </p:extLst>
          </p:nvPr>
        </p:nvGraphicFramePr>
        <p:xfrm>
          <a:off x="971600" y="1275606"/>
          <a:ext cx="6840759" cy="3613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2215576305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197650560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646069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54543419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804542393"/>
                    </a:ext>
                  </a:extLst>
                </a:gridCol>
                <a:gridCol w="1296143">
                  <a:extLst>
                    <a:ext uri="{9D8B030D-6E8A-4147-A177-3AD203B41FA5}">
                      <a16:colId xmlns:a16="http://schemas.microsoft.com/office/drawing/2014/main" xmlns="" val="1818931230"/>
                    </a:ext>
                  </a:extLst>
                </a:gridCol>
              </a:tblGrid>
              <a:tr h="434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活动阶段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活动</a:t>
                      </a:r>
                      <a:endParaRPr lang="en-US" altLang="zh-CN" sz="18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内容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活动</a:t>
                      </a:r>
                      <a:endParaRPr lang="en-US" altLang="zh-CN" sz="18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时间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活动</a:t>
                      </a:r>
                      <a:endParaRPr lang="en-US" altLang="zh-CN" sz="18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地点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组织者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765175" algn="ctr"/>
                        </a:tabLst>
                      </a:pPr>
                      <a:r>
                        <a:rPr lang="zh-CN" sz="1800" kern="100" dirty="0">
                          <a:effectLst/>
                        </a:rPr>
                        <a:t>预期效果</a:t>
                      </a:r>
                      <a:endParaRPr lang="en-US" sz="1800" kern="100" dirty="0">
                        <a:effectLst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1048917270"/>
                  </a:ext>
                </a:extLst>
              </a:tr>
              <a:tr h="434975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准备阶段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浏览建议、制定计划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3764208734"/>
                  </a:ext>
                </a:extLst>
              </a:tr>
              <a:tr h="5437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收集整理照片、资料等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3204715765"/>
                  </a:ext>
                </a:extLst>
              </a:tr>
              <a:tr h="434975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回忆往事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填写时间轴</a:t>
                      </a: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2817485346"/>
                  </a:ext>
                </a:extLst>
              </a:tr>
              <a:tr h="434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阅读“阅读材料”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889332154"/>
                  </a:ext>
                </a:extLst>
              </a:tr>
              <a:tr h="5437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讲述自己成长中的故事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1315587244"/>
                  </a:ext>
                </a:extLst>
              </a:tr>
              <a:tr h="434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制作成长纪念册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779" marR="40779" marT="0" marB="0"/>
                </a:tc>
                <a:extLst>
                  <a:ext uri="{0D108BD9-81ED-4DB2-BD59-A6C34878D82A}">
                    <a16:rowId xmlns:a16="http://schemas.microsoft.com/office/drawing/2014/main" xmlns="" val="105386623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75BCED41-A606-4785-9F09-C3F210CE8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627534"/>
            <a:ext cx="5457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5175" algn="ctr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难忘回忆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综合性学习计划安排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576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3706C68-427F-4A52-9CCC-BB653DAB708D}"/>
              </a:ext>
            </a:extLst>
          </p:cNvPr>
          <p:cNvGrpSpPr/>
          <p:nvPr/>
        </p:nvGrpSpPr>
        <p:grpSpPr>
          <a:xfrm>
            <a:off x="0" y="411510"/>
            <a:ext cx="2181215" cy="400050"/>
            <a:chOff x="11438" y="6658"/>
            <a:chExt cx="2566" cy="6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F1CC6103-725D-4627-8C3F-C0B7D0652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文本框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BC773100-19A7-4E67-A52E-77A79F3F8D05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教学活动二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387596F-AE46-43B4-8112-C0BE303ED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24911"/>
            <a:ext cx="2578742" cy="343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C8C5FA0-879D-489A-BE19-3C6CA61193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629" y="1024909"/>
            <a:ext cx="2578742" cy="343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96520AB-00DD-4A9C-A536-2C657E0BE9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737" y="1024909"/>
            <a:ext cx="2578743" cy="3438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039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4837710-7220-4108-9862-2AEE56EBB37A}"/>
              </a:ext>
            </a:extLst>
          </p:cNvPr>
          <p:cNvSpPr/>
          <p:nvPr/>
        </p:nvSpPr>
        <p:spPr>
          <a:xfrm>
            <a:off x="251520" y="1563638"/>
            <a:ext cx="8640960" cy="2245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任务一：在小组内简要介绍自己制作的时间轴。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任务二：选取时间轴上有代表性的内容与小组成员交流。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任务三：用一个关键词概括自己在小组中分享的内容，写下来贴在小组的展板上，为给全班同学分享难忘回忆做准备。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57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15DD30C-3ECE-4E27-8AB6-FD0921B69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932" y="555526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C77E4B2-20CB-4545-9784-7F5B6EA318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752" y="555526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8B92064-C8E6-447D-8570-DD344F2CCC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77" y="2840112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CE2BFE7-D8C1-4C29-819B-7E9607B5A3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932" y="2840112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A9C9AE4-6AF9-4278-9359-E02D8E9D2B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40112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CC5DCE9-5912-4269-B8DE-DCD3B5D221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4265" y="198813"/>
            <a:ext cx="2140271" cy="2853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354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31163CB-54A9-4E17-A246-46AD578B176E}"/>
              </a:ext>
            </a:extLst>
          </p:cNvPr>
          <p:cNvGrpSpPr/>
          <p:nvPr/>
        </p:nvGrpSpPr>
        <p:grpSpPr>
          <a:xfrm>
            <a:off x="62399" y="411510"/>
            <a:ext cx="2181215" cy="400050"/>
            <a:chOff x="11438" y="6658"/>
            <a:chExt cx="2566" cy="6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0848FA52-ECA0-48EA-B31B-1CB368D9A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文本框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3FD1D7C0-9E97-444B-BAE3-A916DE5AC3C9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教学活动三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3FADF2C-F7CF-4981-A82A-8F8A00388B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811560"/>
            <a:ext cx="3054484" cy="4227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77A652-4187-4271-B695-97084542E9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511" y="803304"/>
            <a:ext cx="3054484" cy="4227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087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xmlns="" id="{4C36B134-F069-461E-9B83-E67E563119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5514522"/>
              </p:ext>
            </p:extLst>
          </p:nvPr>
        </p:nvGraphicFramePr>
        <p:xfrm>
          <a:off x="287524" y="1131590"/>
          <a:ext cx="8568952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66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xaxhxx.com/_Souwebmaster_xhxx/Edit1/uploadfile/20140904152316752.jpg">
            <a:extLst>
              <a:ext uri="{FF2B5EF4-FFF2-40B4-BE49-F238E27FC236}">
                <a16:creationId xmlns:a16="http://schemas.microsoft.com/office/drawing/2014/main" xmlns="" id="{961D8FAB-89D5-45B8-8C46-25123D57F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580" y="636680"/>
            <a:ext cx="3054768" cy="179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timg?image&amp;quality=80&amp;size=b9999_10000&amp;sec=1566885007406&amp;di=115375a4ecbcd1ef87e162e8cf1028f0&amp;imgtype=0&amp;src=http%3A%2F%2F5b0988e595225">
            <a:extLst>
              <a:ext uri="{FF2B5EF4-FFF2-40B4-BE49-F238E27FC236}">
                <a16:creationId xmlns:a16="http://schemas.microsoft.com/office/drawing/2014/main" xmlns="" id="{A3A27A2F-4098-45DA-9AF9-BC9AC4134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2" y="1923678"/>
            <a:ext cx="2853432" cy="1899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timg?image&amp;quality=80&amp;size=b9999_10000&amp;sec=1566896009232&amp;di=1e4eeddc492dce56a434040356ba17db&amp;imgtype=0&amp;src=http%3A%2F%2F5b0988e595225">
            <a:extLst>
              <a:ext uri="{FF2B5EF4-FFF2-40B4-BE49-F238E27FC236}">
                <a16:creationId xmlns:a16="http://schemas.microsoft.com/office/drawing/2014/main" xmlns="" id="{0AC6D271-92CD-4B62-A826-3D7777DDF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185" y="3234864"/>
            <a:ext cx="2599798" cy="1569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timg?image&amp;quality=80&amp;size=b9999_10000&amp;sec=1566896246779&amp;di=0761579af61e6122e92aeca217f983c7&amp;imgtype=0&amp;src=http%3A%2F%2Fi0">
            <a:extLst>
              <a:ext uri="{FF2B5EF4-FFF2-40B4-BE49-F238E27FC236}">
                <a16:creationId xmlns:a16="http://schemas.microsoft.com/office/drawing/2014/main" xmlns="" id="{D7D00C5A-F9E1-4A2D-B617-31A0B8FA2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884" y="906512"/>
            <a:ext cx="2532989" cy="1665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timg?image&amp;quality=80&amp;size=b9999_10000&amp;sec=1566896378148&amp;di=7ef61e6d6c8a768139f1792b7b5b3d66&amp;imgtype=0&amp;src=http%3A%2F%2Fphotocdn">
            <a:extLst>
              <a:ext uri="{FF2B5EF4-FFF2-40B4-BE49-F238E27FC236}">
                <a16:creationId xmlns:a16="http://schemas.microsoft.com/office/drawing/2014/main" xmlns="" id="{4AF2BBE6-4114-4624-B2A6-BB7C5BCB0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65" y="2695478"/>
            <a:ext cx="3054768" cy="2036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ADA1AB1-1F18-425C-80F8-19ADF5248B2D}"/>
              </a:ext>
            </a:extLst>
          </p:cNvPr>
          <p:cNvGrpSpPr/>
          <p:nvPr/>
        </p:nvGrpSpPr>
        <p:grpSpPr>
          <a:xfrm>
            <a:off x="62399" y="411510"/>
            <a:ext cx="2181215" cy="708025"/>
            <a:chOff x="11438" y="6658"/>
            <a:chExt cx="2566" cy="111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4416CD0-9ACA-4E8F-9ECC-7D97A1A0B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文本框 1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90EDC874-AD70-4255-BAB5-0E5D9BC8ADF7}"/>
                </a:ext>
              </a:extLst>
            </p:cNvPr>
            <p:cNvSpPr txBox="1"/>
            <p:nvPr/>
          </p:nvSpPr>
          <p:spPr>
            <a:xfrm>
              <a:off x="11457" y="6658"/>
              <a:ext cx="1939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教学活动一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3A86FDC-9C47-482C-AC3A-B45B3BCF98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t="12874" r="11228" b="56469"/>
          <a:stretch/>
        </p:blipFill>
        <p:spPr>
          <a:xfrm>
            <a:off x="1331640" y="879562"/>
            <a:ext cx="6392705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435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F5F865C-FD33-4F2A-B2EC-BCB414608B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84" b="10827"/>
          <a:stretch/>
        </p:blipFill>
        <p:spPr>
          <a:xfrm>
            <a:off x="1517516" y="771550"/>
            <a:ext cx="610896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741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010622FF-3CB8-431C-A031-7E6B32D77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68763"/>
              </p:ext>
            </p:extLst>
          </p:nvPr>
        </p:nvGraphicFramePr>
        <p:xfrm>
          <a:off x="1835696" y="1491630"/>
          <a:ext cx="5115639" cy="2210087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5115639">
                  <a:extLst>
                    <a:ext uri="{9D8B030D-6E8A-4147-A177-3AD203B41FA5}">
                      <a16:colId xmlns:a16="http://schemas.microsoft.com/office/drawing/2014/main" xmlns="" val="2776925422"/>
                    </a:ext>
                  </a:extLst>
                </a:gridCol>
              </a:tblGrid>
              <a:tr h="8063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>
                          <a:effectLst/>
                        </a:rPr>
                        <a:t>我的成长纪念册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35422238"/>
                  </a:ext>
                </a:extLst>
              </a:tr>
              <a:tr h="14037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</a:rPr>
                        <a:t>我爱运动  </a:t>
                      </a:r>
                      <a:r>
                        <a:rPr lang="en-US" altLang="zh-CN" sz="2400" kern="0" dirty="0">
                          <a:effectLst/>
                        </a:rPr>
                        <a:t>   </a:t>
                      </a:r>
                      <a:r>
                        <a:rPr lang="zh-CN" sz="2400" kern="0" dirty="0">
                          <a:effectLst/>
                        </a:rPr>
                        <a:t>我的特长</a:t>
                      </a:r>
                      <a:r>
                        <a:rPr lang="en-US" altLang="zh-CN" sz="2400" kern="0" dirty="0">
                          <a:effectLst/>
                        </a:rPr>
                        <a:t>    </a:t>
                      </a:r>
                      <a:r>
                        <a:rPr lang="zh-CN" sz="2400" kern="0" dirty="0">
                          <a:effectLst/>
                        </a:rPr>
                        <a:t>  我的作业  </a:t>
                      </a:r>
                      <a:endParaRPr lang="zh-CN" sz="2400" kern="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effectLst/>
                        </a:rPr>
                        <a:t>我的课余生活  我的朋友  临别赠言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1122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12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979E6E2-8053-4EA1-8EF9-807D0343915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15566"/>
            <a:ext cx="673210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707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C52C407-B3D0-49FB-9796-3B668AE678D0}"/>
              </a:ext>
            </a:extLst>
          </p:cNvPr>
          <p:cNvSpPr/>
          <p:nvPr/>
        </p:nvSpPr>
        <p:spPr>
          <a:xfrm>
            <a:off x="467544" y="1530666"/>
            <a:ext cx="8208912" cy="28931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应突出珍藏小学记忆的主题，体现真挚的情感。</a:t>
            </a:r>
            <a:endParaRPr lang="zh-CN" altLang="zh-CN" sz="2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应包含丰富的内容，但要注意资料的整理，做到条理清晰。</a:t>
            </a:r>
            <a:endParaRPr lang="zh-CN" altLang="zh-CN" sz="2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zh-CN" sz="2800" dirty="0">
                <a:cs typeface="Arial" panose="020B0604020202020204" pitchFamily="34" charset="0"/>
              </a:rPr>
              <a:t>最好能做到图文并茂、美观大方，尽量体现出个性和创意。</a:t>
            </a:r>
            <a:endParaRPr lang="zh-CN" altLang="en-US" sz="28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76E56F5-AC9D-4ACA-BF09-910C1CED3113}"/>
              </a:ext>
            </a:extLst>
          </p:cNvPr>
          <p:cNvSpPr txBox="1"/>
          <p:nvPr/>
        </p:nvSpPr>
        <p:spPr>
          <a:xfrm>
            <a:off x="755576" y="696417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如何制作成长纪念册？</a:t>
            </a:r>
          </a:p>
        </p:txBody>
      </p:sp>
    </p:spTree>
    <p:extLst>
      <p:ext uri="{BB962C8B-B14F-4D97-AF65-F5344CB8AC3E}">
        <p14:creationId xmlns:p14="http://schemas.microsoft.com/office/powerpoint/2010/main" val="416942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343E62B-86BB-4D47-99C2-8C3A72FAED0D}"/>
              </a:ext>
            </a:extLst>
          </p:cNvPr>
          <p:cNvGrpSpPr/>
          <p:nvPr/>
        </p:nvGrpSpPr>
        <p:grpSpPr>
          <a:xfrm>
            <a:off x="62399" y="411510"/>
            <a:ext cx="2181215" cy="400050"/>
            <a:chOff x="11438" y="6658"/>
            <a:chExt cx="2566" cy="6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E334AF72-5892-4911-823E-26CF4326D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文本框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C602FB62-0A8E-4090-B6D2-7EACCC756807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教学活动四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D17BB-B93E-4C90-9409-49140E4EA8CD}"/>
              </a:ext>
            </a:extLst>
          </p:cNvPr>
          <p:cNvSpPr/>
          <p:nvPr/>
        </p:nvSpPr>
        <p:spPr>
          <a:xfrm>
            <a:off x="467544" y="1275606"/>
            <a:ext cx="8208912" cy="33530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小组成员互相翻看成长纪念册。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向小组成员介绍自己制作成长纪念册的过程，介绍自己是如何整理资料、编排成长纪念册的，可重点介绍自己遇到了哪些困难，是如何解决的。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dirty="0">
                <a:cs typeface="Arial" panose="020B0604020202020204" pitchFamily="34" charset="0"/>
              </a:rPr>
              <a:t>小组成员对小组内每一位成员的成长纪念册作出评价，说出印象深刻的内容以及阅读后的感受。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812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D17BB-B93E-4C90-9409-49140E4EA8CD}"/>
              </a:ext>
            </a:extLst>
          </p:cNvPr>
          <p:cNvSpPr/>
          <p:nvPr/>
        </p:nvSpPr>
        <p:spPr>
          <a:xfrm>
            <a:off x="539552" y="1779662"/>
            <a:ext cx="8208912" cy="2245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在“回忆往事”部分的活动中，你掌握了哪些整理资料的方法？整理资料对日常学习和生活有什么作用？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整体回顾自己整理的成长资料，你觉得自己在六年的小学生活中有了哪些变化？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A985DC-0D5F-4CE9-A914-9C141423E30E}"/>
              </a:ext>
            </a:extLst>
          </p:cNvPr>
          <p:cNvSpPr txBox="1"/>
          <p:nvPr/>
        </p:nvSpPr>
        <p:spPr>
          <a:xfrm>
            <a:off x="539056" y="915566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</a:p>
        </p:txBody>
      </p:sp>
    </p:spTree>
    <p:extLst>
      <p:ext uri="{BB962C8B-B14F-4D97-AF65-F5344CB8AC3E}">
        <p14:creationId xmlns:p14="http://schemas.microsoft.com/office/powerpoint/2010/main" val="172696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29" y="-4508"/>
            <a:ext cx="9155259" cy="5152516"/>
          </a:xfrm>
          <a:prstGeom prst="rect">
            <a:avLst/>
          </a:prstGeom>
          <a:noFill/>
        </p:spPr>
      </p:pic>
      <p:sp>
        <p:nvSpPr>
          <p:cNvPr id="5" name="文本框 3"/>
          <p:cNvSpPr txBox="1"/>
          <p:nvPr/>
        </p:nvSpPr>
        <p:spPr>
          <a:xfrm>
            <a:off x="711076" y="1419622"/>
            <a:ext cx="7714298" cy="1083945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350"/>
            <a:r>
              <a:rPr kumimoji="1" lang="zh-CN" altLang="en-US" sz="66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七彩课堂  伴你成长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9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defTabSz="514350"/>
              <a:r>
                <a:rPr kumimoji="1" lang="en-US" altLang="zh-CN" sz="1100" smtClean="0">
                  <a:solidFill>
                    <a:prstClr val="white">
                      <a:lumMod val="75000"/>
                    </a:prstClr>
                  </a:solidFill>
                  <a:ea typeface="黑体" panose="02010609060101010101" pitchFamily="49" charset="-122"/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EA7640E-E10E-46E9-BF4E-B15E6EABCD32}"/>
              </a:ext>
            </a:extLst>
          </p:cNvPr>
          <p:cNvSpPr/>
          <p:nvPr/>
        </p:nvSpPr>
        <p:spPr>
          <a:xfrm>
            <a:off x="755577" y="1059582"/>
            <a:ext cx="3528392" cy="2322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池塘边的榕树上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知了在声声叫着夏天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操场边的秋千上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只有蝴蝶停在上面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黑板上老师的粉笔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还在拼命叽叽喳喳写个不停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等待着下课等待着放学</a:t>
            </a:r>
            <a:endParaRPr lang="zh-CN" altLang="zh-CN" sz="18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>
                <a:latin typeface="Calibri" panose="020F0502020204030204" pitchFamily="34" charset="0"/>
                <a:cs typeface="Arial" panose="020B0604020202020204" pitchFamily="34" charset="0"/>
              </a:rPr>
              <a:t>等待游戏的童年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F2069B9-86E3-4392-8025-31971C9E287B}"/>
              </a:ext>
            </a:extLst>
          </p:cNvPr>
          <p:cNvSpPr/>
          <p:nvPr/>
        </p:nvSpPr>
        <p:spPr>
          <a:xfrm>
            <a:off x="4716016" y="2499742"/>
            <a:ext cx="3384376" cy="2322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总是要等到睡觉前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才知道功课只做了一点点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总是要等到考试以后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才知道该念的书都没有念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一寸光阴一寸金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老师说过寸金难买寸光阴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kern="0" dirty="0">
                <a:latin typeface="Calibri" panose="020F0502020204030204" pitchFamily="34" charset="0"/>
                <a:cs typeface="Arial" panose="020B0604020202020204" pitchFamily="34" charset="0"/>
              </a:rPr>
              <a:t>一天又一天一年又一年</a:t>
            </a:r>
            <a:endParaRPr lang="en-US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ts val="2200"/>
              </a:lnSpc>
            </a:pPr>
            <a:r>
              <a:rPr lang="zh-CN" altLang="zh-CN" sz="1800" dirty="0">
                <a:cs typeface="Arial" panose="020B0604020202020204" pitchFamily="34" charset="0"/>
              </a:rPr>
              <a:t>迷迷糊糊的童年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5842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626838C-FAAE-4E2D-A55A-D0C8D94BB4F9}"/>
              </a:ext>
            </a:extLst>
          </p:cNvPr>
          <p:cNvSpPr txBox="1"/>
          <p:nvPr/>
        </p:nvSpPr>
        <p:spPr>
          <a:xfrm>
            <a:off x="755576" y="2094696"/>
            <a:ext cx="763284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在即将小学毕业之际，我们要用什么形式来表达对老师和同学的感情呢？</a:t>
            </a:r>
          </a:p>
        </p:txBody>
      </p:sp>
    </p:spTree>
    <p:extLst>
      <p:ext uri="{BB962C8B-B14F-4D97-AF65-F5344CB8AC3E}">
        <p14:creationId xmlns:p14="http://schemas.microsoft.com/office/powerpoint/2010/main" val="229193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5277F74-2E3E-44EA-9AC8-B574F322A8C4}"/>
              </a:ext>
            </a:extLst>
          </p:cNvPr>
          <p:cNvSpPr/>
          <p:nvPr/>
        </p:nvSpPr>
        <p:spPr>
          <a:xfrm>
            <a:off x="319014" y="489248"/>
            <a:ext cx="489361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dirty="0">
                <a:cs typeface="Arial" panose="020B0604020202020204" pitchFamily="34" charset="0"/>
              </a:rPr>
              <a:t>思考：</a:t>
            </a:r>
            <a:r>
              <a:rPr lang="zh-CN" altLang="zh-CN" dirty="0">
                <a:cs typeface="Arial" panose="020B0604020202020204" pitchFamily="34" charset="0"/>
              </a:rPr>
              <a:t>这一部分的三个活动可不可以调换顺序？为什么？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844D865-7B1D-4362-B6A1-4BF79B290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098" y="849459"/>
            <a:ext cx="3029905" cy="415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030AFD1-0B5D-4162-AEF1-2288CE869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849459"/>
            <a:ext cx="3000589" cy="415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xmlns="" id="{DD338DA4-506F-4326-A907-A5D93AC690A5}"/>
              </a:ext>
            </a:extLst>
          </p:cNvPr>
          <p:cNvSpPr/>
          <p:nvPr/>
        </p:nvSpPr>
        <p:spPr>
          <a:xfrm>
            <a:off x="2123728" y="3291830"/>
            <a:ext cx="726060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32D3B66C-3AFA-44CE-B61E-3D83616A71C3}"/>
              </a:ext>
            </a:extLst>
          </p:cNvPr>
          <p:cNvSpPr/>
          <p:nvPr/>
        </p:nvSpPr>
        <p:spPr>
          <a:xfrm>
            <a:off x="2123728" y="3939902"/>
            <a:ext cx="79208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65D1446-BD4C-47BA-ACEF-F7FE83F82D26}"/>
              </a:ext>
            </a:extLst>
          </p:cNvPr>
          <p:cNvSpPr/>
          <p:nvPr/>
        </p:nvSpPr>
        <p:spPr>
          <a:xfrm>
            <a:off x="5580112" y="1131590"/>
            <a:ext cx="86409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84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9941498-C741-4948-BF5B-D0A23E0C2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23478"/>
            <a:ext cx="3528392" cy="4832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017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CDB0420-F3E1-4684-8941-B73CBFD37611}"/>
              </a:ext>
            </a:extLst>
          </p:cNvPr>
          <p:cNvSpPr/>
          <p:nvPr/>
        </p:nvSpPr>
        <p:spPr>
          <a:xfrm>
            <a:off x="3718322" y="1882379"/>
            <a:ext cx="17978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/>
            <a:endParaRPr lang="zh-CN" altLang="en-US" sz="7200" b="1" cap="all" noProof="1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7" name="五边形 6">
            <a:extLst>
              <a:ext uri="{FF2B5EF4-FFF2-40B4-BE49-F238E27FC236}">
                <a16:creationId xmlns:a16="http://schemas.microsoft.com/office/drawing/2014/main" xmlns="" id="{03C0D4F5-CA7E-4E73-9EAC-890543BB1701}"/>
              </a:ext>
            </a:extLst>
          </p:cNvPr>
          <p:cNvSpPr/>
          <p:nvPr/>
        </p:nvSpPr>
        <p:spPr>
          <a:xfrm>
            <a:off x="1052513" y="2706291"/>
            <a:ext cx="7115175" cy="63460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07CFEB2-3FFF-47B8-9219-C5AFE36DFC4A}"/>
              </a:ext>
            </a:extLst>
          </p:cNvPr>
          <p:cNvSpPr txBox="1"/>
          <p:nvPr/>
        </p:nvSpPr>
        <p:spPr>
          <a:xfrm>
            <a:off x="1210866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一年级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48F6C4-2284-4EBB-8BC3-0CE8386B191E}"/>
              </a:ext>
            </a:extLst>
          </p:cNvPr>
          <p:cNvSpPr txBox="1"/>
          <p:nvPr/>
        </p:nvSpPr>
        <p:spPr>
          <a:xfrm>
            <a:off x="2331244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二年级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7F0EEB4-41A3-48E5-B010-AEA6196394EC}"/>
              </a:ext>
            </a:extLst>
          </p:cNvPr>
          <p:cNvSpPr txBox="1"/>
          <p:nvPr/>
        </p:nvSpPr>
        <p:spPr>
          <a:xfrm>
            <a:off x="3452813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三年级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88B7882-B456-4B95-8833-E1101B9B5885}"/>
              </a:ext>
            </a:extLst>
          </p:cNvPr>
          <p:cNvSpPr txBox="1"/>
          <p:nvPr/>
        </p:nvSpPr>
        <p:spPr>
          <a:xfrm>
            <a:off x="4574381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四年级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DFB6380-065E-44AB-B7D2-83A6E30C602D}"/>
              </a:ext>
            </a:extLst>
          </p:cNvPr>
          <p:cNvSpPr txBox="1"/>
          <p:nvPr/>
        </p:nvSpPr>
        <p:spPr>
          <a:xfrm>
            <a:off x="5694760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五年级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6EDAF07-CF45-4811-BF86-94C59B2E8FE4}"/>
              </a:ext>
            </a:extLst>
          </p:cNvPr>
          <p:cNvSpPr txBox="1"/>
          <p:nvPr/>
        </p:nvSpPr>
        <p:spPr>
          <a:xfrm>
            <a:off x="6816329" y="2699831"/>
            <a:ext cx="857250" cy="64633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dist" fontAlgn="auto"/>
            <a:r>
              <a:rPr lang="zh-CN" altLang="en-US" sz="18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六年级</a:t>
            </a: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xmlns="" id="{6D7C2384-426F-49E2-9E8F-170555311DE9}"/>
              </a:ext>
            </a:extLst>
          </p:cNvPr>
          <p:cNvCxnSpPr/>
          <p:nvPr/>
        </p:nvCxnSpPr>
        <p:spPr>
          <a:xfrm>
            <a:off x="1539479" y="2175272"/>
            <a:ext cx="57150" cy="703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xmlns="" id="{B279AA41-C134-4339-8364-7AB3D927B1DD}"/>
              </a:ext>
            </a:extLst>
          </p:cNvPr>
          <p:cNvCxnSpPr/>
          <p:nvPr/>
        </p:nvCxnSpPr>
        <p:spPr>
          <a:xfrm>
            <a:off x="2699147" y="2013348"/>
            <a:ext cx="57150" cy="9155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xmlns="" id="{9F9B78E9-6C59-441C-A2F3-4D493D77B0BB}"/>
              </a:ext>
            </a:extLst>
          </p:cNvPr>
          <p:cNvCxnSpPr/>
          <p:nvPr/>
        </p:nvCxnSpPr>
        <p:spPr>
          <a:xfrm>
            <a:off x="3838575" y="1850232"/>
            <a:ext cx="57150" cy="1169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xmlns="" id="{B1271A26-F588-430D-93B3-280831502DD9}"/>
              </a:ext>
            </a:extLst>
          </p:cNvPr>
          <p:cNvCxnSpPr/>
          <p:nvPr/>
        </p:nvCxnSpPr>
        <p:spPr>
          <a:xfrm>
            <a:off x="4943475" y="1743075"/>
            <a:ext cx="57150" cy="1268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id="{DEA48D29-B160-4EEA-9063-11ED338F697F}"/>
              </a:ext>
            </a:extLst>
          </p:cNvPr>
          <p:cNvCxnSpPr/>
          <p:nvPr/>
        </p:nvCxnSpPr>
        <p:spPr>
          <a:xfrm>
            <a:off x="6070997" y="1634728"/>
            <a:ext cx="57150" cy="1413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xmlns="" id="{E8CA854A-2B6F-49E0-AE25-50BE333A762F}"/>
              </a:ext>
            </a:extLst>
          </p:cNvPr>
          <p:cNvCxnSpPr/>
          <p:nvPr/>
        </p:nvCxnSpPr>
        <p:spPr>
          <a:xfrm>
            <a:off x="7146132" y="1419225"/>
            <a:ext cx="55960" cy="1690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笑脸 39">
            <a:extLst>
              <a:ext uri="{FF2B5EF4-FFF2-40B4-BE49-F238E27FC236}">
                <a16:creationId xmlns:a16="http://schemas.microsoft.com/office/drawing/2014/main" xmlns="" id="{905360C0-5351-45FF-B623-43D10EC9967C}"/>
              </a:ext>
            </a:extLst>
          </p:cNvPr>
          <p:cNvSpPr/>
          <p:nvPr/>
        </p:nvSpPr>
        <p:spPr>
          <a:xfrm>
            <a:off x="1070372" y="1526382"/>
            <a:ext cx="1046559" cy="1040606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100" b="1" noProof="1">
                <a:latin typeface="黑体" panose="02010609060101010101" charset="-122"/>
              </a:rPr>
              <a:t>我入学啦</a:t>
            </a:r>
          </a:p>
        </p:txBody>
      </p:sp>
      <p:sp>
        <p:nvSpPr>
          <p:cNvPr id="41" name="笑脸 40">
            <a:extLst>
              <a:ext uri="{FF2B5EF4-FFF2-40B4-BE49-F238E27FC236}">
                <a16:creationId xmlns:a16="http://schemas.microsoft.com/office/drawing/2014/main" xmlns="" id="{7944FCBE-4366-4B24-8C8E-8411F6F41863}"/>
              </a:ext>
            </a:extLst>
          </p:cNvPr>
          <p:cNvSpPr/>
          <p:nvPr/>
        </p:nvSpPr>
        <p:spPr>
          <a:xfrm>
            <a:off x="2207419" y="1297781"/>
            <a:ext cx="1045369" cy="10572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42" name="笑脸 41">
            <a:extLst>
              <a:ext uri="{FF2B5EF4-FFF2-40B4-BE49-F238E27FC236}">
                <a16:creationId xmlns:a16="http://schemas.microsoft.com/office/drawing/2014/main" xmlns="" id="{D46007AD-5C57-457D-83BE-867D93438275}"/>
              </a:ext>
            </a:extLst>
          </p:cNvPr>
          <p:cNvSpPr/>
          <p:nvPr/>
        </p:nvSpPr>
        <p:spPr>
          <a:xfrm>
            <a:off x="3339704" y="1133475"/>
            <a:ext cx="1046559" cy="10572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43" name="笑脸 42">
            <a:extLst>
              <a:ext uri="{FF2B5EF4-FFF2-40B4-BE49-F238E27FC236}">
                <a16:creationId xmlns:a16="http://schemas.microsoft.com/office/drawing/2014/main" xmlns="" id="{AE91A1E6-A012-4B36-93C2-C08A68E5841E}"/>
              </a:ext>
            </a:extLst>
          </p:cNvPr>
          <p:cNvSpPr/>
          <p:nvPr/>
        </p:nvSpPr>
        <p:spPr>
          <a:xfrm>
            <a:off x="4437460" y="945356"/>
            <a:ext cx="1046559" cy="10572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44" name="笑脸 43">
            <a:extLst>
              <a:ext uri="{FF2B5EF4-FFF2-40B4-BE49-F238E27FC236}">
                <a16:creationId xmlns:a16="http://schemas.microsoft.com/office/drawing/2014/main" xmlns="" id="{BB62BA27-B9D0-4F3A-ADE8-1DE0DB03684B}"/>
              </a:ext>
            </a:extLst>
          </p:cNvPr>
          <p:cNvSpPr/>
          <p:nvPr/>
        </p:nvSpPr>
        <p:spPr>
          <a:xfrm>
            <a:off x="5541169" y="825104"/>
            <a:ext cx="1045369" cy="10572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45" name="笑脸 44">
            <a:extLst>
              <a:ext uri="{FF2B5EF4-FFF2-40B4-BE49-F238E27FC236}">
                <a16:creationId xmlns:a16="http://schemas.microsoft.com/office/drawing/2014/main" xmlns="" id="{7E90E651-1E2E-4D8B-BA77-0673018EBD40}"/>
              </a:ext>
            </a:extLst>
          </p:cNvPr>
          <p:cNvSpPr/>
          <p:nvPr/>
        </p:nvSpPr>
        <p:spPr>
          <a:xfrm>
            <a:off x="6634163" y="667941"/>
            <a:ext cx="1046560" cy="10572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endParaRPr lang="zh-CN" altLang="en-US" sz="1050" noProof="1"/>
          </a:p>
        </p:txBody>
      </p:sp>
      <p:sp>
        <p:nvSpPr>
          <p:cNvPr id="34837" name="文本框 2">
            <a:extLst>
              <a:ext uri="{FF2B5EF4-FFF2-40B4-BE49-F238E27FC236}">
                <a16:creationId xmlns:a16="http://schemas.microsoft.com/office/drawing/2014/main" xmlns="" id="{797EE960-0D7F-455B-9F23-AE6BDBB6A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710" y="3494485"/>
            <a:ext cx="6784181" cy="1293111"/>
          </a:xfrm>
          <a:prstGeom prst="rect">
            <a:avLst/>
          </a:prstGeom>
          <a:solidFill>
            <a:srgbClr val="DEEBF7"/>
          </a:solidFill>
          <a:ln w="9525">
            <a:solidFill>
              <a:srgbClr val="DEEBF7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b="1">
                <a:solidFill>
                  <a:srgbClr val="3B383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   在时间轴上用简洁的语言填写你印象最深的人或事，还可以把照片贴在旁边，附上简短的说明，让人一看就能勾起对当时场景的回忆。</a:t>
            </a:r>
            <a:endParaRPr lang="zh-CN" altLang="en-US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7" grpId="0" bldLvl="0" animBg="1"/>
      <p:bldP spid="3483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BF76EA7-F9D4-4EE4-8897-5F734E7AA551}"/>
              </a:ext>
            </a:extLst>
          </p:cNvPr>
          <p:cNvSpPr/>
          <p:nvPr/>
        </p:nvSpPr>
        <p:spPr>
          <a:xfrm>
            <a:off x="539552" y="555526"/>
            <a:ext cx="5904656" cy="4603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怎样</a:t>
            </a:r>
            <a:r>
              <a:rPr lang="zh-CN" altLang="zh-CN" sz="18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进行一次成功的综合性学习活动</a:t>
            </a:r>
            <a:r>
              <a:rPr lang="zh-CN" altLang="en-US" sz="18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？</a:t>
            </a:r>
            <a:endParaRPr lang="zh-CN" altLang="zh-CN" sz="18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图示 7">
            <a:extLst>
              <a:ext uri="{FF2B5EF4-FFF2-40B4-BE49-F238E27FC236}">
                <a16:creationId xmlns:a16="http://schemas.microsoft.com/office/drawing/2014/main" xmlns="" id="{1F809529-B695-44C4-94D2-2F4FB92150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8631943"/>
              </p:ext>
            </p:extLst>
          </p:nvPr>
        </p:nvGraphicFramePr>
        <p:xfrm>
          <a:off x="899592" y="1491630"/>
          <a:ext cx="7560840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405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815F52A-F85A-4F2A-9CB0-9D8317DAAE05}"/>
              </a:ext>
            </a:extLst>
          </p:cNvPr>
          <p:cNvSpPr txBox="1"/>
          <p:nvPr/>
        </p:nvSpPr>
        <p:spPr>
          <a:xfrm>
            <a:off x="1072754" y="837010"/>
            <a:ext cx="7315670" cy="1636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：要从时间轴上选取有代表性的内容与同学分享</a:t>
            </a:r>
            <a:r>
              <a:rPr lang="en-US" altLang="zh-CN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,</a:t>
            </a:r>
            <a:r>
              <a:rPr lang="zh-CN" altLang="en-US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有代表性的内容，可以是印象深刻的内容或对自己影响较大的内容等。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B378085-3D7F-4200-BF0E-6BAE0348A94E}"/>
              </a:ext>
            </a:extLst>
          </p:cNvPr>
          <p:cNvSpPr txBox="1"/>
          <p:nvPr/>
        </p:nvSpPr>
        <p:spPr>
          <a:xfrm>
            <a:off x="985838" y="2772966"/>
            <a:ext cx="7546602" cy="1096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700" b="1" spc="225" noProof="1">
                <a:solidFill>
                  <a:schemeClr val="bg2">
                    <a:lumMod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：分享难忘回忆以诉说往事为主，还可以展示一些相关的照片、实物等。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715</Words>
  <Application>Microsoft Office PowerPoint</Application>
  <PresentationFormat>全屏显示(16:9)</PresentationFormat>
  <Paragraphs>112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Calibri</vt:lpstr>
      <vt:lpstr>黑体</vt:lpstr>
      <vt:lpstr>Heiti SC Light</vt:lpstr>
      <vt:lpstr>楷体</vt:lpstr>
      <vt:lpstr>Times New Roman</vt:lpstr>
      <vt:lpstr>Wingdings</vt:lpstr>
      <vt:lpstr>微软雅黑</vt:lpstr>
      <vt:lpstr>华文琥珀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342</cp:revision>
  <dcterms:created xsi:type="dcterms:W3CDTF">2017-03-17T02:28:00Z</dcterms:created>
  <dcterms:modified xsi:type="dcterms:W3CDTF">2020-11-23T02:02:51Z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