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523" r:id="rId2"/>
    <p:sldId id="1012" r:id="rId3"/>
    <p:sldId id="1040" r:id="rId4"/>
    <p:sldId id="1042" r:id="rId5"/>
    <p:sldId id="1044" r:id="rId6"/>
    <p:sldId id="1045" r:id="rId7"/>
    <p:sldId id="1043" r:id="rId8"/>
    <p:sldId id="1046" r:id="rId9"/>
    <p:sldId id="1047" r:id="rId10"/>
    <p:sldId id="1048" r:id="rId11"/>
    <p:sldId id="1049" r:id="rId12"/>
    <p:sldId id="1050" r:id="rId13"/>
    <p:sldId id="1051" r:id="rId14"/>
    <p:sldId id="1052" r:id="rId15"/>
    <p:sldId id="1053" r:id="rId16"/>
    <p:sldId id="1054" r:id="rId17"/>
    <p:sldId id="1039" r:id="rId18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1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黑体" panose="02010609060101010101" pitchFamily="49" charset="-122"/>
      <p:regular r:id="rId27"/>
    </p:embeddedFont>
    <p:embeddedFont>
      <p:font typeface="楷体" panose="02010609060101010101" pitchFamily="49" charset="-122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90" d="100"/>
          <a:sy n="90" d="100"/>
        </p:scale>
        <p:origin x="966" y="-186"/>
      </p:cViewPr>
      <p:guideLst>
        <p:guide orient="horz" pos="3117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74"/>
        <p:guide pos="22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2019/12/30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500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2019/12/30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9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17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2019/12/30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7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36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1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53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920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010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6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03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90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4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73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18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73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0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2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3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18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timgsa.baidu.com/timg?image&amp;quality=80&amp;size=b9999_10000&amp;sec=1571138579261&amp;di=537c731429cf95e38f97a63e7e3f58f8&amp;imgtype=0&amp;src=http%3A%2F%2Fwww.51pptmoban.com%2Fd%2Ffile%2F2013%2F10%2F21%2F244e1a9966a447e5f9be24fa1876f6d1.jpg"/>
          <p:cNvPicPr>
            <a:picLocks noChangeAspect="1" noChangeArrowheads="1"/>
          </p:cNvPicPr>
          <p:nvPr userDrawn="1"/>
        </p:nvPicPr>
        <p:blipFill rotWithShape="1"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4" b="3174"/>
          <a:stretch/>
        </p:blipFill>
        <p:spPr bwMode="auto">
          <a:xfrm>
            <a:off x="0" y="-20010"/>
            <a:ext cx="9179573" cy="516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" y="77589"/>
            <a:ext cx="2771800" cy="307777"/>
            <a:chOff x="1" y="77589"/>
            <a:chExt cx="2771800" cy="307777"/>
          </a:xfrm>
        </p:grpSpPr>
        <p:sp>
          <p:nvSpPr>
            <p:cNvPr id="5" name="矩形 4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TextBox 1"/>
            <p:cNvSpPr txBox="1"/>
            <p:nvPr userDrawn="1"/>
          </p:nvSpPr>
          <p:spPr>
            <a:xfrm>
              <a:off x="179512" y="77589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难忘小学生活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90830" y="1064895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TextBox 48"/>
          <p:cNvSpPr txBox="1"/>
          <p:nvPr/>
        </p:nvSpPr>
        <p:spPr>
          <a:xfrm>
            <a:off x="611560" y="1785620"/>
            <a:ext cx="8397810" cy="80791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聪明在于学习，天才在于积累</a:t>
            </a:r>
            <a:endParaRPr altLang="zh-CN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899592" y="772103"/>
            <a:ext cx="4464496" cy="719527"/>
          </a:xfrm>
          <a:custGeom>
            <a:avLst/>
            <a:gdLst>
              <a:gd name="connsiteX0" fmla="*/ 0 w 6120680"/>
              <a:gd name="connsiteY0" fmla="*/ 119924 h 719527"/>
              <a:gd name="connsiteX1" fmla="*/ 119924 w 6120680"/>
              <a:gd name="connsiteY1" fmla="*/ 0 h 719527"/>
              <a:gd name="connsiteX2" fmla="*/ 6000756 w 6120680"/>
              <a:gd name="connsiteY2" fmla="*/ 0 h 719527"/>
              <a:gd name="connsiteX3" fmla="*/ 6120680 w 6120680"/>
              <a:gd name="connsiteY3" fmla="*/ 119924 h 719527"/>
              <a:gd name="connsiteX4" fmla="*/ 6120680 w 6120680"/>
              <a:gd name="connsiteY4" fmla="*/ 599603 h 719527"/>
              <a:gd name="connsiteX5" fmla="*/ 6000756 w 6120680"/>
              <a:gd name="connsiteY5" fmla="*/ 719527 h 719527"/>
              <a:gd name="connsiteX6" fmla="*/ 119924 w 6120680"/>
              <a:gd name="connsiteY6" fmla="*/ 719527 h 719527"/>
              <a:gd name="connsiteX7" fmla="*/ 0 w 6120680"/>
              <a:gd name="connsiteY7" fmla="*/ 599603 h 719527"/>
              <a:gd name="connsiteX8" fmla="*/ 0 w 6120680"/>
              <a:gd name="connsiteY8" fmla="*/ 119924 h 719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719527">
                <a:moveTo>
                  <a:pt x="0" y="119924"/>
                </a:moveTo>
                <a:cubicBezTo>
                  <a:pt x="0" y="53692"/>
                  <a:pt x="53692" y="0"/>
                  <a:pt x="119924" y="0"/>
                </a:cubicBezTo>
                <a:lnTo>
                  <a:pt x="6000756" y="0"/>
                </a:lnTo>
                <a:cubicBezTo>
                  <a:pt x="6066988" y="0"/>
                  <a:pt x="6120680" y="53692"/>
                  <a:pt x="6120680" y="119924"/>
                </a:cubicBezTo>
                <a:lnTo>
                  <a:pt x="6120680" y="599603"/>
                </a:lnTo>
                <a:cubicBezTo>
                  <a:pt x="6120680" y="665835"/>
                  <a:pt x="6066988" y="719527"/>
                  <a:pt x="6000756" y="719527"/>
                </a:cubicBezTo>
                <a:lnTo>
                  <a:pt x="119924" y="719527"/>
                </a:lnTo>
                <a:cubicBezTo>
                  <a:pt x="53692" y="719527"/>
                  <a:pt x="0" y="665835"/>
                  <a:pt x="0" y="599603"/>
                </a:cubicBezTo>
                <a:lnTo>
                  <a:pt x="0" y="11992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04" tIns="141804" rIns="141804" bIns="141804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smtClean="0"/>
              <a:t>说说你对华罗庚的认识。</a:t>
            </a:r>
            <a:endParaRPr lang="zh-CN" altLang="en-US" sz="2800" b="1" kern="1200"/>
          </a:p>
        </p:txBody>
      </p:sp>
      <p:sp>
        <p:nvSpPr>
          <p:cNvPr id="6" name="矩形 5"/>
          <p:cNvSpPr/>
          <p:nvPr/>
        </p:nvSpPr>
        <p:spPr>
          <a:xfrm>
            <a:off x="2483768" y="2355726"/>
            <a:ext cx="4339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</a:rPr>
              <a:t>勤奋努力、热爱学习</a:t>
            </a:r>
          </a:p>
        </p:txBody>
      </p:sp>
    </p:spTree>
    <p:extLst>
      <p:ext uri="{BB962C8B-B14F-4D97-AF65-F5344CB8AC3E}">
        <p14:creationId xmlns:p14="http://schemas.microsoft.com/office/powerpoint/2010/main" val="238200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423699"/>
            <a:ext cx="88908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美国著名数学史家贝特曼称：“华罗庚是中国的爱因斯坦，足够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成为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全世界所有著名科学院的院士”。</a:t>
            </a:r>
          </a:p>
          <a:p>
            <a:pPr indent="62865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劳埃尔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熊飞儿德说：“他的研究范围之广，堪称世界上名列前茅的数学家之一。受到他直接影响的人也许比受历史上任何数学家直接影响的人都多”，“华罗庚的存在堪比任何一位大数学家卓越的价值。”</a:t>
            </a:r>
          </a:p>
          <a:p>
            <a:pPr indent="62865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哈贝斯坦：“华罗庚是他这个时代的国际领袖数学家之一。”</a:t>
            </a:r>
          </a:p>
          <a:p>
            <a:pPr indent="62865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克拉达：“华罗庚形成中国数学。”</a:t>
            </a:r>
          </a:p>
        </p:txBody>
      </p:sp>
    </p:spTree>
    <p:extLst>
      <p:ext uri="{BB962C8B-B14F-4D97-AF65-F5344CB8AC3E}">
        <p14:creationId xmlns:p14="http://schemas.microsoft.com/office/powerpoint/2010/main" val="256385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555526"/>
            <a:ext cx="8098805" cy="3869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华罗庚先生作为当代自学成长的科学巨匠和誉满中外的著名数学家，一生致力于数学研究和发展，并以科学家的博大胸怀提携后进和培养人才，以高度的历史责任感投身科普和应用数学推广，为数学科学事业的发展作出了卓越贡献，为祖国现代化建设付出了毕生精力。</a:t>
            </a:r>
          </a:p>
        </p:txBody>
      </p:sp>
    </p:spTree>
    <p:extLst>
      <p:ext uri="{BB962C8B-B14F-4D97-AF65-F5344CB8AC3E}">
        <p14:creationId xmlns:p14="http://schemas.microsoft.com/office/powerpoint/2010/main" val="79209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651459"/>
            <a:ext cx="5211683" cy="480131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04" tIns="141804" rIns="141804" bIns="141804" numCol="1" spcCol="1270" anchor="ctr" anchorCtr="0">
            <a:noAutofit/>
          </a:bodyPr>
          <a:lstStyle/>
          <a:p>
            <a:pPr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>
                <a:solidFill>
                  <a:schemeClr val="lt1"/>
                </a:solidFill>
              </a:rPr>
              <a:t>你还知道哪些华罗庚的名言呢？</a:t>
            </a:r>
          </a:p>
        </p:txBody>
      </p:sp>
      <p:sp>
        <p:nvSpPr>
          <p:cNvPr id="3" name="矩形 2"/>
          <p:cNvSpPr/>
          <p:nvPr/>
        </p:nvSpPr>
        <p:spPr>
          <a:xfrm>
            <a:off x="611560" y="1347614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人家帮我，永志不忘，我帮人家，莫记心上。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在寻求真理的长征中，惟有学习，不断地学习，勤奋地学习，有创造性地学习，才能越重山，跨峻岭。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日累月积见功勋，山穷水尽惜寸阴。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时间是由分秒积成的，善于利用零星时间的人，才会做出更大的成绩来。</a:t>
            </a:r>
          </a:p>
        </p:txBody>
      </p:sp>
    </p:spTree>
    <p:extLst>
      <p:ext uri="{BB962C8B-B14F-4D97-AF65-F5344CB8AC3E}">
        <p14:creationId xmlns:p14="http://schemas.microsoft.com/office/powerpoint/2010/main" val="17250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627999"/>
            <a:ext cx="7704856" cy="935639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04" tIns="141804" rIns="141804" bIns="141804" numCol="1" spcCol="1270" anchor="ctr" anchorCtr="0">
            <a:noAutofit/>
          </a:bodyPr>
          <a:lstStyle/>
          <a:p>
            <a:pPr indent="628650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/>
              <a:t>你知道还有谁也像华罗庚一样的热爱学习、坚持积累吗？</a:t>
            </a:r>
            <a:endParaRPr lang="zh-CN" altLang="en-US" sz="2800" b="1" dirty="0">
              <a:solidFill>
                <a:schemeClr val="l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49915" y="2067694"/>
            <a:ext cx="18261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囊萤映</a:t>
            </a:r>
            <a:r>
              <a:rPr lang="zh-CN" altLang="en-US" sz="3200" dirty="0" smtClean="0">
                <a:solidFill>
                  <a:srgbClr val="FF0000"/>
                </a:solidFill>
              </a:rPr>
              <a:t>雪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</a:rPr>
              <a:t>悬梁刺股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</a:rPr>
              <a:t>凿</a:t>
            </a:r>
            <a:r>
              <a:rPr lang="zh-CN" altLang="en-US" sz="3200" dirty="0">
                <a:solidFill>
                  <a:srgbClr val="FF0000"/>
                </a:solidFill>
              </a:rPr>
              <a:t>壁借光</a:t>
            </a:r>
          </a:p>
        </p:txBody>
      </p:sp>
    </p:spTree>
    <p:extLst>
      <p:ext uri="{BB962C8B-B14F-4D97-AF65-F5344CB8AC3E}">
        <p14:creationId xmlns:p14="http://schemas.microsoft.com/office/powerpoint/2010/main" val="236733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752" y="483518"/>
            <a:ext cx="4550859" cy="7029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804" tIns="141804" rIns="141804" bIns="141804" numCol="1" spcCol="127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演讲基本要求与技巧</a:t>
            </a:r>
          </a:p>
        </p:txBody>
      </p:sp>
      <p:sp>
        <p:nvSpPr>
          <p:cNvPr id="3" name="矩形 2"/>
          <p:cNvSpPr/>
          <p:nvPr/>
        </p:nvSpPr>
        <p:spPr>
          <a:xfrm>
            <a:off x="611560" y="1203598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lnSpc>
                <a:spcPct val="150000"/>
              </a:lnSpc>
            </a:pPr>
            <a:r>
              <a:rPr lang="zh-CN" altLang="en-US" sz="2400" dirty="0"/>
              <a:t>①演讲时的姿势</a:t>
            </a:r>
            <a:r>
              <a:rPr lang="zh-CN" altLang="en-US" sz="2400" dirty="0" smtClean="0"/>
              <a:t>放松。</a:t>
            </a:r>
            <a:endParaRPr lang="zh-CN" altLang="en-US" sz="2400" dirty="0"/>
          </a:p>
          <a:p>
            <a:pPr marL="266700" indent="-266700">
              <a:lnSpc>
                <a:spcPct val="150000"/>
              </a:lnSpc>
            </a:pPr>
            <a:r>
              <a:rPr lang="zh-CN" altLang="en-US" sz="2400" dirty="0"/>
              <a:t>②演讲时的脸部表情</a:t>
            </a:r>
            <a:r>
              <a:rPr lang="zh-CN" altLang="en-US" sz="2400" dirty="0" smtClean="0"/>
              <a:t>泰然自若。</a:t>
            </a:r>
            <a:endParaRPr lang="zh-CN" altLang="en-US" sz="2400" dirty="0"/>
          </a:p>
          <a:p>
            <a:pPr marL="266700" indent="-266700">
              <a:lnSpc>
                <a:spcPct val="150000"/>
              </a:lnSpc>
            </a:pPr>
            <a:r>
              <a:rPr lang="zh-CN" altLang="en-US" sz="2400" dirty="0"/>
              <a:t>③声音清晰、流畅、响亮。    </a:t>
            </a:r>
          </a:p>
          <a:p>
            <a:pPr marL="266700" indent="-266700">
              <a:lnSpc>
                <a:spcPct val="150000"/>
              </a:lnSpc>
            </a:pPr>
            <a:r>
              <a:rPr lang="zh-CN" altLang="en-US" sz="2400" dirty="0"/>
              <a:t>④讲究声音的轻重缓急、节奏变化、 感情停顿等。    </a:t>
            </a:r>
          </a:p>
          <a:p>
            <a:pPr marL="266700" indent="-266700">
              <a:lnSpc>
                <a:spcPct val="150000"/>
              </a:lnSpc>
            </a:pPr>
            <a:r>
              <a:rPr lang="zh-CN" altLang="en-US" sz="2400" dirty="0"/>
              <a:t>⑤上台要情绪饱满，充满自信，步伐稳 健自然，目光环视全场。</a:t>
            </a:r>
          </a:p>
        </p:txBody>
      </p:sp>
    </p:spTree>
    <p:extLst>
      <p:ext uri="{BB962C8B-B14F-4D97-AF65-F5344CB8AC3E}">
        <p14:creationId xmlns:p14="http://schemas.microsoft.com/office/powerpoint/2010/main" val="121646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339502"/>
            <a:ext cx="8098805" cy="4437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同学们，“你是一个聪明的孩子。”这句话是表扬你吗？那么“你是一个勤奋的孩子。”这句话呢？哦，“聪明”是父母带给我们的，不是对我的夸赞；可“勤奋”却是通过自身努力得到的，这是对我们的肯定。所以说，没有天才，只有学习。</a:t>
            </a:r>
          </a:p>
          <a:p>
            <a:pPr indent="723900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对于学习，我们只有不断努力，不断积累，才能有所成就，成为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这个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社会的有用之才。我相信我们班的每个同学都能做到。</a:t>
            </a:r>
          </a:p>
        </p:txBody>
      </p:sp>
    </p:spTree>
    <p:extLst>
      <p:ext uri="{BB962C8B-B14F-4D97-AF65-F5344CB8AC3E}">
        <p14:creationId xmlns:p14="http://schemas.microsoft.com/office/powerpoint/2010/main" val="1092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43689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497917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120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华罗庚仅有初中学历，但他一生发表了数学研究论文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余篇，专著和科普性著作数十种，为我国数学科学的发展和普及工作作出了重要贡献。</a:t>
            </a:r>
          </a:p>
        </p:txBody>
      </p:sp>
      <p:sp>
        <p:nvSpPr>
          <p:cNvPr id="4" name="矩形 3"/>
          <p:cNvSpPr/>
          <p:nvPr/>
        </p:nvSpPr>
        <p:spPr>
          <a:xfrm>
            <a:off x="792890" y="2628657"/>
            <a:ext cx="78835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120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人们说他是数学天才，然而华罗庚自己却认为：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“聪明在于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学习，天才出于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积累。”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这是为什么呢？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411510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仰慕</a:t>
            </a:r>
            <a:r>
              <a:rPr lang="zh-CN" altLang="en-US" sz="2400" dirty="0">
                <a:solidFill>
                  <a:srgbClr val="FF0000"/>
                </a:solidFill>
              </a:rPr>
              <a:t>不已：</a:t>
            </a:r>
            <a:r>
              <a:rPr lang="zh-CN" altLang="en-US" sz="2400" dirty="0"/>
              <a:t>仰慕，指敬仰思慕。不已：不停止；不停歇。一直敬仰思慕。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信手拈来：</a:t>
            </a:r>
            <a:r>
              <a:rPr lang="zh-CN" altLang="en-US" sz="2400" dirty="0"/>
              <a:t>信手：随手；拈：用手指捏取东西。随手拿来。多指写文章时能自由纯熟的选用词语或应用典故，用不着怎么思考。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誉满天下：</a:t>
            </a:r>
            <a:r>
              <a:rPr lang="zh-CN" altLang="en-US" sz="2400" dirty="0"/>
              <a:t>誉：名誉。美好的名声天下皆知。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预想不到：</a:t>
            </a:r>
            <a:r>
              <a:rPr lang="zh-CN" altLang="en-US" sz="2400" dirty="0"/>
              <a:t>有所准备或者计划，但是超出了准备或者计划的范围。</a:t>
            </a:r>
          </a:p>
        </p:txBody>
      </p:sp>
    </p:spTree>
    <p:extLst>
      <p:ext uri="{BB962C8B-B14F-4D97-AF65-F5344CB8AC3E}">
        <p14:creationId xmlns:p14="http://schemas.microsoft.com/office/powerpoint/2010/main" val="29839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915566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仰慕不已  信手拈来  誉满天下  预想不到 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攻克堡垒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吸取教训  总结经验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贯彻原则 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一觉醒来  继续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前进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妙手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成章 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碰钉子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走弯路  走岔路  花时间</a:t>
            </a:r>
          </a:p>
        </p:txBody>
      </p:sp>
    </p:spTree>
    <p:extLst>
      <p:ext uri="{BB962C8B-B14F-4D97-AF65-F5344CB8AC3E}">
        <p14:creationId xmlns:p14="http://schemas.microsoft.com/office/powerpoint/2010/main" val="24194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699542"/>
            <a:ext cx="806489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快速阅读演讲稿，理清思路。</a:t>
            </a:r>
          </a:p>
        </p:txBody>
      </p:sp>
      <p:sp>
        <p:nvSpPr>
          <p:cNvPr id="3" name="矩形 2"/>
          <p:cNvSpPr/>
          <p:nvPr/>
        </p:nvSpPr>
        <p:spPr>
          <a:xfrm>
            <a:off x="666635" y="1563638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zh-CN" altLang="en-US" sz="2400" dirty="0"/>
              <a:t>①（第一段）举例说明某些人失败的原因。</a:t>
            </a:r>
          </a:p>
          <a:p>
            <a:pPr marL="355600" indent="-355600">
              <a:lnSpc>
                <a:spcPct val="150000"/>
              </a:lnSpc>
            </a:pPr>
            <a:r>
              <a:rPr lang="zh-CN" altLang="en-US" sz="2400" dirty="0"/>
              <a:t>②（第二段）总结科学家成功的必要条件。</a:t>
            </a:r>
          </a:p>
          <a:p>
            <a:pPr marL="355600" indent="-355600">
              <a:lnSpc>
                <a:spcPct val="150000"/>
              </a:lnSpc>
            </a:pPr>
            <a:r>
              <a:rPr lang="zh-CN" altLang="en-US" sz="2400" dirty="0"/>
              <a:t>③（第三四五段）以“我”的亲身实践说明坚持和积累的重要性。</a:t>
            </a:r>
          </a:p>
        </p:txBody>
      </p:sp>
    </p:spTree>
    <p:extLst>
      <p:ext uri="{BB962C8B-B14F-4D97-AF65-F5344CB8AC3E}">
        <p14:creationId xmlns:p14="http://schemas.microsoft.com/office/powerpoint/2010/main" val="22440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568" y="932499"/>
            <a:ext cx="7776864" cy="2796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>
              <a:lnSpc>
                <a:spcPct val="150000"/>
              </a:lnSpc>
            </a:pPr>
            <a:r>
              <a:rPr lang="zh-CN" altLang="en-US" sz="2400" dirty="0"/>
              <a:t>这是华罗庚在</a:t>
            </a:r>
            <a:r>
              <a:rPr lang="en-US" altLang="zh-CN" sz="2400" dirty="0"/>
              <a:t>1956</a:t>
            </a:r>
            <a:r>
              <a:rPr lang="zh-CN" altLang="en-US" sz="2400" dirty="0"/>
              <a:t>年北京大学的演讲。演讲稿的观点鲜明，感情真挚，语言通俗易懂，以亲身经历说明了坚持和积累的重要性，充满了对莘莘学子的关爱和期待。同学们，想要更加深刻地了解这片演讲稿，我们一定要先了解华罗庚。</a:t>
            </a:r>
          </a:p>
        </p:txBody>
      </p:sp>
    </p:spTree>
    <p:extLst>
      <p:ext uri="{BB962C8B-B14F-4D97-AF65-F5344CB8AC3E}">
        <p14:creationId xmlns:p14="http://schemas.microsoft.com/office/powerpoint/2010/main" val="98910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3461" y="954919"/>
            <a:ext cx="842281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/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华罗庚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出生于江苏省金坛县，家境贫寒。初中毕业后，在上海上了一年职业学校。因交不起学费，只好辍学回家帮父亲料理小杂货店。半工半读，用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年完成了高中和大学初年级的全部数学课程。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1931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他发表的文章得到清华大学教授熊庆来的赏识，被调到清华数学系任助理员。在清华人才济济的环境中，华罗庚立下一个宏愿：以过人的努力，追求自己的成就。“人家受的教育比我多，我必须用加倍的时间以补救我的缺失，所以人家每天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小时工作，我要工作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小时以上才觉得心安。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79712" y="392346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800" b="1" dirty="0">
                <a:solidFill>
                  <a:prstClr val="black"/>
                </a:solidFill>
              </a:rPr>
              <a:t>成功的钥匙 </a:t>
            </a:r>
            <a:r>
              <a:rPr lang="en-US" altLang="zh-CN" sz="2800" b="1" dirty="0">
                <a:solidFill>
                  <a:prstClr val="black"/>
                </a:solidFill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</a:rPr>
              <a:t>勤奋和积累</a:t>
            </a:r>
          </a:p>
        </p:txBody>
      </p:sp>
    </p:spTree>
    <p:extLst>
      <p:ext uri="{BB962C8B-B14F-4D97-AF65-F5344CB8AC3E}">
        <p14:creationId xmlns:p14="http://schemas.microsoft.com/office/powerpoint/2010/main" val="11042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3461" y="405690"/>
            <a:ext cx="842281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/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后来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当被问及成功的秘诀时，华罗庚从不提及自己的天分，他认为“天才出于积累，聪明在于勤奋。”基于勤奋与努力，华罗庚在清华只用了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年时间，就从助理员成长为助教，进而到英国剑桥大学研究深造，并在进修的两年里完成了十余篇论文，深得著名数学家哈代的赞誉。</a:t>
            </a:r>
          </a:p>
          <a:p>
            <a:pPr indent="628650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华罗庚不仅在治学上勤奋严谨，对于国家，他更是满怀一腔赤诚。新中国成立后，华罗庚放弃国外的优秀待遇毅然回到清华任教，并在途经香港时写下了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致中国全体留美学生的公开信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，大声疾呼：“为了抉择真理，我们应当回去；为了国家民族，我们应当回去</a:t>
            </a:r>
            <a:r>
              <a:rPr lang="en-US" altLang="zh-CN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986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3461" y="339502"/>
            <a:ext cx="84228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华罗庚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为培养新中国数学家和骨干队伍作出了杰出贡献。在他的悉心培养下，以万哲先、陆启铿、王元、陈景润等为代表的一批年轻人迅速成长起来，共同开创了中国数学研究的新格局。</a:t>
            </a:r>
          </a:p>
          <a:p>
            <a:pPr indent="6286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1985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年，华罗庚到日本讲学，倒在东京大学的讲坛上，他一直工作到了生命的最后一刻。正如挽诗中所说：“将军死在战场，学者死在书房，可敬的你，耗尽心血一腔，光荣的死在科学的讲坛上。”</a:t>
            </a:r>
          </a:p>
          <a:p>
            <a:pPr indent="6286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没有真正的天才，了解那些天才的故事就会发现，没有一个人不是努力，勤奋，不断地学习，积累知识而获得成功的！如同“机遇只留给有准备的人”一样，没有一定的知识积累是不可能成为天才的！</a:t>
            </a:r>
          </a:p>
        </p:txBody>
      </p:sp>
    </p:spTree>
    <p:extLst>
      <p:ext uri="{BB962C8B-B14F-4D97-AF65-F5344CB8AC3E}">
        <p14:creationId xmlns:p14="http://schemas.microsoft.com/office/powerpoint/2010/main" val="89574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1245</Words>
  <Application>Microsoft Office PowerPoint</Application>
  <PresentationFormat>全屏显示(16:9)</PresentationFormat>
  <Paragraphs>52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Times New Roman</vt:lpstr>
      <vt:lpstr>微软雅黑</vt:lpstr>
      <vt:lpstr>Calibri</vt:lpstr>
      <vt:lpstr>Xingkai SC</vt:lpstr>
      <vt:lpstr>黑体</vt:lpstr>
      <vt:lpstr>楷体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108</cp:revision>
  <dcterms:created xsi:type="dcterms:W3CDTF">2017-03-17T02:28:00Z</dcterms:created>
  <dcterms:modified xsi:type="dcterms:W3CDTF">2019-12-30T01:53:12Z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