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523" r:id="rId2"/>
    <p:sldId id="1856" r:id="rId3"/>
    <p:sldId id="1741" r:id="rId4"/>
    <p:sldId id="1847" r:id="rId5"/>
    <p:sldId id="1861" r:id="rId6"/>
    <p:sldId id="1862" r:id="rId7"/>
    <p:sldId id="1863" r:id="rId8"/>
    <p:sldId id="1854" r:id="rId9"/>
    <p:sldId id="1864" r:id="rId10"/>
    <p:sldId id="1860" r:id="rId11"/>
    <p:sldId id="1865" r:id="rId12"/>
    <p:sldId id="1866" r:id="rId13"/>
    <p:sldId id="289" r:id="rId14"/>
  </p:sldIdLst>
  <p:sldSz cx="9144000" cy="5143500" type="screen16x9"/>
  <p:notesSz cx="6858000" cy="9144000"/>
  <p:embeddedFontLst>
    <p:embeddedFont>
      <p:font typeface="楷体" pitchFamily="49" charset="-122"/>
      <p:regular r:id="rId17"/>
    </p:embeddedFont>
    <p:embeddedFont>
      <p:font typeface="Calibri" pitchFamily="34" charset="0"/>
      <p:regular r:id="rId18"/>
      <p:bold r:id="rId19"/>
      <p:italic r:id="rId20"/>
      <p:boldItalic r:id="rId21"/>
    </p:embeddedFont>
    <p:embeddedFont>
      <p:font typeface="黑体" pitchFamily="49" charset="-122"/>
      <p:regular r:id="rId22"/>
    </p:embeddedFont>
    <p:embeddedFont>
      <p:font typeface="微软雅黑" pitchFamily="34" charset="-122"/>
      <p:regular r:id="rId23"/>
      <p:bold r:id="rId24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53">
          <p15:clr>
            <a:srgbClr val="A4A3A4"/>
          </p15:clr>
        </p15:guide>
        <p15:guide id="2" pos="575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43">
          <p15:clr>
            <a:srgbClr val="A4A3A4"/>
          </p15:clr>
        </p15:guide>
        <p15:guide id="2" pos="22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FFFFFF"/>
    <a:srgbClr val="00B050"/>
    <a:srgbClr val="0066FF"/>
    <a:srgbClr val="A38302"/>
    <a:srgbClr val="FEFCDE"/>
    <a:srgbClr val="FF00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478" autoAdjust="0"/>
    <p:restoredTop sz="94519" autoAdjust="0"/>
  </p:normalViewPr>
  <p:slideViewPr>
    <p:cSldViewPr>
      <p:cViewPr>
        <p:scale>
          <a:sx n="100" d="100"/>
          <a:sy n="100" d="100"/>
        </p:scale>
        <p:origin x="-504" y="-294"/>
      </p:cViewPr>
      <p:guideLst>
        <p:guide orient="horz" pos="3153"/>
        <p:guide pos="5755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43"/>
        <p:guide pos="228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8514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031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/>
              <a:ea typeface="微软雅黑" panose="020B0503020204020204" charset="-122"/>
              <a:cs typeface="+mn-cs"/>
            </a:endParaRPr>
          </a:p>
        </p:txBody>
      </p:sp>
      <p:sp>
        <p:nvSpPr>
          <p:cNvPr id="6" name="文本框 10"/>
          <p:cNvSpPr txBox="1"/>
          <p:nvPr userDrawn="1"/>
        </p:nvSpPr>
        <p:spPr>
          <a:xfrm>
            <a:off x="193237" y="92978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b="0" dirty="0">
                <a:latin typeface="+mn-ea"/>
                <a:ea typeface="+mn-ea"/>
              </a:rPr>
              <a:t>难忘的小学生活</a:t>
            </a:r>
            <a:r>
              <a:rPr kumimoji="1" lang="en-US" altLang="zh-CN" sz="1200" b="0" dirty="0">
                <a:latin typeface="+mn-ea"/>
                <a:ea typeface="+mn-ea"/>
              </a:rPr>
              <a:t>·</a:t>
            </a:r>
            <a:r>
              <a:rPr kumimoji="1" lang="zh-CN" altLang="en-US" sz="1200" b="0" dirty="0">
                <a:latin typeface="+mn-ea"/>
                <a:ea typeface="+mn-ea"/>
              </a:rPr>
              <a:t>依依惜别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9FE966ED-E8B1-4C15-BD68-A2ADC88FB4B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813234" y="4142591"/>
            <a:ext cx="2181215" cy="708025"/>
            <a:chOff x="11438" y="6658"/>
            <a:chExt cx="2566" cy="1115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8" y="6679"/>
              <a:ext cx="2566" cy="5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6" name="文本框 15">
              <a:hlinkClick r:id="" action="ppaction://hlinkshowjump?jump=nextslide"/>
            </p:cNvPr>
            <p:cNvSpPr txBox="1"/>
            <p:nvPr/>
          </p:nvSpPr>
          <p:spPr>
            <a:xfrm>
              <a:off x="11457" y="6658"/>
              <a:ext cx="1939" cy="1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000" b="1" dirty="0">
                  <a:solidFill>
                    <a:schemeClr val="bg1"/>
                  </a:solidFill>
                </a:rPr>
                <a:t>教学活动一</a:t>
              </a:r>
            </a:p>
          </p:txBody>
        </p:sp>
      </p:grpSp>
      <p:pic>
        <p:nvPicPr>
          <p:cNvPr id="23" name="Picture 2">
            <a:extLst>
              <a:ext uri="{FF2B5EF4-FFF2-40B4-BE49-F238E27FC236}">
                <a16:creationId xmlns:a16="http://schemas.microsoft.com/office/drawing/2014/main" xmlns="" id="{75C3F1D6-D1A5-4686-95CC-966A89DBFC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00356C9D-6671-45C2-8C45-F7D177E850DE}"/>
              </a:ext>
            </a:extLst>
          </p:cNvPr>
          <p:cNvSpPr/>
          <p:nvPr/>
        </p:nvSpPr>
        <p:spPr>
          <a:xfrm>
            <a:off x="1583668" y="1848475"/>
            <a:ext cx="54765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4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难忘的小学生活</a:t>
            </a:r>
            <a:endParaRPr lang="en-US" altLang="zh-CN" sz="4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4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（二）</a:t>
            </a:r>
            <a:r>
              <a:rPr lang="en-US" altLang="zh-CN" sz="4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·</a:t>
            </a:r>
            <a:r>
              <a:rPr lang="zh-CN" altLang="en-US" sz="4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依依惜别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40954E1B-B3A5-4620-8DBE-E828A4483261}"/>
              </a:ext>
            </a:extLst>
          </p:cNvPr>
          <p:cNvGrpSpPr/>
          <p:nvPr/>
        </p:nvGrpSpPr>
        <p:grpSpPr>
          <a:xfrm>
            <a:off x="3347864" y="4155926"/>
            <a:ext cx="2181215" cy="400050"/>
            <a:chOff x="11438" y="6658"/>
            <a:chExt cx="2566" cy="630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4B138130-16C7-4200-8395-CADF3E277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8" y="6679"/>
              <a:ext cx="2566" cy="5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9" name="文本框 18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xmlns="" id="{9971D443-B00C-4157-9CBB-F736B891386A}"/>
                </a:ext>
              </a:extLst>
            </p:cNvPr>
            <p:cNvSpPr txBox="1"/>
            <p:nvPr/>
          </p:nvSpPr>
          <p:spPr>
            <a:xfrm>
              <a:off x="11457" y="6658"/>
              <a:ext cx="1939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000" b="1" dirty="0">
                  <a:solidFill>
                    <a:schemeClr val="bg1"/>
                  </a:solidFill>
                </a:rPr>
                <a:t>教学活动二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59100282-29C8-4BE9-9386-F5BFBF815143}"/>
              </a:ext>
            </a:extLst>
          </p:cNvPr>
          <p:cNvGrpSpPr/>
          <p:nvPr/>
        </p:nvGrpSpPr>
        <p:grpSpPr>
          <a:xfrm>
            <a:off x="5969560" y="4169261"/>
            <a:ext cx="2181215" cy="400050"/>
            <a:chOff x="11438" y="6658"/>
            <a:chExt cx="2566" cy="630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CE4AF745-CBB4-470F-8738-1231800D6D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8" y="6679"/>
              <a:ext cx="2566" cy="5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2" name="文本框 21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xmlns="" id="{1D769926-739C-4A9C-B768-F163329F3A5C}"/>
                </a:ext>
              </a:extLst>
            </p:cNvPr>
            <p:cNvSpPr txBox="1"/>
            <p:nvPr/>
          </p:nvSpPr>
          <p:spPr>
            <a:xfrm>
              <a:off x="11457" y="6658"/>
              <a:ext cx="1939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000" b="1" dirty="0">
                  <a:solidFill>
                    <a:schemeClr val="bg1"/>
                  </a:solidFill>
                </a:rPr>
                <a:t>教学活动三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31163CB-54A9-4E17-A246-46AD578B176E}"/>
              </a:ext>
            </a:extLst>
          </p:cNvPr>
          <p:cNvGrpSpPr/>
          <p:nvPr/>
        </p:nvGrpSpPr>
        <p:grpSpPr>
          <a:xfrm>
            <a:off x="62399" y="411510"/>
            <a:ext cx="2181215" cy="400050"/>
            <a:chOff x="11438" y="6658"/>
            <a:chExt cx="2566" cy="63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0848FA52-ECA0-48EA-B31B-1CB368D9A4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8" y="6679"/>
              <a:ext cx="2566" cy="5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" name="文本框 3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xmlns="" id="{3FD1D7C0-9E97-444B-BAE3-A916DE5AC3C9}"/>
                </a:ext>
              </a:extLst>
            </p:cNvPr>
            <p:cNvSpPr txBox="1"/>
            <p:nvPr/>
          </p:nvSpPr>
          <p:spPr>
            <a:xfrm>
              <a:off x="11457" y="6658"/>
              <a:ext cx="1939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000" b="1" dirty="0">
                  <a:solidFill>
                    <a:schemeClr val="bg1"/>
                  </a:solidFill>
                </a:rPr>
                <a:t>教学活动三</a:t>
              </a:r>
            </a:p>
          </p:txBody>
        </p:sp>
      </p:grp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E0AAF69-BBD3-4055-AD87-AEABDE60D7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781818" y="1755203"/>
            <a:ext cx="3579866" cy="2684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55EB246-5849-40EB-9074-7C4C4CBE142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75" y="1275602"/>
            <a:ext cx="2684897" cy="3579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DBA03730-6B19-4EFF-AF0D-E20AA886556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725" y="1275597"/>
            <a:ext cx="2684900" cy="3579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087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006CDF8-1786-4C7B-BA2C-48197D6DD5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173" y="891828"/>
            <a:ext cx="2941653" cy="392220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868B7B05-5DAB-4DD0-8D4C-3AFB1D1D0E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7" y="891828"/>
            <a:ext cx="2941653" cy="392220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746F3F3-3D43-4AC9-B8A5-933E1DF3D7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649" y="891828"/>
            <a:ext cx="2941654" cy="3922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59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3F0D1AB-100A-4E02-8B7F-7AD8DACA86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29065" y="1527814"/>
            <a:ext cx="3745860" cy="280939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0358827-28C6-4C90-9020-A70C0F0AE2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44511" y="1500561"/>
            <a:ext cx="3808382" cy="285628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28518288-ED21-4161-99B6-11DE98B40D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47934" y="1527813"/>
            <a:ext cx="3745862" cy="2809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66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istrator\Desktop\图片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629" y="-4508"/>
            <a:ext cx="9155259" cy="5152516"/>
          </a:xfrm>
          <a:prstGeom prst="rect">
            <a:avLst/>
          </a:prstGeom>
          <a:noFill/>
        </p:spPr>
      </p:pic>
      <p:sp>
        <p:nvSpPr>
          <p:cNvPr id="5" name="文本框 3"/>
          <p:cNvSpPr txBox="1"/>
          <p:nvPr/>
        </p:nvSpPr>
        <p:spPr>
          <a:xfrm>
            <a:off x="711076" y="1419622"/>
            <a:ext cx="7714298" cy="1083945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14350"/>
            <a:r>
              <a:rPr kumimoji="1" lang="zh-CN" altLang="en-US" sz="6600" b="1" dirty="0">
                <a:solidFill>
                  <a:srgbClr val="FF66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七彩课堂  伴你成长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6968256" y="0"/>
            <a:ext cx="1927372" cy="771551"/>
            <a:chOff x="6968256" y="-1"/>
            <a:chExt cx="1927372" cy="771551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9" name="文本框 35"/>
            <p:cNvSpPr txBox="1"/>
            <p:nvPr/>
          </p:nvSpPr>
          <p:spPr>
            <a:xfrm>
              <a:off x="7164288" y="509940"/>
              <a:ext cx="9813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 defTabSz="514350"/>
              <a:r>
                <a:rPr kumimoji="1" lang="en-US" altLang="zh-CN" sz="1100" smtClean="0">
                  <a:solidFill>
                    <a:prstClr val="white">
                      <a:lumMod val="75000"/>
                    </a:prstClr>
                  </a:solidFill>
                  <a:ea typeface="黑体" panose="02010609060101010101" pitchFamily="49" charset="-122"/>
                </a:rPr>
                <a:t>QICAIKETANG</a:t>
              </a:r>
              <a:endParaRPr kumimoji="1" lang="zh-CN" altLang="en-US" sz="1100" dirty="0">
                <a:solidFill>
                  <a:prstClr val="white">
                    <a:lumMod val="75000"/>
                  </a:prstClr>
                </a:solidFill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C8B5D252-427F-4230-A8B1-E03ADEF1B8D2}"/>
              </a:ext>
            </a:extLst>
          </p:cNvPr>
          <p:cNvGrpSpPr/>
          <p:nvPr/>
        </p:nvGrpSpPr>
        <p:grpSpPr>
          <a:xfrm>
            <a:off x="62399" y="411510"/>
            <a:ext cx="2181215" cy="708025"/>
            <a:chOff x="11438" y="6658"/>
            <a:chExt cx="2566" cy="1115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54CAD0C5-4C65-4703-98C0-9B349453CF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8" y="6679"/>
              <a:ext cx="2566" cy="5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文本框 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xmlns="" id="{A6B32C3F-D21B-43F6-B373-94F5E2948C32}"/>
                </a:ext>
              </a:extLst>
            </p:cNvPr>
            <p:cNvSpPr txBox="1"/>
            <p:nvPr/>
          </p:nvSpPr>
          <p:spPr>
            <a:xfrm>
              <a:off x="11457" y="6658"/>
              <a:ext cx="1939" cy="1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000" b="1" dirty="0">
                  <a:solidFill>
                    <a:schemeClr val="bg1"/>
                  </a:solidFill>
                </a:rPr>
                <a:t>教学活动一</a:t>
              </a:r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8600CF6C-D444-4B72-BB16-6448B50F41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627534"/>
            <a:ext cx="3067245" cy="43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8FAB4816-503A-4686-B421-F365E5D81A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972" y="627534"/>
            <a:ext cx="3044954" cy="43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427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C992766-554D-494F-BAAF-4E63B8DA700A}"/>
              </a:ext>
            </a:extLst>
          </p:cNvPr>
          <p:cNvSpPr/>
          <p:nvPr/>
        </p:nvSpPr>
        <p:spPr>
          <a:xfrm>
            <a:off x="503548" y="2033141"/>
            <a:ext cx="8136904" cy="10772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zh-CN" sz="3200" dirty="0">
                <a:cs typeface="Arial" panose="020B0604020202020204" pitchFamily="34" charset="0"/>
              </a:rPr>
              <a:t>你们希望办一场什么样的毕业联欢会呢？先思考，再将自己的想法在小组中进行讨论。</a:t>
            </a:r>
            <a:endParaRPr lang="zh-CN" altLang="en-US" sz="3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4D2D0E7-1E3F-4A9C-B910-9922CEA19B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699542"/>
            <a:ext cx="3161969" cy="4320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0F387DC-FFB4-4FDD-971D-3C4DC39FAC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99542"/>
            <a:ext cx="3155207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93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3FF7DB3-95D0-405A-BEC4-B9085BE0C3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680153"/>
            <a:ext cx="3190706" cy="43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CD4A996-2AA7-4A3D-AC28-0BD050FE5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680153"/>
            <a:ext cx="3190909" cy="43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49727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51A7F38-4038-4F4E-949A-B1AC6B0DE023}"/>
              </a:ext>
            </a:extLst>
          </p:cNvPr>
          <p:cNvSpPr/>
          <p:nvPr/>
        </p:nvSpPr>
        <p:spPr>
          <a:xfrm>
            <a:off x="467544" y="2156251"/>
            <a:ext cx="8334418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zh-CN" sz="2400" dirty="0">
                <a:cs typeface="Arial" panose="020B0604020202020204" pitchFamily="34" charset="0"/>
              </a:rPr>
              <a:t>想一想</a:t>
            </a:r>
            <a:r>
              <a:rPr lang="zh-CN" altLang="en-US" sz="2400" dirty="0">
                <a:cs typeface="Arial" panose="020B0604020202020204" pitchFamily="34" charset="0"/>
              </a:rPr>
              <a:t>：</a:t>
            </a:r>
            <a:r>
              <a:rPr lang="zh-CN" altLang="zh-CN" sz="2400" dirty="0">
                <a:cs typeface="Arial" panose="020B0604020202020204" pitchFamily="34" charset="0"/>
              </a:rPr>
              <a:t>我们举办“毕业联欢会”需要提前做哪些准备工作？</a:t>
            </a:r>
            <a:endParaRPr lang="en-US" altLang="zh-CN" sz="2400" dirty="0">
              <a:cs typeface="Arial" panose="020B0604020202020204" pitchFamily="34" charset="0"/>
            </a:endParaRPr>
          </a:p>
          <a:p>
            <a:r>
              <a:rPr lang="zh-CN" altLang="zh-CN" sz="2400" dirty="0">
                <a:cs typeface="Arial" panose="020B0604020202020204" pitchFamily="34" charset="0"/>
              </a:rPr>
              <a:t>每项工作的具体职责是什么？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55935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xmlns="" id="{14FAC089-E80D-41C0-B018-6786232530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296461"/>
              </p:ext>
            </p:extLst>
          </p:nvPr>
        </p:nvGraphicFramePr>
        <p:xfrm>
          <a:off x="661035" y="1563638"/>
          <a:ext cx="7821930" cy="30963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0010">
                  <a:extLst>
                    <a:ext uri="{9D8B030D-6E8A-4147-A177-3AD203B41FA5}">
                      <a16:colId xmlns:a16="http://schemas.microsoft.com/office/drawing/2014/main" xmlns="" val="1715922646"/>
                    </a:ext>
                  </a:extLst>
                </a:gridCol>
                <a:gridCol w="2920995">
                  <a:extLst>
                    <a:ext uri="{9D8B030D-6E8A-4147-A177-3AD203B41FA5}">
                      <a16:colId xmlns:a16="http://schemas.microsoft.com/office/drawing/2014/main" xmlns="" val="1763334959"/>
                    </a:ext>
                  </a:extLst>
                </a:gridCol>
                <a:gridCol w="3550925">
                  <a:extLst>
                    <a:ext uri="{9D8B030D-6E8A-4147-A177-3AD203B41FA5}">
                      <a16:colId xmlns:a16="http://schemas.microsoft.com/office/drawing/2014/main" xmlns="" val="1953578112"/>
                    </a:ext>
                  </a:extLst>
                </a:gridCol>
              </a:tblGrid>
              <a:tr h="442335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活动时间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主要活动内容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43864657"/>
                  </a:ext>
                </a:extLst>
              </a:tr>
              <a:tr h="442335">
                <a:tc row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活动准备阶段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1-2</a:t>
                      </a:r>
                      <a:r>
                        <a:rPr lang="zh-CN" sz="1400" kern="0">
                          <a:effectLst/>
                        </a:rPr>
                        <a:t>课时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明确活动内容，商议活动计划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239679306"/>
                  </a:ext>
                </a:extLst>
              </a:tr>
              <a:tr h="44233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课余时间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构思并初步筹划毕业联欢会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38027192"/>
                  </a:ext>
                </a:extLst>
              </a:tr>
              <a:tr h="442335">
                <a:tc rowSpan="3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中期指导阶段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</a:t>
                      </a:r>
                      <a:r>
                        <a:rPr lang="zh-CN" sz="1400" kern="0">
                          <a:effectLst/>
                        </a:rPr>
                        <a:t>课时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集体商议毕业联欢会的内容，学写策划书。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53789226"/>
                  </a:ext>
                </a:extLst>
              </a:tr>
              <a:tr h="44233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课后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筹备毕业联欢会，准备并排演节目。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24378861"/>
                  </a:ext>
                </a:extLst>
              </a:tr>
              <a:tr h="44233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1-2</a:t>
                      </a:r>
                      <a:r>
                        <a:rPr lang="zh-CN" sz="1400" kern="0">
                          <a:effectLst/>
                        </a:rPr>
                        <a:t>课时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举行毕业联欢会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372868848"/>
                  </a:ext>
                </a:extLst>
              </a:tr>
              <a:tr h="4423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活动总结阶段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</a:t>
                      </a:r>
                      <a:r>
                        <a:rPr lang="zh-CN" sz="1400" kern="0">
                          <a:effectLst/>
                        </a:rPr>
                        <a:t>课时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进行综合性学习活动总结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60554526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xmlns="" id="{3B240105-7FBC-4F00-9C9E-1F6906BE19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616" y="987574"/>
            <a:ext cx="66967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“依依惜别”主题综合性学习活动计划（范例）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287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43706C68-427F-4A52-9CCC-BB653DAB708D}"/>
              </a:ext>
            </a:extLst>
          </p:cNvPr>
          <p:cNvGrpSpPr/>
          <p:nvPr/>
        </p:nvGrpSpPr>
        <p:grpSpPr>
          <a:xfrm>
            <a:off x="0" y="411510"/>
            <a:ext cx="2181215" cy="400050"/>
            <a:chOff x="11438" y="6658"/>
            <a:chExt cx="2566" cy="63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F1CC6103-725D-4627-8C3F-C0B7D06528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8" y="6679"/>
              <a:ext cx="2566" cy="5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" name="文本框 3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xmlns="" id="{BC773100-19A7-4E67-A52E-77A79F3F8D05}"/>
                </a:ext>
              </a:extLst>
            </p:cNvPr>
            <p:cNvSpPr txBox="1"/>
            <p:nvPr/>
          </p:nvSpPr>
          <p:spPr>
            <a:xfrm>
              <a:off x="11457" y="6658"/>
              <a:ext cx="1939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000" b="1" dirty="0">
                  <a:solidFill>
                    <a:schemeClr val="bg1"/>
                  </a:solidFill>
                </a:rPr>
                <a:t>教学活动二</a:t>
              </a: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41C4A55E-4F22-41E7-8856-EB462762D2D2}"/>
              </a:ext>
            </a:extLst>
          </p:cNvPr>
          <p:cNvSpPr/>
          <p:nvPr/>
        </p:nvSpPr>
        <p:spPr>
          <a:xfrm>
            <a:off x="683568" y="1779662"/>
            <a:ext cx="7488832" cy="224510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400" kern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你想在毕业联欢会上表演什么节目？</a:t>
            </a:r>
            <a:endParaRPr lang="zh-CN" altLang="zh-CN" sz="24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400" kern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你想在毕业联欢会活动中参与什么工作？</a:t>
            </a:r>
            <a:endParaRPr lang="zh-CN" altLang="zh-CN" sz="24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400" kern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你想推荐谁表演什么节目</a:t>
            </a:r>
            <a:r>
              <a:rPr lang="en-US" altLang="zh-CN" sz="2400" kern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?</a:t>
            </a:r>
            <a:endParaRPr lang="zh-CN" altLang="zh-CN" sz="24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400" dirty="0">
                <a:cs typeface="Arial" panose="020B0604020202020204" pitchFamily="34" charset="0"/>
              </a:rPr>
              <a:t>你想推荐谁参与什么工作</a:t>
            </a:r>
            <a:r>
              <a:rPr lang="en-US" altLang="zh-CN" sz="2400" dirty="0">
                <a:cs typeface="Arial" panose="020B0604020202020204" pitchFamily="34" charset="0"/>
              </a:rPr>
              <a:t>?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4039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C80C554-BC27-4DF2-8544-06FABB3E385C}"/>
              </a:ext>
            </a:extLst>
          </p:cNvPr>
          <p:cNvSpPr/>
          <p:nvPr/>
        </p:nvSpPr>
        <p:spPr>
          <a:xfrm>
            <a:off x="341784" y="1635646"/>
            <a:ext cx="8460432" cy="224510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kern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此次联欢会的名称、目的各是什么？时间、地点如何安排</a:t>
            </a:r>
            <a:r>
              <a:rPr lang="en-US" altLang="zh-CN" sz="2400" kern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?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kern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毕业联欢会的各项分工谁适合来做？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kern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毕业联欢会上可以安排哪些活动？这些活动应该按什么顺序展开</a:t>
            </a:r>
            <a:r>
              <a:rPr lang="en-US" altLang="zh-CN" sz="2400" kern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9799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234</Words>
  <Application>Microsoft Office PowerPoint</Application>
  <PresentationFormat>全屏显示(16:9)</PresentationFormat>
  <Paragraphs>40</Paragraphs>
  <Slides>13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</vt:lpstr>
      <vt:lpstr>宋体</vt:lpstr>
      <vt:lpstr>楷体</vt:lpstr>
      <vt:lpstr>Calibri</vt:lpstr>
      <vt:lpstr>黑体</vt:lpstr>
      <vt:lpstr>Times New Roman</vt:lpstr>
      <vt:lpstr>微软雅黑</vt:lpstr>
      <vt:lpstr>Wingdings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342</cp:revision>
  <dcterms:created xsi:type="dcterms:W3CDTF">2017-03-17T02:28:00Z</dcterms:created>
  <dcterms:modified xsi:type="dcterms:W3CDTF">2020-11-23T02:03:18Z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