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23" r:id="rId2"/>
    <p:sldId id="1012" r:id="rId3"/>
    <p:sldId id="1028" r:id="rId4"/>
    <p:sldId id="1032" r:id="rId5"/>
    <p:sldId id="1038" r:id="rId6"/>
    <p:sldId id="1041" r:id="rId7"/>
    <p:sldId id="1043" r:id="rId8"/>
    <p:sldId id="1044" r:id="rId9"/>
    <p:sldId id="1045" r:id="rId10"/>
    <p:sldId id="1046" r:id="rId11"/>
    <p:sldId id="1008" r:id="rId12"/>
  </p:sldIdLst>
  <p:sldSz cx="9144000" cy="5143500" type="screen16x9"/>
  <p:notesSz cx="6858000" cy="9144000"/>
  <p:embeddedFontLst>
    <p:embeddedFont>
      <p:font typeface="微软雅黑" pitchFamily="34" charset="-122"/>
      <p:regular r:id="rId15"/>
      <p:bold r:id="rId16"/>
    </p:embeddedFont>
    <p:embeddedFont>
      <p:font typeface="楷体_GB2312" charset="-122"/>
      <p:regular r:id="rId17"/>
    </p:embeddedFont>
    <p:embeddedFont>
      <p:font typeface="楷体" pitchFamily="49" charset="-122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73" d="100"/>
          <a:sy n="73" d="100"/>
        </p:scale>
        <p:origin x="-1530" y="-732"/>
      </p:cViewPr>
      <p:guideLst>
        <p:guide orient="horz" pos="3127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74"/>
        <p:guide pos="22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77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28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71135901679&amp;di=6c2380ff995094d54ed9364c7bf2175c&amp;imgtype=0&amp;src=http%3A%2F%2Fimg1001.pocoimg.cn%2Fimage%2Fpoco%2Fworks%2F52%2F2014%2F0916%2F11%2F294166720140916112337022_2941667.jpg"/>
          <p:cNvPicPr>
            <a:picLocks noChangeAspect="1" noChangeArrowheads="1"/>
          </p:cNvPicPr>
          <p:nvPr userDrawn="1"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5" b="7895"/>
          <a:stretch/>
        </p:blipFill>
        <p:spPr bwMode="auto">
          <a:xfrm>
            <a:off x="1" y="-7799"/>
            <a:ext cx="9157865" cy="515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15863" y="0"/>
            <a:ext cx="9142003" cy="5143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82705" y="775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难忘小学生活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s3.bdstatic.com/70cFv8Sh_Q1YnxGkpoWK1HF6hhy/it/u=4027207260,2723282725&amp;fm=26&amp;gp=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b="10387"/>
          <a:stretch/>
        </p:blipFill>
        <p:spPr bwMode="auto">
          <a:xfrm>
            <a:off x="-36512" y="-12947"/>
            <a:ext cx="9180512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90830" y="1064895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TextBox 48"/>
          <p:cNvSpPr txBox="1"/>
          <p:nvPr/>
        </p:nvSpPr>
        <p:spPr>
          <a:xfrm>
            <a:off x="1857356" y="1934969"/>
            <a:ext cx="6055057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给老师的一封信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5875" y="2816860"/>
            <a:ext cx="626618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00000"/>
              </a:lnSpc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00000"/>
              </a:lnSpc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00000"/>
              </a:lnSpc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8" name="表格 7"/>
          <p:cNvGraphicFramePr/>
          <p:nvPr>
            <p:extLst>
              <p:ext uri="{D42A27DB-BD31-4B8C-83A1-F6EECF244321}">
                <p14:modId xmlns:p14="http://schemas.microsoft.com/office/powerpoint/2010/main" val="2283584248"/>
              </p:ext>
            </p:extLst>
          </p:nvPr>
        </p:nvGraphicFramePr>
        <p:xfrm>
          <a:off x="1547663" y="483516"/>
          <a:ext cx="5464032" cy="449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6211"/>
                <a:gridCol w="1327341"/>
                <a:gridCol w="1006554"/>
                <a:gridCol w="1007372"/>
                <a:gridCol w="1006554"/>
              </a:tblGrid>
              <a:tr h="338247">
                <a:tc grid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《给老师的一封信》习作评价表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00591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类别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要求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自己评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同学评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老师评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877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基础性目标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字迹清晰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1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篇幅500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097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分段合理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21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训练性目标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格式正确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7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事例生动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097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感情真挚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3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夹叙夹议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7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修辞运用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21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发展性目标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关注细节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432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文辞优雅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758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富有诗意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7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同学心语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en-US" altLang="en-US" sz="12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76709" y="1419622"/>
            <a:ext cx="3583032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谢谢观看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402799"/>
            <a:ext cx="1415772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楷体" panose="02010609060101010101" charset="-122"/>
                <a:sym typeface="+mn-ea"/>
              </a:rPr>
              <a:t>读字词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11560" y="1059582"/>
            <a:ext cx="7504694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kern="1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稚嫩  铭记  白皙  熏陶  沮丧   </a:t>
            </a:r>
            <a:endParaRPr lang="en-US" altLang="zh-CN" sz="3200" kern="10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kern="1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叮咛  教诲  栀子花  语重心长</a:t>
            </a:r>
          </a:p>
          <a:p>
            <a:pPr algn="ctr"/>
            <a:r>
              <a:rPr lang="zh-CN" altLang="en-US" sz="3200" kern="1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忐忑不安  浅笑盈盈  一字一顿  </a:t>
            </a:r>
            <a:endParaRPr lang="en-US" altLang="zh-CN" sz="3200" kern="10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kern="1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娟秀端庄  歪歪扭扭  随风舞动   </a:t>
            </a:r>
          </a:p>
          <a:p>
            <a:pPr algn="ctr"/>
            <a:r>
              <a:rPr lang="zh-CN" altLang="en-US" sz="3200" kern="1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端庄</a:t>
            </a:r>
            <a:r>
              <a:rPr lang="zh-CN" altLang="en-US" sz="3200" kern="1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整齐  稚气未脱  无怨无悔  </a:t>
            </a:r>
            <a:endParaRPr lang="en-US" altLang="zh-CN" sz="3200" kern="10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200" kern="1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懵懂</a:t>
            </a:r>
            <a:r>
              <a:rPr lang="zh-CN" altLang="en-US" sz="3200" kern="1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天真  心智成熟  呐喊助威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11307" y="1449606"/>
            <a:ext cx="8425189" cy="25545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①回忆了顾老师的哪些事例？</a:t>
            </a:r>
          </a:p>
          <a:p>
            <a:pPr indent="0"/>
            <a:r>
              <a:rPr lang="zh-CN" sz="32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②</a:t>
            </a:r>
            <a:r>
              <a:rPr lang="zh-CN" altLang="en-US" sz="32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哪</a:t>
            </a:r>
            <a:r>
              <a:rPr lang="zh-CN" sz="32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些</a:t>
            </a:r>
            <a:r>
              <a:rPr lang="zh-CN" sz="32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语句令你感动？</a:t>
            </a:r>
          </a:p>
          <a:p>
            <a:pPr indent="0"/>
            <a:r>
              <a:rPr lang="zh-CN" sz="32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③赞美了顾老师的什么品质？表达了作者怎么样的心情？</a:t>
            </a:r>
          </a:p>
          <a:p>
            <a:pPr indent="0"/>
            <a:r>
              <a:rPr lang="zh-CN" sz="32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④文章具有哪些写作特色？</a:t>
            </a:r>
            <a:endParaRPr lang="zh-CN" altLang="en-US" sz="3200" b="0" dirty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512" y="555526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自由读文，按提示自主学习</a:t>
            </a:r>
            <a:r>
              <a:rPr lang="zh-CN" sz="36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3600" dirty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12564" y="687274"/>
            <a:ext cx="7947868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您</a:t>
            </a:r>
            <a:r>
              <a:rPr lang="zh-CN" altLang="zh-CN" sz="3200" dirty="0">
                <a:latin typeface="楷体" pitchFamily="49" charset="-122"/>
                <a:ea typeface="楷体" pitchFamily="49" charset="-122"/>
              </a:rPr>
              <a:t>俯下身子，轻轻地对我说：“你是书哲？”我抬起头来望着您，惊讶于您居然叫得出我的名字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2842938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“俯下身子”</a:t>
            </a:r>
            <a:r>
              <a:rPr lang="zh-CN" altLang="zh-CN" sz="2800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“轻轻”表现了方老师动作轻柔。能够叫出学生的名字，体现了方老师对学生的关爱</a:t>
            </a:r>
            <a:r>
              <a:rPr lang="zh-CN" altLang="zh-CN" sz="2800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800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39552" y="4011910"/>
            <a:ext cx="82444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不能</a:t>
            </a:r>
            <a:r>
              <a:rPr lang="zh-CN" altLang="zh-CN" sz="28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一味地模仿，还要仔细观察字的结构</a:t>
            </a:r>
            <a:r>
              <a:rPr lang="zh-CN" altLang="zh-CN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……</a:t>
            </a:r>
            <a:endParaRPr lang="zh-CN" altLang="en-US" sz="2800" dirty="0">
              <a:solidFill>
                <a:srgbClr val="FF0000"/>
              </a:solidFill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9718" y="627534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说</a:t>
            </a:r>
            <a:r>
              <a:rPr lang="zh-CN" altLang="zh-CN" sz="3200" dirty="0">
                <a:latin typeface="楷体" pitchFamily="49" charset="-122"/>
                <a:ea typeface="楷体" pitchFamily="49" charset="-122"/>
              </a:rPr>
              <a:t>罢，亲切地摸摸我的头，然后握着我的手，捏着笔杆慢慢地在纸上移动，几个端庄整齐的汉字便出现在了本子上。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2289983"/>
            <a:ext cx="7618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老师和蔼可亲，手把手教“我”写字，“我”受到老师的启发和熏陶，从此字写得越来越好。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3291830"/>
            <a:ext cx="55637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老师是怎样启发“我”的？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36331" y="2790642"/>
            <a:ext cx="7704856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老师为胜利的孩子感到骄傲，对失败的孩子温柔鼓励，她得法的教育，使孩子们感受到关爱与温暖，在学生心中树立起了一个崇高的形象。</a:t>
            </a:r>
          </a:p>
        </p:txBody>
      </p:sp>
      <p:sp>
        <p:nvSpPr>
          <p:cNvPr id="2" name="矩形 1"/>
          <p:cNvSpPr/>
          <p:nvPr/>
        </p:nvSpPr>
        <p:spPr>
          <a:xfrm>
            <a:off x="483525" y="555526"/>
            <a:ext cx="82649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当</a:t>
            </a:r>
            <a:r>
              <a:rPr lang="zh-CN" altLang="zh-CN" sz="3200">
                <a:latin typeface="楷体" pitchFamily="49" charset="-122"/>
                <a:ea typeface="楷体" pitchFamily="49" charset="-122"/>
              </a:rPr>
              <a:t>运动员</a:t>
            </a:r>
            <a:r>
              <a:rPr lang="zh-CN" altLang="zh-CN" sz="3200" smtClean="0">
                <a:latin typeface="楷体" pitchFamily="49" charset="-122"/>
                <a:ea typeface="楷体" pitchFamily="49" charset="-122"/>
              </a:rPr>
              <a:t>冲</a:t>
            </a:r>
            <a:r>
              <a:rPr lang="zh-CN" altLang="en-US" sz="3200" smtClean="0">
                <a:latin typeface="楷体" pitchFamily="49" charset="-122"/>
                <a:ea typeface="楷体" pitchFamily="49" charset="-122"/>
              </a:rPr>
              <a:t>过</a:t>
            </a:r>
            <a:r>
              <a:rPr lang="zh-CN" altLang="zh-CN" sz="3200" smtClean="0">
                <a:latin typeface="楷体" pitchFamily="49" charset="-122"/>
                <a:ea typeface="楷体" pitchFamily="49" charset="-122"/>
              </a:rPr>
              <a:t>终点</a:t>
            </a:r>
            <a:r>
              <a:rPr lang="zh-CN" altLang="zh-CN" sz="3200" dirty="0">
                <a:latin typeface="楷体" pitchFamily="49" charset="-122"/>
                <a:ea typeface="楷体" pitchFamily="49" charset="-122"/>
              </a:rPr>
              <a:t>时，您会快步奔上去，紧紧地把他搂在怀里，脸</a:t>
            </a:r>
            <a:r>
              <a:rPr lang="zh-CN" altLang="zh-CN" sz="3200">
                <a:latin typeface="楷体" pitchFamily="49" charset="-122"/>
                <a:ea typeface="楷体" pitchFamily="49" charset="-122"/>
              </a:rPr>
              <a:t>上</a:t>
            </a:r>
            <a:r>
              <a:rPr lang="zh-CN" altLang="zh-CN" sz="3200" smtClean="0">
                <a:latin typeface="楷体" pitchFamily="49" charset="-122"/>
                <a:ea typeface="楷体" pitchFamily="49" charset="-122"/>
              </a:rPr>
              <a:t>洋溢</a:t>
            </a:r>
            <a:r>
              <a:rPr lang="zh-CN" altLang="en-US" sz="3200" smtClean="0">
                <a:latin typeface="楷体" pitchFamily="49" charset="-122"/>
                <a:ea typeface="楷体" pitchFamily="49" charset="-122"/>
              </a:rPr>
              <a:t>着</a:t>
            </a:r>
            <a:r>
              <a:rPr lang="zh-CN" altLang="zh-CN" sz="3200" smtClean="0">
                <a:latin typeface="楷体" pitchFamily="49" charset="-122"/>
                <a:ea typeface="楷体" pitchFamily="49" charset="-122"/>
              </a:rPr>
              <a:t>孩子</a:t>
            </a:r>
            <a:r>
              <a:rPr lang="zh-CN" altLang="zh-CN" sz="3200" dirty="0">
                <a:latin typeface="楷体" pitchFamily="49" charset="-122"/>
                <a:ea typeface="楷体" pitchFamily="49" charset="-122"/>
              </a:rPr>
              <a:t>般的幸福与骄傲。遇到没发挥好的运动员，您会拉住他的手，温柔地鼓励他别放弃。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14560" y="831359"/>
            <a:ext cx="7488833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楷体" pitchFamily="49" charset="-122"/>
                <a:ea typeface="楷体" pitchFamily="49" charset="-122"/>
              </a:rPr>
              <a:t>《给老师一封信》这篇文章通过记述方老师曾经给予自己和同学们的种种关爱和教诲，赞美了方老师的奉献精神，表达了对方老师真挚的</a:t>
            </a:r>
            <a:r>
              <a:rPr lang="zh-CN" altLang="zh-CN" sz="2800" dirty="0" smtClean="0">
                <a:latin typeface="楷体" pitchFamily="49" charset="-122"/>
                <a:ea typeface="楷体" pitchFamily="49" charset="-122"/>
              </a:rPr>
              <a:t>感谢之情。</a:t>
            </a:r>
            <a:endParaRPr lang="zh-CN" altLang="zh-CN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616" y="2787774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8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写作特色：重要体会作者把叙述、描绘、想象结合在一起，用优美抒情的语句，用对具体事例的回忆，表达对老师真挚的感谢之情。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6012180" y="627380"/>
            <a:ext cx="1440180" cy="1008380"/>
          </a:xfrm>
          <a:prstGeom prst="cloud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1600" y="982371"/>
            <a:ext cx="7410008" cy="1815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楷体_GB2312" pitchFamily="49" charset="-122"/>
                <a:ea typeface="楷体_GB2312" pitchFamily="49" charset="-122"/>
              </a:rPr>
              <a:t>总结：《给老师的一封信》是学生书哲写给他的老师的一封信。作者赞美了老师的奉献精神，表达了对老师真挚的</a:t>
            </a:r>
            <a:r>
              <a:rPr lang="zh-CN" altLang="zh-CN" sz="2800" dirty="0" smtClean="0">
                <a:latin typeface="楷体_GB2312" pitchFamily="49" charset="-122"/>
                <a:ea typeface="楷体_GB2312" pitchFamily="49" charset="-122"/>
              </a:rPr>
              <a:t>感谢之情。</a:t>
            </a:r>
            <a:endParaRPr lang="zh-CN" altLang="zh-CN" sz="2800" dirty="0">
              <a:latin typeface="楷体_GB2312" pitchFamily="49" charset="-122"/>
              <a:ea typeface="楷体_GB2312" pitchFamily="49" charset="-122"/>
            </a:endParaRPr>
          </a:p>
          <a:p>
            <a:pPr indent="0">
              <a:lnSpc>
                <a:spcPct val="100000"/>
              </a:lnSpc>
            </a:pP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2" name="爆炸形 2 11"/>
          <p:cNvSpPr/>
          <p:nvPr/>
        </p:nvSpPr>
        <p:spPr>
          <a:xfrm>
            <a:off x="4247994" y="2454823"/>
            <a:ext cx="4968551" cy="2219950"/>
          </a:xfrm>
          <a:prstGeom prst="irregularSeal2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just" fontAlgn="auto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让我们也来动笔写一写吧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520" y="339502"/>
            <a:ext cx="9144000" cy="4832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选题写信：为母校或老师写一封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500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字以上的</a:t>
            </a:r>
            <a:r>
              <a:rPr 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信。</a:t>
            </a:r>
            <a:endParaRPr 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/>
            <a:r>
              <a:rPr 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自主选题：你打算给谁写封信？在这封信中，你准备写什么内容？要注意什么？</a:t>
            </a:r>
            <a:endParaRPr 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/>
            <a:r>
              <a:rPr 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复习写信格式，写好称呼、问好、正文、祝福语、落款、日期。</a:t>
            </a:r>
          </a:p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习作要求：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①通过具体事例，表达对老师真挚的感情；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②要写真人真事，抒发真情实感；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③写完后认真修改。</a:t>
            </a:r>
          </a:p>
          <a:p>
            <a:pPr algn="l"/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/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儿童歌曲 - 送别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4845" y="4358005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Microsoft Office PowerPoint</Application>
  <PresentationFormat>全屏显示(16:9)</PresentationFormat>
  <Paragraphs>103</Paragraphs>
  <Slides>11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Times New Roman</vt:lpstr>
      <vt:lpstr>微软雅黑</vt:lpstr>
      <vt:lpstr>楷体_GB2312</vt:lpstr>
      <vt:lpstr>楷体</vt:lpstr>
      <vt:lpstr>Xingkai SC</vt:lpstr>
      <vt:lpstr>Calibri</vt:lpstr>
      <vt:lpstr>黑体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107</cp:revision>
  <dcterms:created xsi:type="dcterms:W3CDTF">2017-03-17T02:28:00Z</dcterms:created>
  <dcterms:modified xsi:type="dcterms:W3CDTF">2019-12-29T06:50:59Z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