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4" r:id="rId2"/>
  </p:sldMasterIdLst>
  <p:notesMasterIdLst>
    <p:notesMasterId r:id="rId8"/>
  </p:notesMasterIdLst>
  <p:handoutMasterIdLst>
    <p:handoutMasterId r:id="rId9"/>
  </p:handoutMasterIdLst>
  <p:sldIdLst>
    <p:sldId id="523" r:id="rId3"/>
    <p:sldId id="1012" r:id="rId4"/>
    <p:sldId id="1028" r:id="rId5"/>
    <p:sldId id="1038" r:id="rId6"/>
    <p:sldId id="1039" r:id="rId7"/>
  </p:sldIdLst>
  <p:sldSz cx="9144000" cy="5143500" type="screen16x9"/>
  <p:notesSz cx="6858000" cy="9144000"/>
  <p:embeddedFontLst>
    <p:embeddedFont>
      <p:font typeface="Impact" pitchFamily="34" charset="0"/>
      <p:regular r:id="rId10"/>
    </p:embeddedFont>
    <p:embeddedFont>
      <p:font typeface="微软雅黑" pitchFamily="34" charset="-122"/>
      <p:regular r:id="rId11"/>
      <p:bold r:id="rId12"/>
    </p:embeddedFont>
    <p:embeddedFont>
      <p:font typeface="楷体" pitchFamily="49" charset="-122"/>
      <p:regular r:id="rId13"/>
    </p:embeddedFont>
    <p:embeddedFont>
      <p:font typeface="Calibri" pitchFamily="34" charset="0"/>
      <p:regular r:id="rId14"/>
      <p:bold r:id="rId15"/>
      <p:italic r:id="rId16"/>
      <p:boldItalic r:id="rId17"/>
    </p:embeddedFont>
    <p:embeddedFont>
      <p:font typeface="黑体" pitchFamily="49" charset="-122"/>
      <p:regular r:id="rId18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66FF"/>
    <a:srgbClr val="0000FF"/>
    <a:srgbClr val="A38302"/>
    <a:srgbClr val="FEFCDE"/>
    <a:srgbClr val="00B050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 varScale="1">
        <p:scale>
          <a:sx n="113" d="100"/>
          <a:sy n="113" d="100"/>
        </p:scale>
        <p:origin x="-390" y="-90"/>
      </p:cViewPr>
      <p:guideLst>
        <p:guide orient="horz" pos="3127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274"/>
        <p:guide pos="229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7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2.fntdata"/><Relationship Id="rId5" Type="http://schemas.openxmlformats.org/officeDocument/2006/relationships/slide" Target="slides/slide3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t>2019/12/29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9962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0855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915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8123014-980B-41ED-AC15-E7E2C542ADBB}" type="slidenum">
              <a:rPr lang="zh-CN" altLang="en-US">
                <a:solidFill>
                  <a:prstClr val="black"/>
                </a:solidFill>
              </a:rPr>
              <a:pPr/>
              <a:t>5</a:t>
            </a:fld>
            <a:endParaRPr lang="en-US" altLang="zh-CN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2019/12/29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2747138"/>
      </p:ext>
    </p:extLst>
  </p:cSld>
  <p:clrMapOvr>
    <a:masterClrMapping/>
  </p:clrMapOvr>
  <p:transition spd="slow">
    <p:rand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8089293"/>
      </p:ext>
    </p:extLst>
  </p:cSld>
  <p:clrMapOvr>
    <a:masterClrMapping/>
  </p:clrMapOvr>
  <p:transition spd="slow">
    <p:rand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583438"/>
      </p:ext>
    </p:extLst>
  </p:cSld>
  <p:clrMapOvr>
    <a:masterClrMapping/>
  </p:clrMapOvr>
  <p:transition spd="slow">
    <p:rand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8367588"/>
      </p:ext>
    </p:extLst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8608789"/>
      </p:ext>
    </p:extLst>
  </p:cSld>
  <p:clrMapOvr>
    <a:masterClrMapping/>
  </p:clrMapOvr>
  <p:transition spd="slow">
    <p:rand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412778"/>
      </p:ext>
    </p:extLst>
  </p:cSld>
  <p:clrMapOvr>
    <a:masterClrMapping/>
  </p:clrMapOvr>
  <p:transition spd="slow">
    <p:rand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0535155"/>
      </p:ext>
    </p:extLst>
  </p:cSld>
  <p:clrMapOvr>
    <a:masterClrMapping/>
  </p:clrMapOvr>
  <p:transition spd="slow">
    <p:rand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0006439"/>
      </p:ext>
    </p:extLst>
  </p:cSld>
  <p:clrMapOvr>
    <a:masterClrMapping/>
  </p:clrMapOvr>
  <p:transition spd="slow" advTm="0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779204490"/>
      </p:ext>
    </p:extLst>
  </p:cSld>
  <p:clrMapOvr>
    <a:masterClrMapping/>
  </p:clrMapOvr>
  <p:transition spd="slow">
    <p:random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101043224"/>
      </p:ext>
    </p:extLst>
  </p:cSld>
  <p:clrMapOvr>
    <a:masterClrMapping/>
  </p:clrMapOvr>
  <p:transition spd="slow">
    <p:random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5963501"/>
      </p:ext>
    </p:extLst>
  </p:cSld>
  <p:clrMapOvr>
    <a:masterClrMapping/>
  </p:clrMapOvr>
  <p:transition spd="slow">
    <p:random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4039345"/>
      </p:ext>
    </p:extLst>
  </p:cSld>
  <p:clrMapOvr>
    <a:masterClrMapping/>
  </p:clrMapOvr>
  <p:transition spd="slow">
    <p:random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8900608"/>
      </p:ext>
    </p:extLst>
  </p:cSld>
  <p:clrMapOvr>
    <a:masterClrMapping/>
  </p:clrMapOvr>
  <p:transition spd="slow">
    <p:random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8446413"/>
      </p:ext>
    </p:extLst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872221"/>
      </p:ext>
    </p:extLst>
  </p:cSld>
  <p:clrMapOvr>
    <a:masterClrMapping/>
  </p:clrMapOvr>
  <p:transition spd="slow">
    <p:random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7735704"/>
      </p:ext>
    </p:extLst>
  </p:cSld>
  <p:clrMapOvr>
    <a:masterClrMapping/>
  </p:clrMapOvr>
  <p:transition spd="slow">
    <p:random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20905"/>
      </p:ext>
    </p:extLst>
  </p:cSld>
  <p:clrMapOvr>
    <a:masterClrMapping/>
  </p:clrMapOvr>
  <p:transition spd="slow">
    <p:random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622745"/>
      </p:ext>
    </p:extLst>
  </p:cSld>
  <p:clrMapOvr>
    <a:masterClrMapping/>
  </p:clrMapOvr>
  <p:transition spd="slow">
    <p:random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4181165"/>
      </p:ext>
    </p:extLst>
  </p:cSld>
  <p:clrMapOvr>
    <a:masterClrMapping/>
  </p:clrMapOvr>
  <p:transition spd="slow">
    <p:random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2731862"/>
      </p:ext>
    </p:extLst>
  </p:cSld>
  <p:clrMapOvr>
    <a:masterClrMapping/>
  </p:clrMapOvr>
  <p:transition spd="slow">
    <p:random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704167"/>
      </p:ext>
    </p:extLst>
  </p:cSld>
  <p:clrMapOvr>
    <a:masterClrMapping/>
  </p:clrMapOvr>
  <p:transition spd="slow">
    <p:random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1204619"/>
      </p:ext>
    </p:extLst>
  </p:cSld>
  <p:clrMapOvr>
    <a:masterClrMapping/>
  </p:clrMapOvr>
  <p:transition spd="slow">
    <p:random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2332715"/>
      </p:ext>
    </p:extLst>
  </p:cSld>
  <p:clrMapOvr>
    <a:masterClrMapping/>
  </p:clrMapOvr>
  <p:transition spd="slow">
    <p:random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1185068"/>
      </p:ext>
    </p:extLst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282705" y="77589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难忘小学生活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1" b="3691"/>
          <a:stretch/>
        </p:blipFill>
        <p:spPr bwMode="auto">
          <a:xfrm>
            <a:off x="-36512" y="0"/>
            <a:ext cx="9180512" cy="516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 userDrawn="1"/>
        </p:nvSpPr>
        <p:spPr>
          <a:xfrm>
            <a:off x="-36512" y="0"/>
            <a:ext cx="9180512" cy="5164038"/>
          </a:xfrm>
          <a:prstGeom prst="rect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282575" y="77788"/>
            <a:ext cx="135255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  </a:t>
            </a:r>
            <a:r>
              <a:rPr lang="zh-CN" altLang="en-US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北京的春节</a:t>
            </a:r>
          </a:p>
        </p:txBody>
      </p:sp>
    </p:spTree>
    <p:extLst>
      <p:ext uri="{BB962C8B-B14F-4D97-AF65-F5344CB8AC3E}">
        <p14:creationId xmlns:p14="http://schemas.microsoft.com/office/powerpoint/2010/main" val="743807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6" r:id="rId22"/>
    <p:sldLayoutId id="2147483697" r:id="rId23"/>
    <p:sldLayoutId id="2147483698" r:id="rId24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ctr" defTabSz="685800" rtl="0" fontAlgn="base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2pPr>
      <a:lvl3pPr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3pPr>
      <a:lvl4pPr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4pPr>
      <a:lvl5pPr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5pPr>
      <a:lvl6pPr marL="4572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6pPr>
      <a:lvl7pPr marL="9144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7pPr>
      <a:lvl8pPr marL="13716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8pPr>
      <a:lvl9pPr marL="18288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9pPr>
    </p:titleStyle>
    <p:bodyStyle>
      <a:lvl1pPr marL="257175" indent="-257175" algn="l" defTabSz="6858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fontAlgn="base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1" b="3691"/>
          <a:stretch/>
        </p:blipFill>
        <p:spPr bwMode="auto">
          <a:xfrm>
            <a:off x="-36512" y="0"/>
            <a:ext cx="9180512" cy="516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矩形 8"/>
          <p:cNvSpPr/>
          <p:nvPr/>
        </p:nvSpPr>
        <p:spPr>
          <a:xfrm flipH="1">
            <a:off x="-36512" y="110386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90830" y="680378"/>
            <a:ext cx="2348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难忘小学生活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 flipH="1">
            <a:off x="68898" y="110386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40271" y="110386"/>
            <a:ext cx="1646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语文    六年级    下册  </a:t>
            </a:r>
            <a:endParaRPr lang="en-US" altLang="zh-CN" sz="1200" dirty="0" smtClean="0"/>
          </a:p>
        </p:txBody>
      </p:sp>
      <p:sp>
        <p:nvSpPr>
          <p:cNvPr id="11" name="TextBox 48"/>
          <p:cNvSpPr txBox="1"/>
          <p:nvPr/>
        </p:nvSpPr>
        <p:spPr>
          <a:xfrm>
            <a:off x="611560" y="1758057"/>
            <a:ext cx="7652385" cy="85280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5100" b="1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毕业</a:t>
            </a:r>
            <a:r>
              <a:rPr lang="zh-CN" sz="5100" b="1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赠言</a:t>
            </a:r>
            <a:endParaRPr lang="zh-CN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20420" y="914400"/>
            <a:ext cx="7284085" cy="343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赠言的特点：</a:t>
            </a:r>
          </a:p>
          <a:p>
            <a:pPr algn="l">
              <a:lnSpc>
                <a:spcPct val="140000"/>
              </a:lnSpc>
            </a:pP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①运用以物喻人、排比等方法来抒情；</a:t>
            </a:r>
          </a:p>
          <a:p>
            <a:pPr algn="l">
              <a:lnSpc>
                <a:spcPct val="140000"/>
              </a:lnSpc>
            </a:pP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②有真情实感；</a:t>
            </a:r>
          </a:p>
          <a:p>
            <a:pPr algn="l">
              <a:lnSpc>
                <a:spcPct val="140000"/>
              </a:lnSpc>
            </a:pP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③语言简练优美；</a:t>
            </a:r>
          </a:p>
          <a:p>
            <a:pPr algn="l">
              <a:lnSpc>
                <a:spcPct val="140000"/>
              </a:lnSpc>
            </a:pP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④能抓住人物特点。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251520" y="555526"/>
            <a:ext cx="8243510" cy="3416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4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①我送你一个168，祝你财源滚滚，一路发！发！发！</a:t>
            </a:r>
          </a:p>
          <a:p>
            <a:pPr indent="0"/>
            <a:r>
              <a:rPr lang="zh-CN" sz="24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②祝你早日找到梦中的王子，攀上高枝，早生贵子！</a:t>
            </a:r>
          </a:p>
          <a:p>
            <a:pPr indent="0"/>
            <a:r>
              <a:rPr lang="zh-CN" sz="24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③祝你好好学习，天天向上，身体健康，万事如意！</a:t>
            </a:r>
            <a:endParaRPr lang="zh-CN" sz="24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  <a:p>
            <a:pPr indent="0"/>
            <a:r>
              <a:rPr lang="zh-CN" sz="2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交流：</a:t>
            </a:r>
          </a:p>
          <a:p>
            <a:pPr indent="0"/>
            <a:r>
              <a:rPr lang="zh-CN" sz="24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第①②类赠言不适合学生特点；</a:t>
            </a:r>
          </a:p>
          <a:p>
            <a:pPr indent="0"/>
            <a:r>
              <a:rPr lang="zh-CN" sz="24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第③类赠言没有针对性。</a:t>
            </a:r>
            <a:endParaRPr lang="zh-CN" sz="24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  <a:p>
            <a:pPr indent="0"/>
            <a:r>
              <a:rPr lang="zh-CN" sz="2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讨论明确：</a:t>
            </a:r>
          </a:p>
          <a:p>
            <a:pPr indent="0"/>
            <a:r>
              <a:rPr lang="zh-CN" sz="24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商人味十足、成人味太浓、没有任何针对性的空话、套话是不受欢迎的，要注意避免。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668344" y="483518"/>
            <a:ext cx="6000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charset="-122"/>
                <a:cs typeface="Times New Roman" panose="02020603050405020304" charset="0"/>
                <a:sym typeface="+mn-ea"/>
              </a:rPr>
              <a:t>×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670884" y="907063"/>
            <a:ext cx="6184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charset="-122"/>
                <a:cs typeface="Times New Roman" panose="02020603050405020304" charset="0"/>
                <a:sym typeface="+mn-ea"/>
              </a:rPr>
              <a:t>×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668344" y="1277268"/>
            <a:ext cx="6000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3600" b="1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charset="-122"/>
                <a:cs typeface="Times New Roman" panose="02020603050405020304" charset="0"/>
                <a:sym typeface="+mn-ea"/>
              </a:rPr>
              <a:t>×</a:t>
            </a:r>
            <a:endParaRPr lang="zh-CN" altLang="en-US" sz="3600" b="1">
              <a:solidFill>
                <a:srgbClr val="FF0000"/>
              </a:solidFill>
              <a:latin typeface="Arial" panose="020B0604020202020204" pitchFamily="34" charset="0"/>
              <a:ea typeface="楷体" panose="02010609060101010101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475656" y="51470"/>
            <a:ext cx="5080000" cy="252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 algn="ctr"/>
            <a:r>
              <a:rPr lang="zh-CN" sz="1050" b="0" dirty="0">
                <a:latin typeface="Calibri" panose="020F0502020204030204" charset="0"/>
                <a:ea typeface="宋体" panose="02010600030101010101" pitchFamily="2" charset="-122"/>
              </a:rPr>
              <a:t>学生自评表</a:t>
            </a:r>
            <a:endParaRPr lang="zh-CN" altLang="en-US" dirty="0"/>
          </a:p>
        </p:txBody>
      </p:sp>
      <p:graphicFrame>
        <p:nvGraphicFramePr>
          <p:cNvPr id="2" name="表格 1"/>
          <p:cNvGraphicFramePr/>
          <p:nvPr>
            <p:extLst>
              <p:ext uri="{D42A27DB-BD31-4B8C-83A1-F6EECF244321}">
                <p14:modId xmlns:p14="http://schemas.microsoft.com/office/powerpoint/2010/main" val="2568090625"/>
              </p:ext>
            </p:extLst>
          </p:nvPr>
        </p:nvGraphicFramePr>
        <p:xfrm>
          <a:off x="1959992" y="304200"/>
          <a:ext cx="3924300" cy="2397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74938"/>
                <a:gridCol w="425450"/>
                <a:gridCol w="419100"/>
                <a:gridCol w="404812"/>
              </a:tblGrid>
              <a:tr h="5588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 dirty="0" err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项目</a:t>
                      </a:r>
                      <a:endParaRPr lang="en-US" altLang="en-US" sz="1400" b="0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经常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有时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很少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你是否对本次活动一直很有兴趣？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4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4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4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你是否每次都准时参加了活动？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4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4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4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每次活动中，你是否每次积极参与，主动提出建议或方法？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4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4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4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你是否掌握了研究性学习的方法？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4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4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 dirty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400" b="0" dirty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你在这次活动中是否获益很多？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4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4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 dirty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400" b="0" dirty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1475656" y="2738755"/>
            <a:ext cx="5080000" cy="430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 algn="ctr"/>
            <a:endParaRPr lang="zh-CN" sz="1050" b="0" dirty="0">
              <a:latin typeface="Calibri" panose="020F0502020204030204" charset="0"/>
              <a:ea typeface="宋体" panose="02010600030101010101" pitchFamily="2" charset="-122"/>
            </a:endParaRPr>
          </a:p>
          <a:p>
            <a:pPr indent="0" algn="ctr"/>
            <a:r>
              <a:rPr lang="zh-CN" sz="1050" b="0" dirty="0">
                <a:latin typeface="Calibri" panose="020F0502020204030204" charset="0"/>
                <a:ea typeface="宋体" panose="02010600030101010101" pitchFamily="2" charset="-122"/>
              </a:rPr>
              <a:t>同学互评表</a:t>
            </a:r>
            <a:endParaRPr lang="zh-CN" altLang="en-US" dirty="0"/>
          </a:p>
        </p:txBody>
      </p:sp>
      <p:graphicFrame>
        <p:nvGraphicFramePr>
          <p:cNvPr id="10" name="表格 9"/>
          <p:cNvGraphicFramePr/>
          <p:nvPr>
            <p:extLst>
              <p:ext uri="{D42A27DB-BD31-4B8C-83A1-F6EECF244321}">
                <p14:modId xmlns:p14="http://schemas.microsoft.com/office/powerpoint/2010/main" val="3197340395"/>
              </p:ext>
            </p:extLst>
          </p:nvPr>
        </p:nvGraphicFramePr>
        <p:xfrm>
          <a:off x="2032000" y="3152775"/>
          <a:ext cx="3937000" cy="1818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6788"/>
                <a:gridCol w="1700212"/>
              </a:tblGrid>
              <a:tr h="3429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互评内容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方式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小组成员合作是否愉快？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4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你们在活动中遇到了哪些问题？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4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你们是如何解决的？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Calibri" panose="020F0502020204030204" charset="0"/>
                          <a:cs typeface="Calibri" panose="020F0502020204030204" charset="0"/>
                        </a:rPr>
                        <a:t> </a:t>
                      </a:r>
                      <a:endParaRPr lang="en-US" altLang="en-US" sz="14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你们认为下次活动应该如何改进？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400" b="0" dirty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文本框 3"/>
          <p:cNvSpPr txBox="1">
            <a:spLocks noChangeArrowheads="1"/>
          </p:cNvSpPr>
          <p:nvPr/>
        </p:nvSpPr>
        <p:spPr bwMode="auto">
          <a:xfrm>
            <a:off x="2124075" y="987425"/>
            <a:ext cx="51276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9600" b="1" dirty="0">
                <a:solidFill>
                  <a:srgbClr val="FF6600"/>
                </a:solidFill>
                <a:latin typeface="Xingkai SC"/>
                <a:ea typeface="Xingkai SC"/>
                <a:cs typeface="Xingkai SC"/>
              </a:rPr>
              <a:t>谢谢观看</a:t>
            </a:r>
          </a:p>
        </p:txBody>
      </p:sp>
    </p:spTree>
    <p:extLst>
      <p:ext uri="{BB962C8B-B14F-4D97-AF65-F5344CB8AC3E}">
        <p14:creationId xmlns:p14="http://schemas.microsoft.com/office/powerpoint/2010/main" val="14368918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</Words>
  <Application>Microsoft Office PowerPoint</Application>
  <PresentationFormat>全屏显示(16:9)</PresentationFormat>
  <Paragraphs>58</Paragraphs>
  <Slides>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Arial</vt:lpstr>
      <vt:lpstr>宋体</vt:lpstr>
      <vt:lpstr>Impact</vt:lpstr>
      <vt:lpstr>Times New Roman</vt:lpstr>
      <vt:lpstr>微软雅黑</vt:lpstr>
      <vt:lpstr>楷体</vt:lpstr>
      <vt:lpstr>Xingkai SC</vt:lpstr>
      <vt:lpstr>Calibri</vt:lpstr>
      <vt:lpstr>黑体</vt:lpstr>
      <vt:lpstr>1_Office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109</cp:revision>
  <dcterms:created xsi:type="dcterms:W3CDTF">2017-03-17T02:28:00Z</dcterms:created>
  <dcterms:modified xsi:type="dcterms:W3CDTF">2019-12-29T06:51:53Z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2052-11.1.0.8808</vt:lpwstr>
  </property>
</Properties>
</file>