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523" r:id="rId2"/>
    <p:sldId id="1027" r:id="rId3"/>
    <p:sldId id="1036" r:id="rId4"/>
    <p:sldId id="1053" r:id="rId5"/>
    <p:sldId id="1039" r:id="rId6"/>
    <p:sldId id="1028" r:id="rId7"/>
    <p:sldId id="1031" r:id="rId8"/>
    <p:sldId id="1032" r:id="rId9"/>
    <p:sldId id="1033" r:id="rId10"/>
    <p:sldId id="1046" r:id="rId11"/>
    <p:sldId id="1048" r:id="rId12"/>
    <p:sldId id="1049" r:id="rId13"/>
    <p:sldId id="1034" r:id="rId14"/>
    <p:sldId id="1054" r:id="rId15"/>
  </p:sldIdLst>
  <p:sldSz cx="9144000" cy="5143500" type="screen16x9"/>
  <p:notesSz cx="6858000" cy="9144000"/>
  <p:embeddedFontLst>
    <p:embeddedFont>
      <p:font typeface="微软雅黑" panose="020B0503020204020204" pitchFamily="34" charset="-122"/>
      <p:regular r:id="rId18"/>
      <p:bold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楷体" panose="02010609060101010101" pitchFamily="49" charset="-122"/>
      <p:regular r:id="rId24"/>
    </p:embeddedFont>
    <p:embeddedFont>
      <p:font typeface="黑体" panose="02010609060101010101" pitchFamily="49" charset="-122"/>
      <p:regular r:id="rId25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66FF"/>
    <a:srgbClr val="0000FF"/>
    <a:srgbClr val="A38302"/>
    <a:srgbClr val="FEFCDE"/>
    <a:srgbClr val="00B050"/>
    <a:srgbClr val="FF00FF"/>
    <a:srgbClr val="FFFF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4705" autoAdjust="0"/>
  </p:normalViewPr>
  <p:slideViewPr>
    <p:cSldViewPr>
      <p:cViewPr>
        <p:scale>
          <a:sx n="87" d="100"/>
          <a:sy n="87" d="100"/>
        </p:scale>
        <p:origin x="-18" y="-222"/>
      </p:cViewPr>
      <p:guideLst>
        <p:guide orient="horz" pos="3146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2992"/>
        <p:guide pos="22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t>2019/12/30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3000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2019/12/30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1166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915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8123014-980B-41ED-AC15-E7E2C542ADBB}" type="slidenum">
              <a:rPr lang="zh-CN" altLang="en-US">
                <a:solidFill>
                  <a:prstClr val="black"/>
                </a:solidFill>
              </a:rPr>
              <a:pPr/>
              <a:t>14</a:t>
            </a:fld>
            <a:endParaRPr lang="en-US" altLang="zh-CN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2019/12/30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2747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8089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583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8367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8608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412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0535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779204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101043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5963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4039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8900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8446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87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7735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2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622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4181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2731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704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120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2332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1185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11.baidu.com/it/u=3823244776,683358533&amp;fm=72"/>
          <p:cNvPicPr>
            <a:picLocks noChangeAspect="1" noChangeArrowheads="1"/>
          </p:cNvPicPr>
          <p:nvPr userDrawn="1"/>
        </p:nvPicPr>
        <p:blipFill rotWithShape="1"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86" b="9986"/>
          <a:stretch/>
        </p:blipFill>
        <p:spPr bwMode="auto">
          <a:xfrm>
            <a:off x="11155" y="0"/>
            <a:ext cx="9143999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 userDrawn="1"/>
        </p:nvSpPr>
        <p:spPr>
          <a:xfrm>
            <a:off x="11155" y="0"/>
            <a:ext cx="9132845" cy="5143500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282705" y="77589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难忘小学生活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5" r:id="rId26"/>
    <p:sldLayoutId id="2147483676" r:id="rId27"/>
    <p:sldLayoutId id="2147483677" r:id="rId28"/>
    <p:sldLayoutId id="2147483678" r:id="rId29"/>
    <p:sldLayoutId id="2147483679" r:id="rId30"/>
    <p:sldLayoutId id="2147483680" r:id="rId31"/>
    <p:sldLayoutId id="2147483681" r:id="rId32"/>
    <p:sldLayoutId id="2147483683" r:id="rId33"/>
    <p:sldLayoutId id="2147483684" r:id="rId34"/>
    <p:sldLayoutId id="2147483685" r:id="rId35"/>
    <p:sldLayoutId id="2147483686" r:id="rId36"/>
    <p:sldLayoutId id="2147483687" r:id="rId37"/>
    <p:sldLayoutId id="2147483688" r:id="rId38"/>
    <p:sldLayoutId id="2147483689" r:id="rId39"/>
    <p:sldLayoutId id="2147483690" r:id="rId40"/>
    <p:sldLayoutId id="2147483691" r:id="rId41"/>
    <p:sldLayoutId id="2147483692" r:id="rId42"/>
    <p:sldLayoutId id="2147483693" r:id="rId43"/>
    <p:sldLayoutId id="2147483694" r:id="rId44"/>
    <p:sldLayoutId id="2147483695" r:id="rId45"/>
    <p:sldLayoutId id="2147483696" r:id="rId46"/>
    <p:sldLayoutId id="2147483697" r:id="rId47"/>
    <p:sldLayoutId id="2147483698" r:id="rId48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-36512" y="110386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矩形 3"/>
          <p:cNvSpPr/>
          <p:nvPr/>
        </p:nvSpPr>
        <p:spPr>
          <a:xfrm flipH="1">
            <a:off x="68898" y="110386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40271" y="110386"/>
            <a:ext cx="1646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语文    六年级    下册  </a:t>
            </a:r>
            <a:endParaRPr lang="en-US" altLang="zh-CN" sz="1200" dirty="0" smtClean="0"/>
          </a:p>
        </p:txBody>
      </p:sp>
      <p:sp>
        <p:nvSpPr>
          <p:cNvPr id="11" name="文本框 1"/>
          <p:cNvSpPr txBox="1"/>
          <p:nvPr/>
        </p:nvSpPr>
        <p:spPr>
          <a:xfrm>
            <a:off x="827584" y="843558"/>
            <a:ext cx="2348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难忘小学生活</a:t>
            </a:r>
            <a:endParaRPr lang="zh-CN" altLang="en-US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"/>
          <p:cNvSpPr txBox="1"/>
          <p:nvPr/>
        </p:nvSpPr>
        <p:spPr>
          <a:xfrm>
            <a:off x="2627784" y="1851670"/>
            <a:ext cx="40017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zh-CN" sz="5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老师领进门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window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90830" y="627534"/>
            <a:ext cx="2348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难忘小学生活</a:t>
            </a:r>
            <a:endParaRPr lang="zh-CN" altLang="en-US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48"/>
          <p:cNvSpPr txBox="1"/>
          <p:nvPr/>
        </p:nvSpPr>
        <p:spPr>
          <a:xfrm>
            <a:off x="1465190" y="1365213"/>
            <a:ext cx="6055057" cy="85280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5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5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5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作文上的红双圈</a:t>
            </a:r>
            <a:endParaRPr lang="zh-CN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window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072917" y="339502"/>
            <a:ext cx="731460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</a:rPr>
              <a:t>自读课文，思考以下问题。</a:t>
            </a:r>
          </a:p>
          <a:p>
            <a:r>
              <a:rPr lang="en-US" altLang="zh-CN" sz="2000" dirty="0" smtClean="0"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</a:rPr>
              <a:t>文章写了一件什么事</a:t>
            </a:r>
            <a:r>
              <a:rPr lang="en-US" sz="2000" dirty="0" smtClean="0">
                <a:latin typeface="楷体" panose="02010609060101010101" charset="-122"/>
                <a:ea typeface="楷体" panose="02010609060101010101" charset="-122"/>
              </a:rPr>
              <a:t>?</a:t>
            </a:r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</a:rPr>
              <a:t>表现了作者什么样的思想感情</a:t>
            </a:r>
            <a:r>
              <a:rPr lang="en-US" sz="2000" dirty="0" smtClean="0">
                <a:latin typeface="楷体" panose="02010609060101010101" charset="-122"/>
                <a:ea typeface="楷体" panose="02010609060101010101" charset="-122"/>
              </a:rPr>
              <a:t>?</a:t>
            </a:r>
            <a:endParaRPr lang="zh-CN" altLang="en-US" sz="2000" dirty="0" smtClean="0">
              <a:latin typeface="楷体" panose="02010609060101010101" charset="-122"/>
              <a:ea typeface="楷体" panose="02010609060101010101" charset="-122"/>
            </a:endParaRPr>
          </a:p>
          <a:p>
            <a:endParaRPr lang="en-US" altLang="zh-CN" sz="2000" dirty="0" smtClean="0">
              <a:latin typeface="楷体" panose="02010609060101010101" charset="-122"/>
              <a:ea typeface="楷体" panose="02010609060101010101" charset="-122"/>
            </a:endParaRPr>
          </a:p>
          <a:p>
            <a:endParaRPr lang="en-US" altLang="zh-CN" sz="2000" dirty="0" smtClean="0">
              <a:latin typeface="楷体" panose="02010609060101010101" charset="-122"/>
              <a:ea typeface="楷体" panose="02010609060101010101" charset="-122"/>
            </a:endParaRPr>
          </a:p>
          <a:p>
            <a:endParaRPr lang="en-US" altLang="zh-CN" sz="2000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000" dirty="0" smtClean="0"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</a:rPr>
              <a:t>“我”的作文</a:t>
            </a:r>
            <a:r>
              <a:rPr lang="en-US" altLang="zh-CN" sz="2000" dirty="0" smtClean="0">
                <a:latin typeface="楷体" panose="02010609060101010101" charset="-122"/>
                <a:ea typeface="楷体" panose="02010609060101010101" charset="-122"/>
              </a:rPr>
              <a:t>《</a:t>
            </a:r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</a:rPr>
              <a:t>补考</a:t>
            </a:r>
            <a:r>
              <a:rPr lang="en-US" altLang="zh-CN" sz="2000" dirty="0" smtClean="0">
                <a:latin typeface="楷体" panose="02010609060101010101" charset="-122"/>
                <a:ea typeface="楷体" panose="02010609060101010101" charset="-122"/>
              </a:rPr>
              <a:t>》</a:t>
            </a:r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</a:rPr>
              <a:t>有着怎样一段补平凡的经历</a:t>
            </a:r>
            <a:r>
              <a:rPr lang="en-US" sz="2000" dirty="0" smtClean="0">
                <a:latin typeface="楷体" panose="02010609060101010101" charset="-122"/>
                <a:ea typeface="楷体" panose="02010609060101010101" charset="-122"/>
              </a:rPr>
              <a:t>?</a:t>
            </a:r>
            <a:endParaRPr lang="zh-CN" altLang="en-US" sz="2000" dirty="0" smtClean="0">
              <a:latin typeface="楷体" panose="02010609060101010101" charset="-122"/>
              <a:ea typeface="楷体" panose="02010609060101010101" charset="-122"/>
            </a:endParaRPr>
          </a:p>
          <a:p>
            <a:endParaRPr lang="en-US" altLang="zh-CN" sz="2000" dirty="0" smtClean="0">
              <a:latin typeface="楷体" panose="02010609060101010101" charset="-122"/>
              <a:ea typeface="楷体" panose="02010609060101010101" charset="-122"/>
            </a:endParaRPr>
          </a:p>
          <a:p>
            <a:endParaRPr lang="en-US" altLang="zh-CN" sz="2000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000" dirty="0" smtClean="0"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</a:rPr>
              <a:t>当“我”听说作文被贴在报告栏上时，“我”有什么表现</a:t>
            </a:r>
            <a:r>
              <a:rPr lang="en-US" sz="2000" dirty="0" smtClean="0">
                <a:latin typeface="楷体" panose="02010609060101010101" charset="-122"/>
                <a:ea typeface="楷体" panose="02010609060101010101" charset="-122"/>
              </a:rPr>
              <a:t>?</a:t>
            </a:r>
            <a:endParaRPr lang="zh-CN" altLang="en-US" sz="2000" dirty="0" smtClean="0">
              <a:latin typeface="楷体" panose="02010609060101010101" charset="-122"/>
              <a:ea typeface="楷体" panose="02010609060101010101" charset="-122"/>
            </a:endParaRPr>
          </a:p>
          <a:p>
            <a:endParaRPr lang="en-US" altLang="zh-CN" sz="2000" dirty="0" smtClean="0">
              <a:latin typeface="楷体" panose="02010609060101010101" charset="-122"/>
              <a:ea typeface="楷体" panose="02010609060101010101" charset="-122"/>
            </a:endParaRPr>
          </a:p>
          <a:p>
            <a:endParaRPr lang="en-US" altLang="zh-CN" sz="2000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000" dirty="0" smtClean="0">
                <a:latin typeface="楷体" panose="02010609060101010101" charset="-122"/>
                <a:ea typeface="楷体" panose="02010609060101010101" charset="-122"/>
              </a:rPr>
              <a:t>4.</a:t>
            </a:r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</a:rPr>
              <a:t>“红双圈”给“我”这一生带来了怎样的影响</a:t>
            </a:r>
            <a:r>
              <a:rPr lang="en-US" sz="2000" dirty="0" smtClean="0">
                <a:latin typeface="楷体" panose="02010609060101010101" charset="-122"/>
                <a:ea typeface="楷体" panose="02010609060101010101" charset="-122"/>
              </a:rPr>
              <a:t>?</a:t>
            </a:r>
            <a:endParaRPr lang="zh-CN" altLang="en-US" sz="2000" dirty="0" smtClean="0">
              <a:latin typeface="楷体" panose="02010609060101010101" charset="-122"/>
              <a:ea typeface="楷体" panose="02010609060101010101" charset="-122"/>
            </a:endParaRPr>
          </a:p>
          <a:p>
            <a:endParaRPr lang="zh-CN" altLang="en-US" sz="20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29802" y="987574"/>
            <a:ext cx="774665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文章写了因为一篇作文的成功，给了作者自信和力量，自此以后，陆续发表文学作品，最终成为知名作家一事，表达了作者对老师的感激之情。</a:t>
            </a:r>
          </a:p>
          <a:p>
            <a:endParaRPr lang="en-US" altLang="zh-CN" sz="2000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0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贴在报告栏上</a:t>
            </a:r>
            <a:r>
              <a:rPr lang="en-US" altLang="zh-CN" sz="20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20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发表在县办刊物上</a:t>
            </a:r>
            <a:r>
              <a:rPr lang="en-US" altLang="zh-CN" sz="20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20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发表在地区刊物上</a:t>
            </a:r>
            <a:r>
              <a:rPr lang="en-US" altLang="zh-CN" sz="20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20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发表在正式刊物上。</a:t>
            </a:r>
          </a:p>
          <a:p>
            <a:endParaRPr lang="en-US" altLang="zh-CN" sz="2000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0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“我很兴奋，即刻就想去看看，却又矜持，不愿在同学面前显出我的迫不及待。”</a:t>
            </a:r>
          </a:p>
          <a:p>
            <a:endParaRPr lang="en-US" altLang="zh-CN" sz="2000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0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“我”在红双圈的鼓励下，走上了文学创作的道路，最终成为作家。</a:t>
            </a:r>
          </a:p>
          <a:p>
            <a:endParaRPr lang="zh-CN" altLang="en-US" sz="20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43608" y="627534"/>
            <a:ext cx="727280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楷体" panose="02010609060101010101" charset="-122"/>
                <a:ea typeface="楷体" panose="02010609060101010101" charset="-122"/>
              </a:rPr>
              <a:t>    《</a:t>
            </a:r>
            <a:r>
              <a:rPr lang="zh-CN" altLang="en-US" sz="2400" dirty="0" smtClean="0">
                <a:latin typeface="楷体" panose="02010609060101010101" charset="-122"/>
                <a:ea typeface="楷体" panose="02010609060101010101" charset="-122"/>
              </a:rPr>
              <a:t>作文上的红双圈</a:t>
            </a:r>
            <a:r>
              <a:rPr lang="en-US" altLang="zh-CN" sz="2400" dirty="0" smtClean="0">
                <a:latin typeface="楷体" panose="02010609060101010101" charset="-122"/>
                <a:ea typeface="楷体" panose="02010609060101010101" charset="-122"/>
              </a:rPr>
              <a:t>》</a:t>
            </a:r>
            <a:r>
              <a:rPr lang="zh-CN" altLang="en-US" sz="2400" dirty="0" smtClean="0">
                <a:latin typeface="楷体" panose="02010609060101010101" charset="-122"/>
                <a:ea typeface="楷体" panose="02010609060101010101" charset="-122"/>
              </a:rPr>
              <a:t>这篇课文通过描写因为一篇作文的成功，给了作者自信和力量，自此以后，陆续发表文学作品，最终成为知名作家一事，表达了作者对老师的感激之情。</a:t>
            </a:r>
          </a:p>
          <a:p>
            <a:endParaRPr lang="en-US" altLang="zh-CN" sz="2400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400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400" dirty="0" smtClean="0">
                <a:latin typeface="楷体" panose="02010609060101010101" charset="-122"/>
                <a:ea typeface="楷体" panose="02010609060101010101" charset="-122"/>
              </a:rPr>
              <a:t>文章以小见大，从一篇作文上的红双圈，赞颂了老师对自己人生的引领作用。作文</a:t>
            </a:r>
            <a:r>
              <a:rPr lang="en-US" altLang="zh-CN" sz="2400" dirty="0" smtClean="0">
                <a:latin typeface="楷体" panose="02010609060101010101" charset="-122"/>
                <a:ea typeface="楷体" panose="02010609060101010101" charset="-122"/>
              </a:rPr>
              <a:t>《</a:t>
            </a:r>
            <a:r>
              <a:rPr lang="zh-CN" altLang="en-US" sz="2400" dirty="0" smtClean="0">
                <a:latin typeface="楷体" panose="02010609060101010101" charset="-122"/>
                <a:ea typeface="楷体" panose="02010609060101010101" charset="-122"/>
              </a:rPr>
              <a:t>补考</a:t>
            </a:r>
            <a:r>
              <a:rPr lang="en-US" altLang="zh-CN" sz="2400" dirty="0" smtClean="0">
                <a:latin typeface="楷体" panose="02010609060101010101" charset="-122"/>
                <a:ea typeface="楷体" panose="02010609060101010101" charset="-122"/>
              </a:rPr>
              <a:t>》</a:t>
            </a:r>
            <a:r>
              <a:rPr lang="zh-CN" altLang="en-US" sz="2400" dirty="0" smtClean="0">
                <a:latin typeface="楷体" panose="02010609060101010101" charset="-122"/>
                <a:ea typeface="楷体" panose="02010609060101010101" charset="-122"/>
              </a:rPr>
              <a:t>可以说是作者成长中的一块里程碑，而老师的九十八个红双圈，则开启了她文学创作的大门。可见，有时候，成功就来自于一点小小的鼓励。</a:t>
            </a:r>
          </a:p>
          <a:p>
            <a:endParaRPr lang="zh-CN" altLang="en-US" sz="2400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/>
          <p:nvPr/>
        </p:nvSpPr>
        <p:spPr>
          <a:xfrm>
            <a:off x="971600" y="699542"/>
            <a:ext cx="7416824" cy="35394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课外延伸，作业布置</a:t>
            </a:r>
          </a:p>
          <a:p>
            <a:r>
              <a:rPr lang="en-US" sz="28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写几句表示祝福和赞美老师的话。</a:t>
            </a:r>
            <a:endParaRPr lang="zh-CN" altLang="en-US" sz="2800" dirty="0" smtClean="0">
              <a:solidFill>
                <a:schemeClr val="accent2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几十年过去了，作者对他的恩师念念不忘。六年的小学生活，你肯定也有难忘的老师，请你写几句话向老师表示祝福或赞美。</a:t>
            </a:r>
          </a:p>
          <a:p>
            <a:r>
              <a:rPr lang="en-US" sz="28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推荐阅读感念师恩的作品：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鲁迅的</a:t>
            </a:r>
            <a:r>
              <a:rPr lang="en-US" altLang="zh-CN" sz="2800" dirty="0" smtClean="0">
                <a:latin typeface="楷体" panose="02010609060101010101" charset="-122"/>
                <a:ea typeface="楷体" panose="02010609060101010101" charset="-122"/>
              </a:rPr>
              <a:t>《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藤野先生</a:t>
            </a:r>
            <a:r>
              <a:rPr lang="en-US" altLang="zh-CN" sz="2800" dirty="0" smtClean="0">
                <a:latin typeface="楷体" panose="02010609060101010101" charset="-122"/>
                <a:ea typeface="楷体" panose="02010609060101010101" charset="-122"/>
              </a:rPr>
              <a:t>》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、毛泽东给老师徐特立的信。</a:t>
            </a:r>
          </a:p>
          <a:p>
            <a:r>
              <a:rPr lang="en-US" sz="28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准备一张校园生活的照片。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文本框 3"/>
          <p:cNvSpPr txBox="1">
            <a:spLocks noChangeArrowheads="1"/>
          </p:cNvSpPr>
          <p:nvPr/>
        </p:nvSpPr>
        <p:spPr bwMode="auto">
          <a:xfrm>
            <a:off x="2124075" y="987425"/>
            <a:ext cx="51276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9600" b="1" dirty="0">
                <a:solidFill>
                  <a:srgbClr val="FF6600"/>
                </a:solidFill>
                <a:latin typeface="Xingkai SC"/>
                <a:ea typeface="Xingkai SC"/>
                <a:cs typeface="Xingkai SC"/>
              </a:rPr>
              <a:t>谢谢观看</a:t>
            </a:r>
          </a:p>
        </p:txBody>
      </p:sp>
    </p:spTree>
    <p:extLst>
      <p:ext uri="{BB962C8B-B14F-4D97-AF65-F5344CB8AC3E}">
        <p14:creationId xmlns:p14="http://schemas.microsoft.com/office/powerpoint/2010/main" val="14368918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99592" y="627534"/>
            <a:ext cx="6962775" cy="34778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4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阅读思考：</a:t>
            </a:r>
          </a:p>
          <a:p>
            <a:pPr indent="0"/>
            <a:endParaRPr lang="zh-CN" altLang="en-US" sz="44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0"/>
            <a:r>
              <a:rPr lang="en-US" altLang="zh-CN" sz="4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谁领谁进什么门?</a:t>
            </a:r>
            <a:endParaRPr lang="en-US" altLang="zh-CN" sz="44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0"/>
            <a:r>
              <a:rPr lang="en-US" altLang="zh-CN" sz="4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课文中指的是什么门？</a:t>
            </a:r>
          </a:p>
          <a:p>
            <a:pPr indent="0"/>
            <a:r>
              <a:rPr lang="en-US" altLang="zh-CN" sz="4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是怎样领进门的？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653408" y="2847348"/>
            <a:ext cx="316801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endParaRPr lang="zh-CN" altLang="en-US" sz="1800" b="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07765" y="865038"/>
            <a:ext cx="5080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dirty="0">
                <a:latin typeface="楷体" charset="-122"/>
                <a:ea typeface="楷体" charset="-122"/>
              </a:rPr>
              <a:t>刘绍棠</a:t>
            </a:r>
            <a:r>
              <a:rPr lang="en-US" altLang="zh-CN" sz="2400" dirty="0" smtClean="0">
                <a:latin typeface="楷体" charset="-122"/>
                <a:ea typeface="楷体" charset="-122"/>
              </a:rPr>
              <a:t>(</a:t>
            </a:r>
            <a:r>
              <a:rPr lang="en-US" altLang="zh-CN" sz="2400" dirty="0"/>
              <a:t>(1936</a:t>
            </a:r>
            <a:r>
              <a:rPr lang="zh-CN" altLang="zh-CN" sz="2400" dirty="0"/>
              <a:t>～</a:t>
            </a:r>
            <a:r>
              <a:rPr lang="en-US" altLang="zh-CN" sz="2400" dirty="0"/>
              <a:t>1997)</a:t>
            </a:r>
            <a:r>
              <a:rPr lang="en-US" altLang="zh-CN" sz="2400" dirty="0" smtClean="0">
                <a:latin typeface="楷体" charset="-122"/>
                <a:ea typeface="楷体" charset="-122"/>
              </a:rPr>
              <a:t>)</a:t>
            </a:r>
            <a:r>
              <a:rPr lang="zh-CN" altLang="zh-CN" sz="2400" dirty="0">
                <a:latin typeface="楷体" charset="-122"/>
                <a:ea typeface="楷体" charset="-122"/>
              </a:rPr>
              <a:t>中国作家。北京通县</a:t>
            </a:r>
            <a:r>
              <a:rPr lang="en-US" altLang="zh-CN" sz="2400" dirty="0">
                <a:latin typeface="楷体" charset="-122"/>
                <a:ea typeface="楷体" charset="-122"/>
              </a:rPr>
              <a:t>(</a:t>
            </a:r>
            <a:r>
              <a:rPr lang="zh-CN" altLang="zh-CN" sz="2400" dirty="0">
                <a:latin typeface="楷体" charset="-122"/>
                <a:ea typeface="楷体" charset="-122"/>
              </a:rPr>
              <a:t>今通州区</a:t>
            </a:r>
            <a:r>
              <a:rPr lang="en-US" altLang="zh-CN" sz="2400" dirty="0">
                <a:latin typeface="楷体" charset="-122"/>
                <a:ea typeface="楷体" charset="-122"/>
              </a:rPr>
              <a:t>)</a:t>
            </a:r>
            <a:r>
              <a:rPr lang="zh-CN" altLang="zh-CN" sz="2400" dirty="0">
                <a:latin typeface="楷体" charset="-122"/>
                <a:ea typeface="楷体" charset="-122"/>
              </a:rPr>
              <a:t>人</a:t>
            </a:r>
            <a:r>
              <a:rPr lang="zh-CN" altLang="zh-CN" sz="2400" dirty="0" smtClean="0">
                <a:latin typeface="楷体" charset="-122"/>
                <a:ea typeface="楷体" charset="-122"/>
              </a:rPr>
              <a:t>。</a:t>
            </a:r>
            <a:r>
              <a:rPr lang="en-US" altLang="zh-CN" sz="2400" dirty="0" smtClean="0"/>
              <a:t>1954</a:t>
            </a:r>
            <a:r>
              <a:rPr lang="zh-CN" altLang="zh-CN" sz="2400" dirty="0" smtClean="0">
                <a:latin typeface="楷体" charset="-122"/>
                <a:ea typeface="楷体" charset="-122"/>
              </a:rPr>
              <a:t>年</a:t>
            </a:r>
            <a:r>
              <a:rPr lang="zh-CN" altLang="zh-CN" sz="2400" dirty="0">
                <a:latin typeface="楷体" charset="-122"/>
                <a:ea typeface="楷体" charset="-122"/>
              </a:rPr>
              <a:t>入北京大学学习</a:t>
            </a:r>
            <a:r>
              <a:rPr lang="zh-CN" altLang="zh-CN" sz="2400" dirty="0" smtClean="0">
                <a:latin typeface="楷体" charset="-122"/>
                <a:ea typeface="楷体" charset="-122"/>
              </a:rPr>
              <a:t>。同年</a:t>
            </a:r>
            <a:r>
              <a:rPr lang="zh-CN" altLang="zh-CN" sz="2400" dirty="0">
                <a:latin typeface="楷体" charset="-122"/>
                <a:ea typeface="楷体" charset="-122"/>
              </a:rPr>
              <a:t>回家乡从事专业创作。曾任中国作协理事。中学时代即开始文学创作。写有</a:t>
            </a:r>
            <a:r>
              <a:rPr lang="zh-CN" altLang="zh-CN" sz="2400" dirty="0" smtClean="0">
                <a:latin typeface="楷体" charset="-122"/>
                <a:ea typeface="楷体" charset="-122"/>
              </a:rPr>
              <a:t>《青枝绿叶》《运河的桨声》《瓜棚柳巷》《蒲柳人家》《京门脸子》</a:t>
            </a:r>
            <a:r>
              <a:rPr lang="zh-CN" altLang="zh-CN" sz="2400" dirty="0">
                <a:latin typeface="楷体" charset="-122"/>
                <a:ea typeface="楷体" charset="-122"/>
              </a:rPr>
              <a:t>等许多小说、散文。作品多以家乡农村生活为题材，格调清新，语言淳朴，乡土气息浓郁。</a:t>
            </a:r>
          </a:p>
          <a:p>
            <a:pPr algn="ctr"/>
            <a:endParaRPr lang="zh-CN" altLang="en-US" sz="24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endParaRPr lang="zh-CN" altLang="en-US" sz="24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rcRect l="45261" b="16491"/>
          <a:stretch>
            <a:fillRect/>
          </a:stretch>
        </p:blipFill>
        <p:spPr>
          <a:xfrm>
            <a:off x="437515" y="764073"/>
            <a:ext cx="2918460" cy="3312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467543" y="411510"/>
            <a:ext cx="8353879" cy="470898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阅读思考：</a:t>
            </a:r>
          </a:p>
          <a:p>
            <a:pPr indent="0"/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1.从哪些地方看出田老师是一位讲故事高手?</a:t>
            </a:r>
          </a:p>
          <a:p>
            <a:pPr indent="0"/>
            <a:r>
              <a:rPr lang="en-US" altLang="zh-CN" sz="2000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娓娓动听、身临其境、引人入胜</a:t>
            </a:r>
          </a:p>
          <a:p>
            <a:pPr indent="0"/>
            <a:endParaRPr lang="en-US" altLang="zh-CN" sz="2000" dirty="0" err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0"/>
            <a:r>
              <a:rPr lang="en-US" altLang="zh-CN" sz="2000" dirty="0" err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我听得入迷，</a:t>
            </a:r>
            <a:r>
              <a:rPr lang="en-US" altLang="zh-CN" sz="2000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恍如身临其境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lang="en-US" altLang="zh-CN" sz="2000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田老师</a:t>
            </a:r>
            <a:r>
              <a:rPr lang="zh-CN" altLang="en-US" sz="20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的话</a:t>
            </a:r>
            <a:r>
              <a:rPr lang="en-US" altLang="zh-CN" sz="2000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戛然而止</a:t>
            </a:r>
            <a:r>
              <a:rPr lang="en-US" altLang="zh-CN" sz="2000" dirty="0" err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lang="en-US" altLang="zh-CN" sz="2000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我却仍在发呆</a:t>
            </a:r>
            <a:r>
              <a:rPr lang="zh-CN" altLang="en-US" sz="20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lang="en-US" altLang="zh-CN" sz="2000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直到三年级</a:t>
            </a:r>
            <a:r>
              <a:rPr lang="zh-CN" altLang="en-US" sz="20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</a:t>
            </a:r>
            <a:r>
              <a:rPr lang="en-US" altLang="zh-CN" sz="2000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学兄捅了我一下</a:t>
            </a:r>
            <a:r>
              <a:rPr lang="en-US" altLang="zh-CN" sz="2000" dirty="0" err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，我才惊醒</a:t>
            </a:r>
            <a:r>
              <a:rPr lang="en-US" altLang="zh-CN" sz="20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en-US" altLang="zh-CN" sz="20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0"/>
            <a:r>
              <a:rPr lang="en-US" altLang="zh-CN" sz="2000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田老师讲故事娓娓动听、引人入深、身临其境</a:t>
            </a:r>
            <a:r>
              <a:rPr lang="en-US" altLang="zh-CN" sz="20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;</a:t>
            </a:r>
            <a:r>
              <a:rPr lang="zh-CN" altLang="en-US" sz="20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“我”</a:t>
            </a:r>
            <a:r>
              <a:rPr lang="en-US" altLang="zh-CN" sz="2000" dirty="0" err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喜欢听田老师讲的故事</a:t>
            </a:r>
            <a:r>
              <a:rPr lang="en-US" altLang="zh-CN" sz="2000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，有种身临其境的感觉</a:t>
            </a:r>
            <a:r>
              <a:rPr lang="en-US" altLang="zh-CN" sz="20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lang="zh-CN" altLang="en-US" sz="2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“我” </a:t>
            </a:r>
            <a:r>
              <a:rPr lang="en-US" altLang="zh-CN" sz="2000" dirty="0" err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被田老师的文学艺术吸引了</a:t>
            </a:r>
            <a:r>
              <a:rPr lang="en-US" altLang="zh-CN" sz="2000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，感染了，从此</a:t>
            </a:r>
            <a:r>
              <a:rPr lang="zh-CN" altLang="en-US" sz="2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“我” </a:t>
            </a:r>
            <a:r>
              <a:rPr lang="en-US" altLang="zh-CN" sz="2000" dirty="0" err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爱上了文学</a:t>
            </a:r>
            <a:r>
              <a:rPr lang="en-US" altLang="zh-CN" sz="2000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，形成了从事文学的愿望</a:t>
            </a:r>
            <a:r>
              <a:rPr lang="en-US" altLang="zh-CN" sz="2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  <a:p>
            <a:pPr indent="0"/>
            <a:endParaRPr lang="en-US" altLang="zh-CN" sz="2000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0"/>
            <a:r>
              <a:rPr lang="en-US" altLang="zh-CN" sz="20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我在田老师门下受业四年，听到上千个故事，有如春雨点点入地。</a:t>
            </a:r>
          </a:p>
          <a:p>
            <a:pPr indent="0"/>
            <a:r>
              <a:rPr lang="en-US" altLang="zh-CN" sz="2000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田老师那上千个故事悄然无声地进入到了孩子的心田</a:t>
            </a:r>
            <a:r>
              <a:rPr lang="zh-CN" altLang="en-US" sz="2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lang="en-US" altLang="zh-CN" sz="2000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不仅把作者引入令人神往的境地，而且大大激发了他的想象力，激发了他编故事的欲望，这样也就把他领入了一扇文学创作之门</a:t>
            </a:r>
            <a:r>
              <a:rPr lang="en-US" altLang="zh-CN" sz="2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  <a:p>
            <a:pPr indent="0"/>
            <a:endParaRPr lang="en-US" altLang="zh-CN" sz="20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653408" y="2847348"/>
            <a:ext cx="316801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endParaRPr lang="zh-CN" altLang="en-US" sz="1800" b="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53277" y="915566"/>
            <a:ext cx="6260149" cy="224676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春夜喜雨</a:t>
            </a:r>
            <a:endParaRPr lang="zh-CN" sz="3600" b="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0" algn="ctr"/>
            <a:r>
              <a:rPr lang="en-US" altLang="zh-CN" sz="3200" b="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</a:t>
            </a:r>
            <a:r>
              <a:rPr lang="zh-CN" sz="3200" b="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唐  </a:t>
            </a:r>
            <a:r>
              <a:rPr lang="zh-CN" sz="3200" b="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杜甫</a:t>
            </a:r>
          </a:p>
          <a:p>
            <a:pPr indent="0" algn="ctr"/>
            <a:r>
              <a:rPr lang="zh-CN" sz="3600" b="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好雨知时节，当春乃发生。</a:t>
            </a:r>
          </a:p>
          <a:p>
            <a:pPr indent="0" algn="ctr"/>
            <a:r>
              <a:rPr lang="zh-CN" sz="3600" b="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随风潜入夜，润物细无声。</a:t>
            </a:r>
            <a:endParaRPr lang="zh-CN" altLang="en-US" sz="3600" b="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71600" y="843558"/>
            <a:ext cx="7536815" cy="3476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</a:rPr>
              <a:t>    我回家乡去，在村边、河畔、堤坡，遇到田老师拄杖散步，仍然像</a:t>
            </a:r>
            <a:r>
              <a:rPr lang="en-US" altLang="zh-CN" sz="2000" dirty="0" smtClean="0">
                <a:latin typeface="楷体" panose="02010609060101010101" charset="-122"/>
                <a:ea typeface="楷体" panose="02010609060101010101" charset="-122"/>
              </a:rPr>
              <a:t>40</a:t>
            </a:r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</a:rPr>
              <a:t>年的一年级小学生那样，恭恭敬敬地向他行礼。谈起往事，我深深感谢他在我那幼小的心田上，播</a:t>
            </a:r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</a:rPr>
              <a:t>下了文学</a:t>
            </a:r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</a:rPr>
              <a:t>的种子。</a:t>
            </a:r>
            <a:endParaRPr lang="en-US" altLang="zh-CN" sz="2000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</a:rPr>
              <a:t>思考：</a:t>
            </a:r>
            <a:r>
              <a:rPr lang="en-US" altLang="zh-CN" sz="2000" dirty="0" smtClean="0"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</a:rPr>
              <a:t>这句话的意思是说什么</a:t>
            </a:r>
            <a:r>
              <a:rPr lang="en-US" altLang="en-US" sz="2000" dirty="0" smtClean="0">
                <a:latin typeface="楷体" panose="02010609060101010101" charset="-122"/>
                <a:ea typeface="楷体" panose="02010609060101010101" charset="-122"/>
              </a:rPr>
              <a:t>?</a:t>
            </a:r>
          </a:p>
          <a:p>
            <a:endParaRPr lang="en-US" altLang="zh-CN" sz="2000" dirty="0" smtClean="0">
              <a:latin typeface="楷体" panose="02010609060101010101" charset="-122"/>
              <a:ea typeface="楷体" panose="02010609060101010101" charset="-122"/>
            </a:endParaRPr>
          </a:p>
          <a:p>
            <a:endParaRPr lang="en-US" altLang="zh-CN" sz="2000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</a:rPr>
              <a:t>      </a:t>
            </a:r>
            <a:r>
              <a:rPr lang="en-US" altLang="zh-CN" sz="2000" dirty="0" smtClean="0"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</a:rPr>
              <a:t>这个“门”指的是什么门</a:t>
            </a:r>
            <a:r>
              <a:rPr lang="en-US" altLang="en-US" sz="2000" dirty="0" smtClean="0">
                <a:latin typeface="楷体" panose="02010609060101010101" charset="-122"/>
                <a:ea typeface="楷体" panose="02010609060101010101" charset="-122"/>
              </a:rPr>
              <a:t>?</a:t>
            </a:r>
            <a:endParaRPr lang="en-US" altLang="zh-CN" sz="2000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000" dirty="0" smtClean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endParaRPr lang="zh-CN" altLang="en-US" sz="2000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</a:rPr>
              <a:t>    </a:t>
            </a:r>
          </a:p>
          <a:p>
            <a:endParaRPr lang="zh-CN" altLang="en-US" sz="2000" dirty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</a:rPr>
              <a:t>      </a:t>
            </a: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</a:rPr>
              <a:t>你想对田老师说什么？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71735" y="2067694"/>
            <a:ext cx="7421245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我深深的感谢田老师在我的幼小的内心深处，诱发了对文学的爱好，形成了从事文学的愿望，打下了文学的创作基础。</a:t>
            </a:r>
            <a:endParaRPr lang="en-US" altLang="zh-CN" sz="2000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0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</a:p>
          <a:p>
            <a:endParaRPr lang="zh-CN" altLang="en-US" sz="2000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endParaRPr lang="zh-CN" altLang="en-US" sz="2000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43608" y="3004463"/>
            <a:ext cx="7108190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0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田老师把“我”领进了文学殿堂的大门</a:t>
            </a:r>
            <a:r>
              <a:rPr lang="en-US" altLang="en-US" sz="20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!</a:t>
            </a:r>
            <a:r>
              <a:rPr lang="zh-CN" altLang="en-US" sz="20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田老师使幼小的“我”对文学产生了浓厚的兴趣，文学的种子在“我”幼小的心田生根发芽了。</a:t>
            </a:r>
          </a:p>
          <a:p>
            <a:endParaRPr lang="zh-CN" altLang="en-US" sz="2000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000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田老师的教学方法真高明</a:t>
            </a:r>
            <a:r>
              <a:rPr lang="en-US" altLang="zh-CN" sz="2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!</a:t>
            </a:r>
            <a:endParaRPr lang="zh-CN" altLang="en-US" sz="2000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/>
          <p:nvPr/>
        </p:nvSpPr>
        <p:spPr>
          <a:xfrm>
            <a:off x="1789405" y="616892"/>
            <a:ext cx="7097105" cy="50774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1800" dirty="0" smtClean="0">
                <a:latin typeface="楷体" panose="02010609060101010101" charset="-122"/>
                <a:ea typeface="楷体" panose="02010609060101010101" charset="-122"/>
              </a:rPr>
              <a:t>有心栽花花不开，无心插柳柳成</a:t>
            </a:r>
            <a:r>
              <a:rPr lang="zh-CN" altLang="zh-CN" sz="1800" dirty="0">
                <a:latin typeface="楷体" charset="-122"/>
                <a:ea typeface="楷体" charset="-122"/>
              </a:rPr>
              <a:t>荫</a:t>
            </a:r>
            <a:r>
              <a:rPr lang="zh-CN" altLang="en-US" sz="1800" dirty="0" smtClean="0"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r>
              <a:rPr lang="zh-CN" altLang="en-US" sz="1800" dirty="0" smtClean="0">
                <a:latin typeface="楷体" panose="02010609060101010101" charset="-122"/>
                <a:ea typeface="楷体" panose="02010609060101010101" charset="-122"/>
              </a:rPr>
              <a:t>老师领进门，修行在个人。</a:t>
            </a:r>
          </a:p>
          <a:p>
            <a:endParaRPr lang="zh-CN" altLang="en-US" sz="1800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1800" dirty="0" smtClean="0">
                <a:latin typeface="楷体" panose="02010609060101010101" charset="-122"/>
                <a:ea typeface="楷体" panose="02010609060101010101" charset="-122"/>
              </a:rPr>
              <a:t>十年树木，百年树人。插柳之恩，终身难忘。</a:t>
            </a:r>
          </a:p>
          <a:p>
            <a:r>
              <a:rPr lang="zh-CN" altLang="en-US" sz="1800" dirty="0" smtClean="0">
                <a:latin typeface="楷体" panose="02010609060101010101" charset="-122"/>
                <a:ea typeface="楷体" panose="02010609060101010101" charset="-122"/>
              </a:rPr>
              <a:t>“十年树木，百年树人”如何理解</a:t>
            </a:r>
            <a:r>
              <a:rPr lang="en-US" sz="1800" dirty="0" smtClean="0">
                <a:latin typeface="楷体" panose="02010609060101010101" charset="-122"/>
                <a:ea typeface="楷体" panose="02010609060101010101" charset="-122"/>
              </a:rPr>
              <a:t>?</a:t>
            </a:r>
            <a:endParaRPr lang="zh-CN" altLang="en-US" sz="1800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18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①比喻人才的培养是百年大计</a:t>
            </a:r>
            <a:r>
              <a:rPr lang="en-US" sz="18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;</a:t>
            </a:r>
          </a:p>
          <a:p>
            <a:r>
              <a:rPr lang="zh-CN" altLang="en-US" sz="18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②形容培养人才不容易</a:t>
            </a:r>
            <a:endParaRPr lang="en-US" altLang="zh-CN" sz="1800" dirty="0" smtClean="0">
              <a:solidFill>
                <a:schemeClr val="accent2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endParaRPr lang="zh-CN" altLang="en-US" sz="1800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18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你体会到了作者对田老师有什么样的情感？</a:t>
            </a:r>
          </a:p>
          <a:p>
            <a:r>
              <a:rPr lang="zh-CN" altLang="en-US" sz="18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培养一个人才要花费很多的心血，即使田老师谦虚地认为自己并没有特别为作者做过什么，但作者仍旧对老师当年的栽培深怀感激。</a:t>
            </a:r>
          </a:p>
          <a:p>
            <a:endParaRPr lang="zh-CN" altLang="en-US" sz="1800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18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“插柳之恩，终身难忘。”如何理解</a:t>
            </a:r>
            <a:r>
              <a:rPr lang="en-US" sz="18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?</a:t>
            </a:r>
            <a:endParaRPr lang="zh-CN" altLang="en-US" sz="1800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18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①老师对“我”的教育、培养，我不能忘记</a:t>
            </a:r>
            <a:r>
              <a:rPr lang="en-US" sz="18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;</a:t>
            </a:r>
          </a:p>
          <a:p>
            <a:r>
              <a:rPr lang="zh-CN" altLang="en-US" sz="18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②即使是小的恩情“我”也不能忘记。</a:t>
            </a:r>
            <a:endParaRPr lang="en-US" altLang="zh-CN" sz="1800" dirty="0" smtClean="0">
              <a:solidFill>
                <a:schemeClr val="accent2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endParaRPr lang="en-US" sz="1800" dirty="0" smtClean="0">
              <a:latin typeface="楷体" panose="02010609060101010101" charset="-122"/>
              <a:ea typeface="楷体" panose="02010609060101010101" charset="-122"/>
            </a:endParaRPr>
          </a:p>
          <a:p>
            <a:endParaRPr lang="en-US" altLang="zh-CN" sz="1800" dirty="0" smtClean="0">
              <a:latin typeface="楷体" panose="02010609060101010101" charset="-122"/>
              <a:ea typeface="楷体" panose="02010609060101010101" charset="-122"/>
            </a:endParaRPr>
          </a:p>
          <a:p>
            <a:endParaRPr lang="zh-CN" altLang="en-US" sz="1800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/>
          <p:nvPr/>
        </p:nvSpPr>
        <p:spPr>
          <a:xfrm>
            <a:off x="2285984" y="857238"/>
            <a:ext cx="5214974" cy="397031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1800" dirty="0" smtClean="0">
                <a:latin typeface="楷体" panose="02010609060101010101" charset="-122"/>
                <a:ea typeface="楷体" panose="02010609060101010101" charset="-122"/>
              </a:rPr>
              <a:t>老师，无论我长成挺拔的乔木，</a:t>
            </a:r>
            <a:endParaRPr lang="en-US" altLang="zh-CN" sz="1800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1800" dirty="0" smtClean="0">
                <a:latin typeface="楷体" panose="02010609060101010101" charset="-122"/>
                <a:ea typeface="楷体" panose="02010609060101010101" charset="-122"/>
              </a:rPr>
              <a:t>还是低矮的灌木，</a:t>
            </a:r>
            <a:endParaRPr lang="en-US" altLang="zh-CN" sz="1800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1800" dirty="0" smtClean="0">
                <a:latin typeface="楷体" panose="02010609060101010101" charset="-122"/>
                <a:ea typeface="楷体" panose="02010609060101010101" charset="-122"/>
              </a:rPr>
              <a:t>我都会用生命的翠绿向您致意，</a:t>
            </a:r>
            <a:endParaRPr lang="en-US" altLang="zh-CN" sz="1800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1800" dirty="0" smtClean="0">
                <a:latin typeface="楷体" panose="02010609060101010101" charset="-122"/>
                <a:ea typeface="楷体" panose="02010609060101010101" charset="-122"/>
              </a:rPr>
              <a:t>向您祝福</a:t>
            </a:r>
            <a:r>
              <a:rPr lang="en-US" sz="1800" dirty="0" smtClean="0">
                <a:latin typeface="楷体" panose="02010609060101010101" charset="-122"/>
                <a:ea typeface="楷体" panose="02010609060101010101" charset="-122"/>
              </a:rPr>
              <a:t>!</a:t>
            </a:r>
            <a:endParaRPr lang="zh-CN" altLang="en-US" sz="1800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1800" dirty="0" smtClean="0">
                <a:latin typeface="楷体" panose="02010609060101010101" charset="-122"/>
                <a:ea typeface="楷体" panose="02010609060101010101" charset="-122"/>
              </a:rPr>
              <a:t>忘不了您和风细雨般的话语，</a:t>
            </a:r>
            <a:endParaRPr lang="en-US" altLang="zh-CN" sz="1800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1800" dirty="0" smtClean="0">
                <a:latin typeface="楷体" panose="02010609060101010101" charset="-122"/>
                <a:ea typeface="楷体" panose="02010609060101010101" charset="-122"/>
              </a:rPr>
              <a:t>荡涤了我心灵上的尘泥</a:t>
            </a:r>
            <a:r>
              <a:rPr lang="en-US" sz="1800" dirty="0" smtClean="0">
                <a:latin typeface="楷体" panose="02010609060101010101" charset="-122"/>
                <a:ea typeface="楷体" panose="02010609060101010101" charset="-122"/>
              </a:rPr>
              <a:t>;</a:t>
            </a:r>
          </a:p>
          <a:p>
            <a:r>
              <a:rPr lang="zh-CN" altLang="en-US" sz="1800" dirty="0" smtClean="0">
                <a:latin typeface="楷体" panose="02010609060101010101" charset="-122"/>
                <a:ea typeface="楷体" panose="02010609060101010101" charset="-122"/>
              </a:rPr>
              <a:t>忘不了您浩荡东风般的叮咛，</a:t>
            </a:r>
            <a:endParaRPr lang="en-US" altLang="zh-CN" sz="1800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1800" dirty="0" smtClean="0">
                <a:latin typeface="楷体" panose="02010609060101010101" charset="-122"/>
                <a:ea typeface="楷体" panose="02010609060101010101" charset="-122"/>
              </a:rPr>
              <a:t>鼓起我前进的勇气。</a:t>
            </a:r>
            <a:endParaRPr lang="en-US" altLang="zh-CN" sz="1800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1800" dirty="0" smtClean="0">
                <a:latin typeface="楷体" panose="02010609060101010101" charset="-122"/>
                <a:ea typeface="楷体" panose="02010609060101010101" charset="-122"/>
              </a:rPr>
              <a:t>老师，我终</a:t>
            </a:r>
            <a:r>
              <a:rPr lang="zh-CN" altLang="zh-CN" sz="1800" dirty="0">
                <a:latin typeface="楷体" charset="-122"/>
                <a:ea typeface="楷体" charset="-122"/>
              </a:rPr>
              <a:t>身</a:t>
            </a:r>
            <a:r>
              <a:rPr lang="zh-CN" altLang="en-US" sz="1800" dirty="0" smtClean="0">
                <a:latin typeface="楷体" panose="02010609060101010101" charset="-122"/>
                <a:ea typeface="楷体" panose="02010609060101010101" charset="-122"/>
              </a:rPr>
              <a:t>感激您</a:t>
            </a:r>
            <a:r>
              <a:rPr lang="en-US" sz="1800" dirty="0" smtClean="0">
                <a:latin typeface="楷体" panose="02010609060101010101" charset="-122"/>
                <a:ea typeface="楷体" panose="02010609060101010101" charset="-122"/>
              </a:rPr>
              <a:t>!</a:t>
            </a:r>
            <a:endParaRPr lang="zh-CN" altLang="en-US" sz="1800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1800" dirty="0" smtClean="0">
                <a:latin typeface="楷体" panose="02010609060101010101" charset="-122"/>
                <a:ea typeface="楷体" panose="02010609060101010101" charset="-122"/>
              </a:rPr>
              <a:t>即使我两鬓斑白，</a:t>
            </a:r>
            <a:endParaRPr lang="en-US" altLang="zh-CN" sz="1800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1800" dirty="0" smtClean="0">
                <a:latin typeface="楷体" panose="02010609060101010101" charset="-122"/>
                <a:ea typeface="楷体" panose="02010609060101010101" charset="-122"/>
              </a:rPr>
              <a:t>依然会由衷地呼唤您一声</a:t>
            </a:r>
            <a:r>
              <a:rPr lang="en-US" altLang="zh-CN" sz="1800" dirty="0" smtClean="0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1800" dirty="0" smtClean="0">
                <a:latin typeface="楷体" panose="02010609060101010101" charset="-122"/>
                <a:ea typeface="楷体" panose="02010609060101010101" charset="-122"/>
              </a:rPr>
              <a:t>老师</a:t>
            </a:r>
            <a:r>
              <a:rPr lang="en-US" sz="1800" dirty="0" smtClean="0">
                <a:latin typeface="楷体" panose="02010609060101010101" charset="-122"/>
                <a:ea typeface="楷体" panose="02010609060101010101" charset="-122"/>
              </a:rPr>
              <a:t>!</a:t>
            </a:r>
          </a:p>
          <a:p>
            <a:r>
              <a:rPr lang="zh-CN" altLang="en-US" sz="1800" dirty="0" smtClean="0">
                <a:latin typeface="楷体" panose="02010609060101010101" charset="-122"/>
                <a:ea typeface="楷体" panose="02010609060101010101" charset="-122"/>
              </a:rPr>
              <a:t>在这个神圣而崇高的字眼面前，</a:t>
            </a:r>
            <a:endParaRPr lang="en-US" altLang="zh-CN" sz="1800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1800" dirty="0" smtClean="0">
                <a:latin typeface="楷体" panose="02010609060101010101" charset="-122"/>
                <a:ea typeface="楷体" panose="02010609060101010101" charset="-122"/>
              </a:rPr>
              <a:t>我永远是一个需要启蒙的学生。</a:t>
            </a:r>
          </a:p>
          <a:p>
            <a:pPr algn="r"/>
            <a:r>
              <a:rPr lang="en-US" altLang="zh-CN" sz="1800" dirty="0" smtClean="0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1800" dirty="0" smtClean="0">
                <a:latin typeface="楷体" panose="02010609060101010101" charset="-122"/>
                <a:ea typeface="楷体" panose="02010609060101010101" charset="-122"/>
              </a:rPr>
              <a:t>刘绍棠</a:t>
            </a:r>
            <a:endParaRPr lang="zh-CN" altLang="en-US" sz="1800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" name="儿童歌曲 - 每当我走过老师窗前 (合唱版)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84480" y="4436745"/>
            <a:ext cx="619125" cy="6191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1" dur="15964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2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/>
          <p:nvPr/>
        </p:nvSpPr>
        <p:spPr>
          <a:xfrm>
            <a:off x="2530792" y="1144098"/>
            <a:ext cx="3382585" cy="14465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44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老师领进门</a:t>
            </a:r>
            <a:endParaRPr lang="en-US" altLang="zh-CN" sz="4400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4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修行在个人</a:t>
            </a:r>
            <a:endParaRPr lang="en-US" altLang="zh-CN" sz="4400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1002</Words>
  <Application>Microsoft Office PowerPoint</Application>
  <PresentationFormat>全屏显示(16:9)</PresentationFormat>
  <Paragraphs>100</Paragraphs>
  <Slides>14</Slides>
  <Notes>3</Notes>
  <HiddenSlides>0</HiddenSlides>
  <MMClips>1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Arial</vt:lpstr>
      <vt:lpstr>宋体</vt:lpstr>
      <vt:lpstr>Times New Roman</vt:lpstr>
      <vt:lpstr>微软雅黑</vt:lpstr>
      <vt:lpstr>Xingkai SC</vt:lpstr>
      <vt:lpstr>Calibri</vt:lpstr>
      <vt:lpstr>楷体</vt:lpstr>
      <vt:lpstr>黑体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105</cp:revision>
  <dcterms:created xsi:type="dcterms:W3CDTF">2017-03-17T02:28:00Z</dcterms:created>
  <dcterms:modified xsi:type="dcterms:W3CDTF">2019-12-30T01:48:51Z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2052-11.1.0.8808</vt:lpwstr>
  </property>
</Properties>
</file>