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523" r:id="rId2"/>
    <p:sldId id="1003" r:id="rId3"/>
    <p:sldId id="1024" r:id="rId4"/>
    <p:sldId id="1023" r:id="rId5"/>
    <p:sldId id="1008" r:id="rId6"/>
  </p:sldIdLst>
  <p:sldSz cx="9144000" cy="5143500" type="screen16x9"/>
  <p:notesSz cx="6858000" cy="9144000"/>
  <p:embeddedFontLst>
    <p:embeddedFont>
      <p:font typeface="楷体" pitchFamily="49" charset="-122"/>
      <p:regular r:id="rId9"/>
    </p:embeddedFont>
    <p:embeddedFont>
      <p:font typeface="Calibri" pitchFamily="34" charset="0"/>
      <p:regular r:id="rId10"/>
      <p:bold r:id="rId11"/>
      <p:italic r:id="rId12"/>
      <p:boldItalic r:id="rId13"/>
    </p:embeddedFont>
    <p:embeddedFont>
      <p:font typeface="黑体" pitchFamily="49" charset="-122"/>
      <p:regular r:id="rId14"/>
    </p:embeddedFont>
    <p:embeddedFont>
      <p:font typeface="微软雅黑" pitchFamily="34" charset="-122"/>
      <p:regular r:id="rId15"/>
      <p:bold r:id="rId16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66FF"/>
    <a:srgbClr val="0000FF"/>
    <a:srgbClr val="A38302"/>
    <a:srgbClr val="FEFCDE"/>
    <a:srgbClr val="00B050"/>
    <a:srgbClr val="FF00FF"/>
    <a:srgbClr val="FFFFFF"/>
    <a:srgbClr val="FF6600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9" autoAdjust="0"/>
    <p:restoredTop sz="94705" autoAdjust="0"/>
  </p:normalViewPr>
  <p:slideViewPr>
    <p:cSldViewPr>
      <p:cViewPr varScale="1">
        <p:scale>
          <a:sx n="113" d="100"/>
          <a:sy n="113" d="100"/>
        </p:scale>
        <p:origin x="-390" y="-90"/>
      </p:cViewPr>
      <p:guideLst>
        <p:guide orient="horz" pos="3162"/>
        <p:guide pos="5759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076"/>
        <p:guide pos="228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font" Target="fonts/font5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4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10" Type="http://schemas.openxmlformats.org/officeDocument/2006/relationships/font" Target="fonts/font2.fntdata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  <a:t>2019/10/15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9476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2019/10/15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393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 flipH="1">
            <a:off x="1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chemeClr val="accent5">
                  <a:lumMod val="60000"/>
                  <a:lumOff val="40000"/>
                </a:schemeClr>
              </a:gs>
              <a:gs pos="97000">
                <a:schemeClr val="bg1">
                  <a:alpha val="0"/>
                </a:schemeClr>
              </a:gs>
              <a:gs pos="70000">
                <a:schemeClr val="accent5">
                  <a:lumMod val="40000"/>
                  <a:lumOff val="60000"/>
                  <a:alpha val="7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TextBox 48"/>
          <p:cNvSpPr txBox="1"/>
          <p:nvPr userDrawn="1"/>
        </p:nvSpPr>
        <p:spPr>
          <a:xfrm>
            <a:off x="176530" y="73025"/>
            <a:ext cx="2167255" cy="283845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难忘小学</a:t>
            </a:r>
            <a:r>
              <a:rPr lang="zh-CN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生活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H="1">
            <a:off x="-36512" y="110386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TextBox 48"/>
          <p:cNvSpPr txBox="1"/>
          <p:nvPr/>
        </p:nvSpPr>
        <p:spPr>
          <a:xfrm>
            <a:off x="1619672" y="1275606"/>
            <a:ext cx="5305404" cy="852805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5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sz="51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难忘小学</a:t>
            </a:r>
            <a:r>
              <a:rPr lang="zh-CN" sz="5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生活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50351" y="627534"/>
            <a:ext cx="232791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28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综合性学习：</a:t>
            </a:r>
            <a:endParaRPr lang="zh-CN" altLang="en-US" sz="51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 flipH="1">
            <a:off x="68898" y="110386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140271" y="110386"/>
            <a:ext cx="1646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/>
              <a:t>语文    六年级    </a:t>
            </a:r>
            <a:r>
              <a:rPr lang="zh-CN" altLang="en-US" sz="1200" dirty="0" smtClean="0"/>
              <a:t>下册  </a:t>
            </a:r>
            <a:endParaRPr lang="en-US" altLang="zh-CN" sz="1200" dirty="0" smtClean="0"/>
          </a:p>
        </p:txBody>
      </p:sp>
      <p:pic>
        <p:nvPicPr>
          <p:cNvPr id="1027" name="Picture 3" descr="D:\图库\童年生活jp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283718"/>
            <a:ext cx="3724406" cy="2094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14:window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51520" y="915566"/>
            <a:ext cx="397720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赠汪伦</a:t>
            </a:r>
          </a:p>
          <a:p>
            <a:pPr algn="ctr"/>
            <a:r>
              <a:rPr lang="zh-CN" altLang="en-US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唐 李白 </a:t>
            </a:r>
            <a:endParaRPr lang="zh-CN" altLang="en-US" sz="28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李白乘舟将欲行，</a:t>
            </a:r>
          </a:p>
          <a:p>
            <a:pPr algn="ctr"/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忽闻岸上踏歌声。</a:t>
            </a:r>
          </a:p>
          <a:p>
            <a:pPr algn="ctr"/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桃花潭水深千尺，</a:t>
            </a:r>
          </a:p>
          <a:p>
            <a:pPr algn="ctr"/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不及汪伦送我情</a:t>
            </a:r>
            <a:r>
              <a:rPr lang="zh-CN" altLang="en-US" sz="280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lang="zh-CN" altLang="en-US" sz="28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428811" y="925199"/>
            <a:ext cx="396272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送元二使安西</a:t>
            </a:r>
            <a:endParaRPr lang="zh-CN" altLang="en-US" sz="28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唐 王维</a:t>
            </a:r>
            <a:endParaRPr lang="zh-CN" altLang="en-US" sz="28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渭城朝雨浥轻尘，</a:t>
            </a:r>
          </a:p>
          <a:p>
            <a:pPr algn="ctr"/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客舍青青柳色新。</a:t>
            </a:r>
          </a:p>
          <a:p>
            <a:pPr algn="ctr"/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劝君更尽一杯酒，</a:t>
            </a:r>
          </a:p>
          <a:p>
            <a:pPr algn="ctr"/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西出阳关无故人</a:t>
            </a:r>
            <a:r>
              <a:rPr lang="zh-CN" altLang="en-US" sz="280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lang="zh-CN" altLang="en-US" sz="28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9" name="矩形 8"/>
          <p:cNvSpPr/>
          <p:nvPr/>
        </p:nvSpPr>
        <p:spPr>
          <a:xfrm flipH="1">
            <a:off x="473393" y="450111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43608" y="1563638"/>
            <a:ext cx="4687584" cy="187743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400050" algn="ctr"/>
            <a:r>
              <a:rPr lang="en-US" altLang="zh-CN" sz="1600" b="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</a:t>
            </a:r>
            <a:r>
              <a:rPr lang="zh-CN" altLang="en-US" sz="1600" b="0" dirty="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</a:t>
            </a:r>
            <a:endParaRPr lang="zh-CN" altLang="en-US" sz="1600" b="0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00050"/>
            <a:r>
              <a:rPr lang="zh-CN" altLang="en-US" sz="1600" b="0" dirty="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</a:t>
            </a:r>
            <a:r>
              <a:rPr lang="zh-CN" altLang="en-US" sz="2000" b="0" dirty="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要求</a:t>
            </a:r>
            <a:r>
              <a:rPr lang="zh-CN" altLang="en-US" sz="2000" b="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：</a:t>
            </a:r>
          </a:p>
          <a:p>
            <a:pPr indent="400050" algn="ctr"/>
            <a:r>
              <a:rPr lang="zh-CN" altLang="en-US" sz="2000" b="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sz="2000" b="0" dirty="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清楚</a:t>
            </a:r>
            <a:r>
              <a:rPr lang="zh-CN" sz="2000" b="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活动内容</a:t>
            </a:r>
          </a:p>
          <a:p>
            <a:pPr algn="ctr"/>
            <a:r>
              <a:rPr lang="zh-CN" sz="2000" b="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</a:t>
            </a:r>
            <a:r>
              <a:rPr lang="zh-CN" sz="2000" b="0" dirty="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明确</a:t>
            </a:r>
            <a:r>
              <a:rPr lang="zh-CN" sz="2000" b="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活动重点</a:t>
            </a:r>
          </a:p>
          <a:p>
            <a:pPr algn="ctr"/>
            <a:r>
              <a:rPr lang="zh-CN" sz="2000" b="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</a:t>
            </a:r>
            <a:r>
              <a:rPr lang="zh-CN" sz="2000" b="0" dirty="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确定</a:t>
            </a:r>
            <a:r>
              <a:rPr lang="zh-CN" sz="2000" b="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活动时间</a:t>
            </a:r>
          </a:p>
          <a:p>
            <a:pPr algn="ctr"/>
            <a:r>
              <a:rPr lang="zh-CN" sz="2000" b="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</a:t>
            </a:r>
            <a:r>
              <a:rPr lang="zh-CN" sz="2000" b="0" dirty="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安排</a:t>
            </a:r>
            <a:r>
              <a:rPr lang="zh-CN" sz="2000" b="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分工情况</a:t>
            </a:r>
            <a:endParaRPr lang="zh-CN" altLang="en-US" sz="2000" b="0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51166" y="669072"/>
            <a:ext cx="53640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00050" algn="ctr"/>
            <a:r>
              <a:rPr lang="zh-CN" altLang="en-US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为综合性学习制定计划</a:t>
            </a:r>
            <a:endParaRPr lang="zh-CN" altLang="en-US" sz="16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2274606" y="273685"/>
            <a:ext cx="5080000" cy="27559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0" algn="ctr"/>
            <a:r>
              <a:rPr lang="zh-CN" sz="1200" b="1" dirty="0">
                <a:latin typeface="Calibri" panose="020F0502020204030204" charset="0"/>
                <a:ea typeface="宋体" panose="02010600030101010101" pitchFamily="2" charset="-122"/>
              </a:rPr>
              <a:t>综合性学习计划安排表</a:t>
            </a:r>
            <a:endParaRPr lang="zh-CN" altLang="en-US" sz="1200" b="1" dirty="0">
              <a:latin typeface="Calibri" panose="020F0502020204030204" charset="0"/>
              <a:ea typeface="宋体" panose="02010600030101010101" pitchFamily="2" charset="-122"/>
            </a:endParaRPr>
          </a:p>
        </p:txBody>
      </p:sp>
      <p:graphicFrame>
        <p:nvGraphicFramePr>
          <p:cNvPr id="2" name="表格 1"/>
          <p:cNvGraphicFramePr/>
          <p:nvPr>
            <p:extLst>
              <p:ext uri="{D42A27DB-BD31-4B8C-83A1-F6EECF244321}">
                <p14:modId xmlns:p14="http://schemas.microsoft.com/office/powerpoint/2010/main" val="200273118"/>
              </p:ext>
            </p:extLst>
          </p:nvPr>
        </p:nvGraphicFramePr>
        <p:xfrm>
          <a:off x="1527175" y="511522"/>
          <a:ext cx="6326505" cy="45085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62330"/>
                <a:gridCol w="1947545"/>
                <a:gridCol w="951865"/>
                <a:gridCol w="858520"/>
                <a:gridCol w="782320"/>
                <a:gridCol w="923925"/>
              </a:tblGrid>
              <a:tr h="54864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 dirty="0" err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活动阶段</a:t>
                      </a:r>
                      <a:endParaRPr lang="en-US" altLang="en-US" sz="1400" b="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活动内容</a:t>
                      </a:r>
                    </a:p>
                    <a:p>
                      <a:pPr indent="0">
                        <a:buNone/>
                      </a:pP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 dirty="0" err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活动时间</a:t>
                      </a:r>
                      <a:endParaRPr lang="en-US" altLang="en-US" sz="1400" b="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 dirty="0" err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活动地点</a:t>
                      </a:r>
                      <a:endParaRPr lang="en-US" altLang="en-US" sz="1400" b="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 dirty="0" err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组织者</a:t>
                      </a:r>
                      <a:endParaRPr lang="en-US" altLang="en-US" sz="1400" b="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预期效果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4500">
                <a:tc rowSpan="2"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准备阶段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浏览建议、制定计划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 dirty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1400" b="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 dirty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1400" b="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323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收集整理照片、资料等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 dirty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1400" b="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 dirty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1400" b="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0345">
                <a:tc rowSpan="4"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回忆往事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填写时间轴 </a:t>
                      </a:r>
                    </a:p>
                    <a:p>
                      <a:pPr indent="0">
                        <a:buNone/>
                      </a:pP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 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 dirty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1400" b="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450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阅读“阅读材料”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 dirty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1400" b="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386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讲述自己成长中的故事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 dirty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1400" b="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323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制作成长纪念册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 dirty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1400" b="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3865">
                <a:tc rowSpan="3"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依依惜别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举办毕业联欢会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 dirty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1400" b="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323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给师友、母校写一封信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 dirty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1400" b="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6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毕业赠言</a:t>
                      </a:r>
                    </a:p>
                    <a:p>
                      <a:pPr indent="0">
                        <a:buNone/>
                      </a:pP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 dirty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 </a:t>
                      </a:r>
                      <a:endParaRPr lang="en-US" altLang="en-US" sz="1400" b="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 dirty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1400" b="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400" b="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776708" y="1419622"/>
            <a:ext cx="3583032" cy="110799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6600" b="1" dirty="0" smtClean="0">
                <a:solidFill>
                  <a:srgbClr val="FF6600"/>
                </a:solidFill>
                <a:latin typeface="Xingkai SC" panose="02010800040101010101" pitchFamily="2" charset="-122"/>
                <a:ea typeface="Xingkai SC" panose="02010800040101010101" pitchFamily="2" charset="-122"/>
              </a:rPr>
              <a:t>谢谢观看</a:t>
            </a:r>
            <a:endParaRPr kumimoji="1" lang="zh-CN" altLang="en-US" sz="6600" b="1" dirty="0">
              <a:solidFill>
                <a:srgbClr val="FF6600"/>
              </a:solidFill>
              <a:latin typeface="Xingkai SC" panose="02010800040101010101" pitchFamily="2" charset="-122"/>
              <a:ea typeface="Xingkai SC" panose="020108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177</Words>
  <Application>Microsoft Office PowerPoint</Application>
  <PresentationFormat>全屏显示(16:9)</PresentationFormat>
  <Paragraphs>79</Paragraphs>
  <Slides>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4" baseType="lpstr">
      <vt:lpstr>Arial</vt:lpstr>
      <vt:lpstr>宋体</vt:lpstr>
      <vt:lpstr>楷体</vt:lpstr>
      <vt:lpstr>Calibri</vt:lpstr>
      <vt:lpstr>黑体</vt:lpstr>
      <vt:lpstr>Xingkai SC</vt:lpstr>
      <vt:lpstr>Times New Roman</vt:lpstr>
      <vt:lpstr>微软雅黑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103</cp:revision>
  <dcterms:created xsi:type="dcterms:W3CDTF">2017-03-17T02:28:00Z</dcterms:created>
  <dcterms:modified xsi:type="dcterms:W3CDTF">2019-10-15T03:52:22Z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2052-11.1.0.8696</vt:lpwstr>
  </property>
</Properties>
</file>