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notesMasterIdLst>
    <p:notesMasterId r:id="rId55"/>
  </p:notesMasterIdLst>
  <p:sldIdLst>
    <p:sldId id="257" r:id="rId2"/>
    <p:sldId id="390" r:id="rId3"/>
    <p:sldId id="391" r:id="rId4"/>
    <p:sldId id="393" r:id="rId5"/>
    <p:sldId id="501" r:id="rId6"/>
    <p:sldId id="492" r:id="rId7"/>
    <p:sldId id="444" r:id="rId8"/>
    <p:sldId id="445" r:id="rId9"/>
    <p:sldId id="488" r:id="rId10"/>
    <p:sldId id="490" r:id="rId11"/>
    <p:sldId id="491" r:id="rId12"/>
    <p:sldId id="493" r:id="rId13"/>
    <p:sldId id="502" r:id="rId14"/>
    <p:sldId id="397" r:id="rId15"/>
    <p:sldId id="355" r:id="rId16"/>
    <p:sldId id="404" r:id="rId17"/>
    <p:sldId id="406" r:id="rId18"/>
    <p:sldId id="407" r:id="rId19"/>
    <p:sldId id="408" r:id="rId20"/>
    <p:sldId id="409" r:id="rId21"/>
    <p:sldId id="410" r:id="rId22"/>
    <p:sldId id="503" r:id="rId23"/>
    <p:sldId id="506" r:id="rId24"/>
    <p:sldId id="505" r:id="rId25"/>
    <p:sldId id="426" r:id="rId26"/>
    <p:sldId id="507" r:id="rId27"/>
    <p:sldId id="384" r:id="rId28"/>
    <p:sldId id="399" r:id="rId29"/>
    <p:sldId id="400" r:id="rId30"/>
    <p:sldId id="401" r:id="rId31"/>
    <p:sldId id="402" r:id="rId32"/>
    <p:sldId id="403" r:id="rId33"/>
    <p:sldId id="385" r:id="rId34"/>
    <p:sldId id="511" r:id="rId35"/>
    <p:sldId id="513" r:id="rId36"/>
    <p:sldId id="514" r:id="rId37"/>
    <p:sldId id="515" r:id="rId38"/>
    <p:sldId id="516" r:id="rId39"/>
    <p:sldId id="517" r:id="rId40"/>
    <p:sldId id="518" r:id="rId41"/>
    <p:sldId id="527" r:id="rId42"/>
    <p:sldId id="534" r:id="rId43"/>
    <p:sldId id="509" r:id="rId44"/>
    <p:sldId id="369" r:id="rId45"/>
    <p:sldId id="499" r:id="rId46"/>
    <p:sldId id="500" r:id="rId47"/>
    <p:sldId id="413" r:id="rId48"/>
    <p:sldId id="415" r:id="rId49"/>
    <p:sldId id="414" r:id="rId50"/>
    <p:sldId id="416" r:id="rId51"/>
    <p:sldId id="417" r:id="rId52"/>
    <p:sldId id="428" r:id="rId53"/>
    <p:sldId id="372" r:id="rId54"/>
  </p:sldIdLst>
  <p:sldSz cx="9144000" cy="6858000" type="screen4x3"/>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Tahoma" pitchFamily="34" charset="0"/>
        <a:ea typeface="宋体" pitchFamily="2" charset="-122"/>
        <a:cs typeface="+mn-cs"/>
      </a:defRPr>
    </a:lvl5pPr>
    <a:lvl6pPr marL="2286000" algn="l" defTabSz="914400" rtl="0" eaLnBrk="1" latinLnBrk="0" hangingPunct="1">
      <a:defRPr kern="1200">
        <a:solidFill>
          <a:schemeClr val="tx1"/>
        </a:solidFill>
        <a:latin typeface="Tahoma" pitchFamily="34" charset="0"/>
        <a:ea typeface="宋体" pitchFamily="2" charset="-122"/>
        <a:cs typeface="+mn-cs"/>
      </a:defRPr>
    </a:lvl6pPr>
    <a:lvl7pPr marL="2743200" algn="l" defTabSz="914400" rtl="0" eaLnBrk="1" latinLnBrk="0" hangingPunct="1">
      <a:defRPr kern="1200">
        <a:solidFill>
          <a:schemeClr val="tx1"/>
        </a:solidFill>
        <a:latin typeface="Tahoma" pitchFamily="34" charset="0"/>
        <a:ea typeface="宋体" pitchFamily="2" charset="-122"/>
        <a:cs typeface="+mn-cs"/>
      </a:defRPr>
    </a:lvl7pPr>
    <a:lvl8pPr marL="3200400" algn="l" defTabSz="914400" rtl="0" eaLnBrk="1" latinLnBrk="0" hangingPunct="1">
      <a:defRPr kern="1200">
        <a:solidFill>
          <a:schemeClr val="tx1"/>
        </a:solidFill>
        <a:latin typeface="Tahoma" pitchFamily="34" charset="0"/>
        <a:ea typeface="宋体" pitchFamily="2" charset="-122"/>
        <a:cs typeface="+mn-cs"/>
      </a:defRPr>
    </a:lvl8pPr>
    <a:lvl9pPr marL="3657600" algn="l" defTabSz="914400" rtl="0" eaLnBrk="1" latinLnBrk="0" hangingPunct="1">
      <a:defRPr kern="1200">
        <a:solidFill>
          <a:schemeClr val="tx1"/>
        </a:solidFill>
        <a:latin typeface="Tahoma" pitchFamily="34" charset="0"/>
        <a:ea typeface="宋体" pitchFamily="2" charset="-122"/>
        <a:cs typeface="+mn-cs"/>
      </a:defRPr>
    </a:lvl9pPr>
  </p:defaultTextStyle>
  <p:extLst>
    <p:ext uri="{EFAFB233-063F-42B5-8137-9DF3F51BA10A}">
      <p15:sldGuideLst xmlns:p15="http://schemas.microsoft.com/office/powerpoint/2012/main">
        <p15:guide id="1" orient="horz" pos="2161">
          <p15:clr>
            <a:srgbClr val="A4A3A4"/>
          </p15:clr>
        </p15:guide>
        <p15:guide id="2" pos="28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FF00FF"/>
    <a:srgbClr val="FF3399"/>
    <a:srgbClr val="CC0000"/>
    <a:srgbClr val="0000FF"/>
    <a:srgbClr val="FFCC00"/>
    <a:srgbClr val="CC9900"/>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52" d="100"/>
          <a:sy n="52" d="100"/>
        </p:scale>
        <p:origin x="564" y="72"/>
      </p:cViewPr>
      <p:guideLst>
        <p:guide orient="horz" pos="2161"/>
        <p:guide pos="2857"/>
      </p:guideLst>
    </p:cSldViewPr>
  </p:slideViewPr>
  <p:notesTextViewPr>
    <p:cViewPr>
      <p:scale>
        <a:sx n="100" d="100"/>
        <a:sy n="100" d="100"/>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smtClean="0">
                <a:latin typeface="Times New Roman" pitchFamily="18" charset="0"/>
              </a:defRPr>
            </a:lvl1pPr>
          </a:lstStyle>
          <a:p>
            <a:pPr>
              <a:defRPr/>
            </a:pPr>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smtClean="0">
                <a:latin typeface="Times New Roman" pitchFamily="18" charset="0"/>
              </a:defRPr>
            </a:lvl1pPr>
          </a:lstStyle>
          <a:p>
            <a:pPr>
              <a:defRPr/>
            </a:pPr>
            <a:endParaRPr lang="zh-CN" altLang="en-US"/>
          </a:p>
        </p:txBody>
      </p:sp>
      <p:sp>
        <p:nvSpPr>
          <p:cNvPr id="57348" name="Rectangle 4"/>
          <p:cNvSpPr>
            <a:spLocks noGrp="1" noRot="1" noChangeAspect="1" noChangeArrowheads="1"/>
          </p:cNvSpPr>
          <p:nvPr>
            <p:ph type="sldImg" idx="2"/>
          </p:nvPr>
        </p:nvSpPr>
        <p:spPr bwMode="auto">
          <a:xfrm>
            <a:off x="1143000" y="685800"/>
            <a:ext cx="4572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smtClean="0">
                <a:latin typeface="Times New Roman" pitchFamily="18" charset="0"/>
              </a:defRPr>
            </a:lvl1pPr>
          </a:lstStyle>
          <a:p>
            <a:pPr>
              <a:defRPr/>
            </a:pPr>
            <a:endParaRPr lang="zh-CN" alt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smtClean="0">
                <a:latin typeface="Times New Roman" pitchFamily="18" charset="0"/>
              </a:defRPr>
            </a:lvl1pPr>
          </a:lstStyle>
          <a:p>
            <a:pPr>
              <a:defRPr/>
            </a:pPr>
            <a:fld id="{2010BE3E-D0D6-4960-AB60-15C5DFA3D565}" type="slidenum">
              <a:rPr lang="zh-CN" altLang="en-US"/>
              <a:pPr>
                <a:defRPr/>
              </a:pPr>
              <a:t>‹#›</a:t>
            </a:fld>
            <a:endParaRPr lang="en-US" altLang="zh-CN"/>
          </a:p>
        </p:txBody>
      </p:sp>
    </p:spTree>
    <p:extLst>
      <p:ext uri="{BB962C8B-B14F-4D97-AF65-F5344CB8AC3E}">
        <p14:creationId xmlns:p14="http://schemas.microsoft.com/office/powerpoint/2010/main" val="35203449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8965313-2600-455A-BAAA-36D75D1C9CB0}" type="slidenum">
              <a:rPr lang="zh-CN" altLang="en-US"/>
              <a:pPr>
                <a:defRPr/>
              </a:pPr>
              <a:t>‹#›</a:t>
            </a:fld>
            <a:endParaRPr lang="en-US"/>
          </a:p>
        </p:txBody>
      </p:sp>
    </p:spTree>
    <p:extLst>
      <p:ext uri="{BB962C8B-B14F-4D97-AF65-F5344CB8AC3E}">
        <p14:creationId xmlns:p14="http://schemas.microsoft.com/office/powerpoint/2010/main" val="266517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3FC313-C81C-4982-B987-96DA5E65C076}" type="slidenum">
              <a:rPr lang="zh-CN" altLang="en-US"/>
              <a:pPr>
                <a:defRPr/>
              </a:pPr>
              <a:t>‹#›</a:t>
            </a:fld>
            <a:endParaRPr lang="en-US"/>
          </a:p>
        </p:txBody>
      </p:sp>
    </p:spTree>
    <p:extLst>
      <p:ext uri="{BB962C8B-B14F-4D97-AF65-F5344CB8AC3E}">
        <p14:creationId xmlns:p14="http://schemas.microsoft.com/office/powerpoint/2010/main" val="1865868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92100"/>
            <a:ext cx="2057400" cy="57277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92100"/>
            <a:ext cx="6019800" cy="57277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141633C-9E54-434A-B37C-A8E95E0AF20B}" type="slidenum">
              <a:rPr lang="zh-CN" altLang="en-US"/>
              <a:pPr>
                <a:defRPr/>
              </a:pPr>
              <a:t>‹#›</a:t>
            </a:fld>
            <a:endParaRPr lang="en-US"/>
          </a:p>
        </p:txBody>
      </p:sp>
    </p:spTree>
    <p:extLst>
      <p:ext uri="{BB962C8B-B14F-4D97-AF65-F5344CB8AC3E}">
        <p14:creationId xmlns:p14="http://schemas.microsoft.com/office/powerpoint/2010/main" val="1666339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457200" y="292100"/>
            <a:ext cx="8229600" cy="1384300"/>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457200" y="1905000"/>
            <a:ext cx="8229600" cy="4114800"/>
          </a:xfrm>
        </p:spPr>
        <p:txBody>
          <a:bodyPr/>
          <a:lstStyle/>
          <a:p>
            <a:pPr lvl="0"/>
            <a:endParaRPr lang="zh-CN"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0A0FE0-28A9-4A15-8CCE-C414EBE4A551}" type="slidenum">
              <a:rPr lang="zh-CN" altLang="en-US"/>
              <a:pPr>
                <a:defRPr/>
              </a:pPr>
              <a:t>‹#›</a:t>
            </a:fld>
            <a:endParaRPr lang="en-US"/>
          </a:p>
        </p:txBody>
      </p:sp>
    </p:spTree>
    <p:extLst>
      <p:ext uri="{BB962C8B-B14F-4D97-AF65-F5344CB8AC3E}">
        <p14:creationId xmlns:p14="http://schemas.microsoft.com/office/powerpoint/2010/main" val="2815530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BAEE28C-160C-43BE-AFDF-E9207682B065}" type="slidenum">
              <a:rPr lang="zh-CN" altLang="en-US"/>
              <a:pPr>
                <a:defRPr/>
              </a:pPr>
              <a:t>‹#›</a:t>
            </a:fld>
            <a:endParaRPr lang="en-US"/>
          </a:p>
        </p:txBody>
      </p:sp>
    </p:spTree>
    <p:extLst>
      <p:ext uri="{BB962C8B-B14F-4D97-AF65-F5344CB8AC3E}">
        <p14:creationId xmlns:p14="http://schemas.microsoft.com/office/powerpoint/2010/main" val="1783036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FBA75FE-6F2C-4E74-A027-4B0FCFC985A8}" type="slidenum">
              <a:rPr lang="zh-CN" altLang="en-US"/>
              <a:pPr>
                <a:defRPr/>
              </a:pPr>
              <a:t>‹#›</a:t>
            </a:fld>
            <a:endParaRPr lang="en-US"/>
          </a:p>
        </p:txBody>
      </p:sp>
    </p:spTree>
    <p:extLst>
      <p:ext uri="{BB962C8B-B14F-4D97-AF65-F5344CB8AC3E}">
        <p14:creationId xmlns:p14="http://schemas.microsoft.com/office/powerpoint/2010/main" val="4157835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56A9583-9FE2-4962-97E2-C91A0C51205C}" type="slidenum">
              <a:rPr lang="zh-CN" altLang="en-US"/>
              <a:pPr>
                <a:defRPr/>
              </a:pPr>
              <a:t>‹#›</a:t>
            </a:fld>
            <a:endParaRPr lang="en-US"/>
          </a:p>
        </p:txBody>
      </p:sp>
    </p:spTree>
    <p:extLst>
      <p:ext uri="{BB962C8B-B14F-4D97-AF65-F5344CB8AC3E}">
        <p14:creationId xmlns:p14="http://schemas.microsoft.com/office/powerpoint/2010/main" val="16347218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B70DA7-BB68-4F38-9A0B-B3C0FC5F14D6}" type="slidenum">
              <a:rPr lang="zh-CN" altLang="en-US"/>
              <a:pPr>
                <a:defRPr/>
              </a:pPr>
              <a:t>‹#›</a:t>
            </a:fld>
            <a:endParaRPr lang="en-US"/>
          </a:p>
        </p:txBody>
      </p:sp>
    </p:spTree>
    <p:extLst>
      <p:ext uri="{BB962C8B-B14F-4D97-AF65-F5344CB8AC3E}">
        <p14:creationId xmlns:p14="http://schemas.microsoft.com/office/powerpoint/2010/main" val="8156733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107D6BE-0F05-4C2B-9610-3EC8EBE6A774}" type="slidenum">
              <a:rPr lang="zh-CN" altLang="en-US"/>
              <a:pPr>
                <a:defRPr/>
              </a:pPr>
              <a:t>‹#›</a:t>
            </a:fld>
            <a:endParaRPr lang="en-US"/>
          </a:p>
        </p:txBody>
      </p:sp>
    </p:spTree>
    <p:extLst>
      <p:ext uri="{BB962C8B-B14F-4D97-AF65-F5344CB8AC3E}">
        <p14:creationId xmlns:p14="http://schemas.microsoft.com/office/powerpoint/2010/main" val="40512048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54F6F5BF-2B28-4130-B0B4-C66BCEA0D147}" type="slidenum">
              <a:rPr lang="zh-CN" altLang="en-US"/>
              <a:pPr>
                <a:defRPr/>
              </a:pPr>
              <a:t>‹#›</a:t>
            </a:fld>
            <a:endParaRPr lang="en-US"/>
          </a:p>
        </p:txBody>
      </p:sp>
    </p:spTree>
    <p:extLst>
      <p:ext uri="{BB962C8B-B14F-4D97-AF65-F5344CB8AC3E}">
        <p14:creationId xmlns:p14="http://schemas.microsoft.com/office/powerpoint/2010/main" val="1805465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ECEBE6A-2364-4C6B-A0E4-406DFB3B6698}" type="slidenum">
              <a:rPr lang="zh-CN" altLang="en-US"/>
              <a:pPr>
                <a:defRPr/>
              </a:pPr>
              <a:t>‹#›</a:t>
            </a:fld>
            <a:endParaRPr lang="en-US"/>
          </a:p>
        </p:txBody>
      </p:sp>
    </p:spTree>
    <p:extLst>
      <p:ext uri="{BB962C8B-B14F-4D97-AF65-F5344CB8AC3E}">
        <p14:creationId xmlns:p14="http://schemas.microsoft.com/office/powerpoint/2010/main" val="1685943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069B5A1-9FDB-4160-AD62-52DFEC8B64F9}" type="slidenum">
              <a:rPr lang="zh-CN" altLang="en-US"/>
              <a:pPr>
                <a:defRPr/>
              </a:pPr>
              <a:t>‹#›</a:t>
            </a:fld>
            <a:endParaRPr lang="en-US"/>
          </a:p>
        </p:txBody>
      </p:sp>
    </p:spTree>
    <p:extLst>
      <p:ext uri="{BB962C8B-B14F-4D97-AF65-F5344CB8AC3E}">
        <p14:creationId xmlns:p14="http://schemas.microsoft.com/office/powerpoint/2010/main" val="3424807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92100"/>
            <a:ext cx="8229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905000"/>
            <a:ext cx="82296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latin typeface="Arial" pitchFamily="34"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latin typeface="Arial" pitchFamily="34"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latin typeface="Arial" pitchFamily="34" charset="0"/>
              </a:defRPr>
            </a:lvl1pPr>
          </a:lstStyle>
          <a:p>
            <a:pPr>
              <a:defRPr/>
            </a:pPr>
            <a:fld id="{C8450F0C-F2A9-4925-B8B7-B74C668BC797}" type="slidenum">
              <a:rPr lang="zh-CN" alt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ea typeface="宋体" pitchFamily="2" charset="-122"/>
        </a:defRPr>
      </a:lvl2pPr>
      <a:lvl3pPr algn="l" rtl="0" eaLnBrk="0" fontAlgn="base" hangingPunct="0">
        <a:spcBef>
          <a:spcPct val="0"/>
        </a:spcBef>
        <a:spcAft>
          <a:spcPct val="0"/>
        </a:spcAft>
        <a:defRPr sz="4400">
          <a:solidFill>
            <a:schemeClr val="tx2"/>
          </a:solidFill>
          <a:latin typeface="Tahoma" pitchFamily="34" charset="0"/>
          <a:ea typeface="宋体" pitchFamily="2" charset="-122"/>
        </a:defRPr>
      </a:lvl3pPr>
      <a:lvl4pPr algn="l" rtl="0" eaLnBrk="0" fontAlgn="base" hangingPunct="0">
        <a:spcBef>
          <a:spcPct val="0"/>
        </a:spcBef>
        <a:spcAft>
          <a:spcPct val="0"/>
        </a:spcAft>
        <a:defRPr sz="4400">
          <a:solidFill>
            <a:schemeClr val="tx2"/>
          </a:solidFill>
          <a:latin typeface="Tahoma" pitchFamily="34" charset="0"/>
          <a:ea typeface="宋体" pitchFamily="2" charset="-122"/>
        </a:defRPr>
      </a:lvl4pPr>
      <a:lvl5pPr algn="l" rtl="0" eaLnBrk="0" fontAlgn="base" hangingPunct="0">
        <a:spcBef>
          <a:spcPct val="0"/>
        </a:spcBef>
        <a:spcAft>
          <a:spcPct val="0"/>
        </a:spcAft>
        <a:defRPr sz="4400">
          <a:solidFill>
            <a:schemeClr val="tx2"/>
          </a:solidFill>
          <a:latin typeface="Tahoma" pitchFamily="34" charset="0"/>
          <a:ea typeface="宋体" pitchFamily="2" charset="-122"/>
        </a:defRPr>
      </a:lvl5pPr>
      <a:lvl6pPr marL="457200" algn="l" rtl="0" eaLnBrk="0" fontAlgn="base" hangingPunct="0">
        <a:spcBef>
          <a:spcPct val="0"/>
        </a:spcBef>
        <a:spcAft>
          <a:spcPct val="0"/>
        </a:spcAft>
        <a:defRPr sz="4400">
          <a:solidFill>
            <a:schemeClr val="tx2"/>
          </a:solidFill>
          <a:latin typeface="Tahoma" pitchFamily="34" charset="0"/>
          <a:ea typeface="宋体" pitchFamily="2" charset="-122"/>
        </a:defRPr>
      </a:lvl6pPr>
      <a:lvl7pPr marL="914400" algn="l" rtl="0" eaLnBrk="0" fontAlgn="base" hangingPunct="0">
        <a:spcBef>
          <a:spcPct val="0"/>
        </a:spcBef>
        <a:spcAft>
          <a:spcPct val="0"/>
        </a:spcAft>
        <a:defRPr sz="4400">
          <a:solidFill>
            <a:schemeClr val="tx2"/>
          </a:solidFill>
          <a:latin typeface="Tahoma" pitchFamily="34" charset="0"/>
          <a:ea typeface="宋体" pitchFamily="2" charset="-122"/>
        </a:defRPr>
      </a:lvl7pPr>
      <a:lvl8pPr marL="1371600" algn="l" rtl="0" eaLnBrk="0" fontAlgn="base" hangingPunct="0">
        <a:spcBef>
          <a:spcPct val="0"/>
        </a:spcBef>
        <a:spcAft>
          <a:spcPct val="0"/>
        </a:spcAft>
        <a:defRPr sz="4400">
          <a:solidFill>
            <a:schemeClr val="tx2"/>
          </a:solidFill>
          <a:latin typeface="Tahoma" pitchFamily="34" charset="0"/>
          <a:ea typeface="宋体" pitchFamily="2" charset="-122"/>
        </a:defRPr>
      </a:lvl8pPr>
      <a:lvl9pPr marL="1828800" algn="l" rtl="0" eaLnBrk="0" fontAlgn="base" hangingPunct="0">
        <a:spcBef>
          <a:spcPct val="0"/>
        </a:spcBef>
        <a:spcAft>
          <a:spcPct val="0"/>
        </a:spcAft>
        <a:defRPr sz="4400">
          <a:solidFill>
            <a:schemeClr val="tx2"/>
          </a:solidFill>
          <a:latin typeface="Tahoma" pitchFamily="34" charset="0"/>
          <a:ea typeface="宋体" pitchFamily="2" charset="-122"/>
        </a:defRPr>
      </a:lvl9pPr>
    </p:titleStyle>
    <p:bodyStyle>
      <a:lvl1pPr marL="342900" indent="-342900" algn="l" rtl="0" eaLnBrk="0" fontAlgn="base" hangingPunct="0">
        <a:spcBef>
          <a:spcPct val="20000"/>
        </a:spcBef>
        <a:spcAft>
          <a:spcPct val="0"/>
        </a:spcAft>
        <a:buClr>
          <a:schemeClr val="hlink"/>
        </a:buClr>
        <a:buSzPct val="120000"/>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Font typeface="Tahoma" pitchFamily="34" charset="0"/>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120000"/>
        <a:buFont typeface="Tahoma" pitchFamily="34" charset="0"/>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Tahoma" pitchFamily="34" charset="0"/>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mn-lt"/>
          <a:ea typeface="+mn-ea"/>
        </a:defRPr>
      </a:lvl5pPr>
      <a:lvl6pPr marL="25146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mn-lt"/>
          <a:ea typeface="+mn-ea"/>
        </a:defRPr>
      </a:lvl6pPr>
      <a:lvl7pPr marL="29718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mn-lt"/>
          <a:ea typeface="+mn-ea"/>
        </a:defRPr>
      </a:lvl7pPr>
      <a:lvl8pPr marL="34290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mn-lt"/>
          <a:ea typeface="+mn-ea"/>
        </a:defRPr>
      </a:lvl8pPr>
      <a:lvl9pPr marL="3886200" indent="-228600" algn="l" rtl="0" eaLnBrk="0" fontAlgn="base" hangingPunct="0">
        <a:spcBef>
          <a:spcPct val="20000"/>
        </a:spcBef>
        <a:spcAft>
          <a:spcPct val="0"/>
        </a:spcAft>
        <a:buClr>
          <a:schemeClr val="hlink"/>
        </a:buClr>
        <a:buSzPct val="80000"/>
        <a:buFont typeface="Wingdings" pitchFamily="2" charset="2"/>
        <a:buChar char="v"/>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7.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audio" Target="../media/audio4.wav"/><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audio" Target="../media/audio6.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age.baidu.com/i?ct=503316480&amp;z=&amp;tn=baiduimagedetail&amp;word=%D1%CC%BB%F0%CD%BC%C6%AC&amp;in=12331&amp;cl=2&amp;lm=-1&amp;pn=5&amp;rn=1&amp;di=21006256215&amp;ln=2000&amp;fr=&amp;fmq=&amp;ic=&amp;s=&amp;se=&amp;sme=0&amp;tab=&amp;width=&amp;height=&amp;face=" TargetMode="Externa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mage.baidu.com/i?ct=503316480&amp;z=&amp;tn=baiduimagedetail&amp;word=%D1%CC%BB%F0%CD%BC%C6%AC&amp;in=5298&amp;cl=2&amp;lm=-1&amp;pn=0&amp;rn=1&amp;di=31226007375&amp;ln=2000&amp;fr=&amp;fmq=&amp;ic=&amp;s=&amp;se=&amp;sme=0&amp;tab=&amp;width=&amp;height=&amp;face="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slide" Target="slide43.xml"/><Relationship Id="rId3" Type="http://schemas.openxmlformats.org/officeDocument/2006/relationships/slide" Target="slide13.xml"/><Relationship Id="rId7" Type="http://schemas.openxmlformats.org/officeDocument/2006/relationships/slide" Target="slide39.xml"/><Relationship Id="rId2" Type="http://schemas.openxmlformats.org/officeDocument/2006/relationships/slide" Target="slide6.xml"/><Relationship Id="rId1" Type="http://schemas.openxmlformats.org/officeDocument/2006/relationships/slideLayout" Target="../slideLayouts/slideLayout7.xml"/><Relationship Id="rId6" Type="http://schemas.openxmlformats.org/officeDocument/2006/relationships/slide" Target="slide34.xml"/><Relationship Id="rId5" Type="http://schemas.openxmlformats.org/officeDocument/2006/relationships/slide" Target="slide26.xml"/><Relationship Id="rId4" Type="http://schemas.openxmlformats.org/officeDocument/2006/relationships/slide" Target="slide2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图片 3" descr="8.jp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2" y="2211997"/>
            <a:ext cx="9144001" cy="464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0" y="692696"/>
            <a:ext cx="9144001" cy="1446550"/>
          </a:xfrm>
          <a:prstGeom prst="rect">
            <a:avLst/>
          </a:prstGeom>
        </p:spPr>
        <p:txBody>
          <a:bodyPr wrap="square">
            <a:spAutoFit/>
          </a:bodyPr>
          <a:lstStyle/>
          <a:p>
            <a:pPr algn="ctr"/>
            <a:r>
              <a:rPr lang="zh-CN" altLang="en-US" sz="8800" b="1" kern="10" spc="-540" dirty="0" smtClean="0">
                <a:ln w="12700">
                  <a:solidFill>
                    <a:srgbClr val="000099"/>
                  </a:solidFill>
                  <a:round/>
                  <a:headEnd/>
                  <a:tailEnd/>
                </a:ln>
                <a:solidFill>
                  <a:srgbClr val="33CCFF"/>
                </a:solidFill>
                <a:effectLst>
                  <a:outerShdw blurRad="38100" dist="38100" dir="2700000" algn="tl">
                    <a:srgbClr val="000000">
                      <a:alpha val="43137"/>
                    </a:srgbClr>
                  </a:outerShdw>
                </a:effectLst>
                <a:latin typeface="微软雅黑" pitchFamily="34" charset="-122"/>
                <a:ea typeface="微软雅黑" pitchFamily="34" charset="-122"/>
              </a:rPr>
              <a:t>假期安全教育</a:t>
            </a:r>
            <a:endParaRPr lang="zh-CN" altLang="en-US" sz="8800" b="1" kern="10" spc="-540" dirty="0">
              <a:ln w="12700">
                <a:solidFill>
                  <a:srgbClr val="000099"/>
                </a:solidFill>
                <a:round/>
                <a:headEnd/>
                <a:tailEnd/>
              </a:ln>
              <a:solidFill>
                <a:srgbClr val="33CCFF"/>
              </a:solidFill>
              <a:effectLst>
                <a:outerShdw blurRad="38100" dist="38100" dir="2700000" algn="tl">
                  <a:srgbClr val="000000">
                    <a:alpha val="43137"/>
                  </a:srgbClr>
                </a:outerShdw>
              </a:effectLst>
              <a:latin typeface="微软雅黑" pitchFamily="34" charset="-122"/>
              <a:ea typeface="微软雅黑" pitchFamily="34" charset="-122"/>
            </a:endParaRPr>
          </a:p>
        </p:txBody>
      </p:sp>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zh-CN" altLang="en-US" smtClean="0">
                <a:solidFill>
                  <a:schemeClr val="hlink"/>
                </a:solidFill>
              </a:rPr>
              <a:t>   </a:t>
            </a:r>
            <a:r>
              <a:rPr lang="zh-CN" altLang="en-US" b="1" smtClean="0">
                <a:solidFill>
                  <a:schemeClr val="hlink"/>
                </a:solidFill>
                <a:ea typeface="仿宋_GB2312" pitchFamily="49" charset="-122"/>
              </a:rPr>
              <a:t>上海外滩踩踏事件经过</a:t>
            </a:r>
          </a:p>
        </p:txBody>
      </p:sp>
      <p:sp>
        <p:nvSpPr>
          <p:cNvPr id="12291" name="Rectangle 3"/>
          <p:cNvSpPr>
            <a:spLocks noGrp="1" noChangeArrowheads="1"/>
          </p:cNvSpPr>
          <p:nvPr>
            <p:ph type="body" idx="1"/>
          </p:nvPr>
        </p:nvSpPr>
        <p:spPr>
          <a:xfrm>
            <a:off x="457200" y="1905000"/>
            <a:ext cx="5122863" cy="4114800"/>
          </a:xfrm>
        </p:spPr>
        <p:txBody>
          <a:bodyPr/>
          <a:lstStyle/>
          <a:p>
            <a:pPr>
              <a:lnSpc>
                <a:spcPct val="80000"/>
              </a:lnSpc>
            </a:pPr>
            <a:r>
              <a:rPr lang="zh-CN" altLang="en-US" dirty="0" smtClean="0">
                <a:solidFill>
                  <a:srgbClr val="FF0000"/>
                </a:solidFill>
                <a:latin typeface="仿宋_GB2312" pitchFamily="49" charset="-122"/>
                <a:ea typeface="仿宋_GB2312" pitchFamily="49" charset="-122"/>
              </a:rPr>
              <a:t>2014年12月31日23点55分，所有倒地没有受伤的人们都站了起来。现场的哭喊与尖叫声和呼叫救护车的声音混成一团，赶来的医务人员和附近的热心市民对每一个倒地的人进行呼喊和心肺复苏，试图进行抢救，有一些人已经死亡。</a:t>
            </a:r>
          </a:p>
        </p:txBody>
      </p:sp>
      <p:pic>
        <p:nvPicPr>
          <p:cNvPr id="12292"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81650" y="2276475"/>
            <a:ext cx="3384550" cy="316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zh-CN" altLang="en-US" b="1" smtClean="0">
                <a:solidFill>
                  <a:schemeClr val="hlink"/>
                </a:solidFill>
                <a:latin typeface="仿宋_GB2312" pitchFamily="49" charset="-122"/>
                <a:ea typeface="仿宋_GB2312" pitchFamily="49" charset="-122"/>
              </a:rPr>
              <a:t>上海外滩踩踏事件-36人遇难</a:t>
            </a:r>
          </a:p>
        </p:txBody>
      </p:sp>
      <p:sp>
        <p:nvSpPr>
          <p:cNvPr id="13315" name="Rectangle 3"/>
          <p:cNvSpPr>
            <a:spLocks noGrp="1" noChangeArrowheads="1"/>
          </p:cNvSpPr>
          <p:nvPr>
            <p:ph type="body" idx="1"/>
          </p:nvPr>
        </p:nvSpPr>
        <p:spPr>
          <a:xfrm>
            <a:off x="468313" y="1701800"/>
            <a:ext cx="4906962" cy="4835525"/>
          </a:xfrm>
        </p:spPr>
        <p:txBody>
          <a:bodyPr/>
          <a:lstStyle/>
          <a:p>
            <a:pPr>
              <a:lnSpc>
                <a:spcPct val="90000"/>
              </a:lnSpc>
            </a:pPr>
            <a:r>
              <a:rPr lang="zh-CN" altLang="en-US" sz="2800" dirty="0" smtClean="0">
                <a:solidFill>
                  <a:srgbClr val="FF0000"/>
                </a:solidFill>
                <a:latin typeface="仿宋_GB2312" pitchFamily="49" charset="-122"/>
                <a:ea typeface="仿宋_GB2312" pitchFamily="49" charset="-122"/>
              </a:rPr>
              <a:t>截至</a:t>
            </a:r>
            <a:r>
              <a:rPr lang="en-US" altLang="zh-CN" sz="2800" dirty="0" smtClean="0">
                <a:solidFill>
                  <a:srgbClr val="FF0000"/>
                </a:solidFill>
                <a:latin typeface="仿宋_GB2312" pitchFamily="49" charset="-122"/>
                <a:ea typeface="仿宋_GB2312" pitchFamily="49" charset="-122"/>
              </a:rPr>
              <a:t>2015</a:t>
            </a:r>
            <a:r>
              <a:rPr lang="zh-CN" altLang="en-US" sz="2800" dirty="0" smtClean="0">
                <a:solidFill>
                  <a:srgbClr val="FF0000"/>
                </a:solidFill>
                <a:latin typeface="仿宋_GB2312" pitchFamily="49" charset="-122"/>
                <a:ea typeface="仿宋_GB2312" pitchFamily="49" charset="-122"/>
              </a:rPr>
              <a:t>年</a:t>
            </a:r>
            <a:r>
              <a:rPr lang="en-US" altLang="zh-CN" sz="2800" dirty="0" smtClean="0">
                <a:solidFill>
                  <a:srgbClr val="FF0000"/>
                </a:solidFill>
                <a:latin typeface="仿宋_GB2312" pitchFamily="49" charset="-122"/>
                <a:ea typeface="仿宋_GB2312" pitchFamily="49" charset="-122"/>
              </a:rPr>
              <a:t>1</a:t>
            </a:r>
            <a:r>
              <a:rPr lang="zh-CN" altLang="en-US" sz="2800" dirty="0" smtClean="0">
                <a:solidFill>
                  <a:srgbClr val="FF0000"/>
                </a:solidFill>
                <a:latin typeface="仿宋_GB2312" pitchFamily="49" charset="-122"/>
                <a:ea typeface="仿宋_GB2312" pitchFamily="49" charset="-122"/>
              </a:rPr>
              <a:t>月</a:t>
            </a:r>
            <a:r>
              <a:rPr lang="en-US" altLang="zh-CN" sz="2800" dirty="0" smtClean="0">
                <a:solidFill>
                  <a:srgbClr val="FF0000"/>
                </a:solidFill>
                <a:latin typeface="仿宋_GB2312" pitchFamily="49" charset="-122"/>
                <a:ea typeface="仿宋_GB2312" pitchFamily="49" charset="-122"/>
              </a:rPr>
              <a:t>2</a:t>
            </a:r>
            <a:r>
              <a:rPr lang="zh-CN" altLang="en-US" sz="2800" dirty="0" smtClean="0">
                <a:solidFill>
                  <a:srgbClr val="FF0000"/>
                </a:solidFill>
                <a:latin typeface="仿宋_GB2312" pitchFamily="49" charset="-122"/>
                <a:ea typeface="仿宋_GB2312" pitchFamily="49" charset="-122"/>
              </a:rPr>
              <a:t>日</a:t>
            </a:r>
            <a:r>
              <a:rPr lang="en-US" altLang="zh-CN" sz="2800" dirty="0" smtClean="0">
                <a:solidFill>
                  <a:srgbClr val="FF0000"/>
                </a:solidFill>
                <a:latin typeface="仿宋_GB2312" pitchFamily="49" charset="-122"/>
                <a:ea typeface="仿宋_GB2312" pitchFamily="49" charset="-122"/>
              </a:rPr>
              <a:t>16</a:t>
            </a:r>
            <a:r>
              <a:rPr lang="zh-CN" altLang="en-US" sz="2800" dirty="0" smtClean="0">
                <a:solidFill>
                  <a:srgbClr val="FF0000"/>
                </a:solidFill>
                <a:latin typeface="仿宋_GB2312" pitchFamily="49" charset="-122"/>
                <a:ea typeface="仿宋_GB2312" pitchFamily="49" charset="-122"/>
              </a:rPr>
              <a:t>时，上海外滩陈毅广场踩踏事故共造成</a:t>
            </a:r>
            <a:r>
              <a:rPr lang="en-US" altLang="zh-CN" sz="2800" dirty="0" smtClean="0">
                <a:solidFill>
                  <a:srgbClr val="FF0000"/>
                </a:solidFill>
                <a:latin typeface="仿宋_GB2312" pitchFamily="49" charset="-122"/>
                <a:ea typeface="仿宋_GB2312" pitchFamily="49" charset="-122"/>
              </a:rPr>
              <a:t>36</a:t>
            </a:r>
            <a:r>
              <a:rPr lang="zh-CN" altLang="en-US" sz="2800" dirty="0" smtClean="0">
                <a:solidFill>
                  <a:srgbClr val="FF0000"/>
                </a:solidFill>
                <a:latin typeface="仿宋_GB2312" pitchFamily="49" charset="-122"/>
                <a:ea typeface="仿宋_GB2312" pitchFamily="49" charset="-122"/>
              </a:rPr>
              <a:t>人死亡。有</a:t>
            </a:r>
            <a:r>
              <a:rPr lang="en-US" altLang="zh-CN" sz="2800" dirty="0" smtClean="0">
                <a:solidFill>
                  <a:srgbClr val="FF0000"/>
                </a:solidFill>
                <a:latin typeface="仿宋_GB2312" pitchFamily="49" charset="-122"/>
                <a:ea typeface="仿宋_GB2312" pitchFamily="49" charset="-122"/>
              </a:rPr>
              <a:t>11</a:t>
            </a:r>
            <a:r>
              <a:rPr lang="zh-CN" altLang="en-US" sz="2800" dirty="0" smtClean="0">
                <a:solidFill>
                  <a:srgbClr val="FF0000"/>
                </a:solidFill>
                <a:latin typeface="仿宋_GB2312" pitchFamily="49" charset="-122"/>
                <a:ea typeface="仿宋_GB2312" pitchFamily="49" charset="-122"/>
              </a:rPr>
              <a:t>名伤员出院，其余</a:t>
            </a:r>
            <a:r>
              <a:rPr lang="en-US" altLang="zh-CN" sz="2800" dirty="0" smtClean="0">
                <a:solidFill>
                  <a:srgbClr val="FF0000"/>
                </a:solidFill>
                <a:latin typeface="仿宋_GB2312" pitchFamily="49" charset="-122"/>
                <a:ea typeface="仿宋_GB2312" pitchFamily="49" charset="-122"/>
              </a:rPr>
              <a:t>29</a:t>
            </a:r>
            <a:r>
              <a:rPr lang="zh-CN" altLang="en-US" sz="2800" dirty="0" smtClean="0">
                <a:solidFill>
                  <a:srgbClr val="FF0000"/>
                </a:solidFill>
                <a:latin typeface="仿宋_GB2312" pitchFamily="49" charset="-122"/>
                <a:ea typeface="仿宋_GB2312" pitchFamily="49" charset="-122"/>
              </a:rPr>
              <a:t>人继续在院治疗。其中重伤</a:t>
            </a:r>
            <a:r>
              <a:rPr lang="en-US" altLang="zh-CN" sz="2800" dirty="0" smtClean="0">
                <a:solidFill>
                  <a:srgbClr val="FF0000"/>
                </a:solidFill>
                <a:latin typeface="仿宋_GB2312" pitchFamily="49" charset="-122"/>
                <a:ea typeface="仿宋_GB2312" pitchFamily="49" charset="-122"/>
              </a:rPr>
              <a:t>10</a:t>
            </a:r>
            <a:r>
              <a:rPr lang="zh-CN" altLang="en-US" sz="2800" dirty="0" smtClean="0">
                <a:solidFill>
                  <a:srgbClr val="FF0000"/>
                </a:solidFill>
                <a:latin typeface="仿宋_GB2312" pitchFamily="49" charset="-122"/>
                <a:ea typeface="仿宋_GB2312" pitchFamily="49" charset="-122"/>
              </a:rPr>
              <a:t>人，轻伤</a:t>
            </a:r>
            <a:r>
              <a:rPr lang="en-US" altLang="zh-CN" sz="2800" dirty="0" smtClean="0">
                <a:solidFill>
                  <a:srgbClr val="FF0000"/>
                </a:solidFill>
                <a:latin typeface="仿宋_GB2312" pitchFamily="49" charset="-122"/>
                <a:ea typeface="仿宋_GB2312" pitchFamily="49" charset="-122"/>
              </a:rPr>
              <a:t>19</a:t>
            </a:r>
            <a:r>
              <a:rPr lang="zh-CN" altLang="en-US" sz="2800" dirty="0" smtClean="0">
                <a:solidFill>
                  <a:srgbClr val="FF0000"/>
                </a:solidFill>
                <a:latin typeface="仿宋_GB2312" pitchFamily="49" charset="-122"/>
                <a:ea typeface="仿宋_GB2312" pitchFamily="49" charset="-122"/>
              </a:rPr>
              <a:t>人。重伤员中，现有</a:t>
            </a:r>
            <a:r>
              <a:rPr lang="en-US" altLang="zh-CN" sz="2800" dirty="0" smtClean="0">
                <a:solidFill>
                  <a:srgbClr val="FF0000"/>
                </a:solidFill>
                <a:latin typeface="仿宋_GB2312" pitchFamily="49" charset="-122"/>
                <a:ea typeface="仿宋_GB2312" pitchFamily="49" charset="-122"/>
              </a:rPr>
              <a:t>3</a:t>
            </a:r>
            <a:r>
              <a:rPr lang="zh-CN" altLang="en-US" sz="2800" dirty="0" smtClean="0">
                <a:solidFill>
                  <a:srgbClr val="FF0000"/>
                </a:solidFill>
                <a:latin typeface="仿宋_GB2312" pitchFamily="49" charset="-122"/>
                <a:ea typeface="仿宋_GB2312" pitchFamily="49" charset="-122"/>
              </a:rPr>
              <a:t>、</a:t>
            </a:r>
            <a:r>
              <a:rPr lang="en-US" altLang="zh-CN" sz="2800" dirty="0" smtClean="0">
                <a:solidFill>
                  <a:srgbClr val="FF0000"/>
                </a:solidFill>
                <a:latin typeface="仿宋_GB2312" pitchFamily="49" charset="-122"/>
                <a:ea typeface="仿宋_GB2312" pitchFamily="49" charset="-122"/>
              </a:rPr>
              <a:t>4</a:t>
            </a:r>
            <a:r>
              <a:rPr lang="zh-CN" altLang="en-US" sz="2800" dirty="0" smtClean="0">
                <a:solidFill>
                  <a:srgbClr val="FF0000"/>
                </a:solidFill>
                <a:latin typeface="仿宋_GB2312" pitchFamily="49" charset="-122"/>
                <a:ea typeface="仿宋_GB2312" pitchFamily="49" charset="-122"/>
              </a:rPr>
              <a:t>名伤员仍然处于危重状态。</a:t>
            </a:r>
          </a:p>
          <a:p>
            <a:pPr>
              <a:lnSpc>
                <a:spcPct val="90000"/>
              </a:lnSpc>
            </a:pPr>
            <a:r>
              <a:rPr lang="zh-CN" altLang="en-US" sz="2800" dirty="0" smtClean="0">
                <a:solidFill>
                  <a:srgbClr val="FF0000"/>
                </a:solidFill>
                <a:latin typeface="仿宋_GB2312" pitchFamily="49" charset="-122"/>
                <a:ea typeface="仿宋_GB2312" pitchFamily="49" charset="-122"/>
              </a:rPr>
              <a:t>遇难者中最大的</a:t>
            </a:r>
            <a:r>
              <a:rPr lang="en-US" altLang="zh-CN" sz="2800" dirty="0" smtClean="0">
                <a:solidFill>
                  <a:srgbClr val="FF0000"/>
                </a:solidFill>
                <a:latin typeface="仿宋_GB2312" pitchFamily="49" charset="-122"/>
                <a:ea typeface="仿宋_GB2312" pitchFamily="49" charset="-122"/>
              </a:rPr>
              <a:t>37</a:t>
            </a:r>
            <a:r>
              <a:rPr lang="zh-CN" altLang="en-US" sz="2800" dirty="0" smtClean="0">
                <a:solidFill>
                  <a:srgbClr val="FF0000"/>
                </a:solidFill>
                <a:latin typeface="仿宋_GB2312" pitchFamily="49" charset="-122"/>
                <a:ea typeface="仿宋_GB2312" pitchFamily="49" charset="-122"/>
              </a:rPr>
              <a:t>岁，最小的仅</a:t>
            </a:r>
            <a:r>
              <a:rPr lang="en-US" altLang="zh-CN" sz="2800" dirty="0" smtClean="0">
                <a:solidFill>
                  <a:srgbClr val="FF0000"/>
                </a:solidFill>
                <a:latin typeface="仿宋_GB2312" pitchFamily="49" charset="-122"/>
                <a:ea typeface="仿宋_GB2312" pitchFamily="49" charset="-122"/>
              </a:rPr>
              <a:t>12</a:t>
            </a:r>
            <a:r>
              <a:rPr lang="zh-CN" altLang="en-US" sz="2800" dirty="0" smtClean="0">
                <a:solidFill>
                  <a:srgbClr val="FF0000"/>
                </a:solidFill>
                <a:latin typeface="仿宋_GB2312" pitchFamily="49" charset="-122"/>
                <a:ea typeface="仿宋_GB2312" pitchFamily="49" charset="-122"/>
              </a:rPr>
              <a:t>岁。据统计，遇难者平均年龄仅</a:t>
            </a:r>
            <a:r>
              <a:rPr lang="en-US" altLang="zh-CN" sz="2800" dirty="0" smtClean="0">
                <a:solidFill>
                  <a:srgbClr val="FF0000"/>
                </a:solidFill>
                <a:latin typeface="仿宋_GB2312" pitchFamily="49" charset="-122"/>
                <a:ea typeface="仿宋_GB2312" pitchFamily="49" charset="-122"/>
              </a:rPr>
              <a:t>22</a:t>
            </a:r>
            <a:r>
              <a:rPr lang="zh-CN" altLang="en-US" sz="2800" dirty="0" smtClean="0">
                <a:solidFill>
                  <a:srgbClr val="FF0000"/>
                </a:solidFill>
                <a:latin typeface="仿宋_GB2312" pitchFamily="49" charset="-122"/>
                <a:ea typeface="仿宋_GB2312" pitchFamily="49" charset="-122"/>
              </a:rPr>
              <a:t>岁。</a:t>
            </a:r>
            <a:r>
              <a:rPr lang="en-US" altLang="zh-CN" sz="2800" dirty="0" smtClean="0">
                <a:solidFill>
                  <a:srgbClr val="FF0000"/>
                </a:solidFill>
                <a:latin typeface="仿宋_GB2312" pitchFamily="49" charset="-122"/>
                <a:ea typeface="仿宋_GB2312" pitchFamily="49" charset="-122"/>
              </a:rPr>
              <a:t>[1] </a:t>
            </a:r>
            <a:r>
              <a:rPr lang="zh-CN" altLang="en-US" sz="2800" dirty="0" smtClean="0">
                <a:solidFill>
                  <a:srgbClr val="FF0000"/>
                </a:solidFill>
                <a:latin typeface="仿宋_GB2312" pitchFamily="49" charset="-122"/>
                <a:ea typeface="仿宋_GB2312" pitchFamily="49" charset="-122"/>
              </a:rPr>
              <a:t>遇难者中包括有复旦大学、华东师范大学、华东政法大学等高校学生。</a:t>
            </a:r>
          </a:p>
        </p:txBody>
      </p:sp>
      <p:pic>
        <p:nvPicPr>
          <p:cNvPr id="13316"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08625" y="4149725"/>
            <a:ext cx="29527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80063" y="1917700"/>
            <a:ext cx="2943225"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zh-CN" altLang="en-US" dirty="0" smtClean="0">
                <a:solidFill>
                  <a:schemeClr val="hlink"/>
                </a:solidFill>
              </a:rPr>
              <a:t>       </a:t>
            </a:r>
            <a:r>
              <a:rPr lang="zh-CN" altLang="en-US" b="1" dirty="0" smtClean="0">
                <a:solidFill>
                  <a:schemeClr val="hlink"/>
                </a:solidFill>
                <a:ea typeface="仿宋_GB2312" pitchFamily="49" charset="-122"/>
              </a:rPr>
              <a:t>如何预防踩踏小常识</a:t>
            </a:r>
          </a:p>
        </p:txBody>
      </p:sp>
      <p:sp>
        <p:nvSpPr>
          <p:cNvPr id="14339" name="Rectangle 3"/>
          <p:cNvSpPr>
            <a:spLocks noGrp="1" noChangeArrowheads="1"/>
          </p:cNvSpPr>
          <p:nvPr>
            <p:ph type="body" idx="1"/>
          </p:nvPr>
        </p:nvSpPr>
        <p:spPr>
          <a:xfrm>
            <a:off x="323528" y="1700808"/>
            <a:ext cx="8580438" cy="4114800"/>
          </a:xfrm>
        </p:spPr>
        <p:txBody>
          <a:bodyPr/>
          <a:lstStyle/>
          <a:p>
            <a:pPr>
              <a:lnSpc>
                <a:spcPct val="90000"/>
              </a:lnSpc>
            </a:pPr>
            <a:r>
              <a:rPr lang="zh-CN" altLang="en-US" dirty="0" smtClean="0">
                <a:solidFill>
                  <a:srgbClr val="FF0000"/>
                </a:solidFill>
                <a:latin typeface="仿宋_GB2312" pitchFamily="49" charset="-122"/>
                <a:ea typeface="仿宋_GB2312" pitchFamily="49" charset="-122"/>
              </a:rPr>
              <a:t>1、不凑热闹，尽量避开人多拥挤的地方；</a:t>
            </a:r>
          </a:p>
          <a:p>
            <a:pPr>
              <a:lnSpc>
                <a:spcPct val="90000"/>
              </a:lnSpc>
            </a:pPr>
            <a:r>
              <a:rPr lang="zh-CN" altLang="en-US" dirty="0" smtClean="0">
                <a:solidFill>
                  <a:srgbClr val="FF0000"/>
                </a:solidFill>
                <a:latin typeface="仿宋_GB2312" pitchFamily="49" charset="-122"/>
                <a:ea typeface="仿宋_GB2312" pitchFamily="49" charset="-122"/>
              </a:rPr>
              <a:t>2、尽快到达安全出口或撤离到安全地带；</a:t>
            </a:r>
          </a:p>
          <a:p>
            <a:pPr>
              <a:lnSpc>
                <a:spcPct val="90000"/>
              </a:lnSpc>
            </a:pPr>
            <a:r>
              <a:rPr lang="zh-CN" altLang="en-US" dirty="0" smtClean="0">
                <a:solidFill>
                  <a:srgbClr val="FF0000"/>
                </a:solidFill>
                <a:latin typeface="仿宋_GB2312" pitchFamily="49" charset="-122"/>
                <a:ea typeface="仿宋_GB2312" pitchFamily="49" charset="-122"/>
              </a:rPr>
              <a:t>3、不要乱跑，以免摔倒；</a:t>
            </a:r>
          </a:p>
          <a:p>
            <a:pPr>
              <a:lnSpc>
                <a:spcPct val="90000"/>
              </a:lnSpc>
            </a:pPr>
            <a:r>
              <a:rPr lang="zh-CN" altLang="en-US" dirty="0" smtClean="0">
                <a:solidFill>
                  <a:srgbClr val="FF0000"/>
                </a:solidFill>
                <a:latin typeface="仿宋_GB2312" pitchFamily="49" charset="-122"/>
                <a:ea typeface="仿宋_GB2312" pitchFamily="49" charset="-122"/>
              </a:rPr>
              <a:t>4、要和大多数人的前进方向保持一致，千万不要逆行；</a:t>
            </a:r>
          </a:p>
          <a:p>
            <a:pPr>
              <a:lnSpc>
                <a:spcPct val="90000"/>
              </a:lnSpc>
            </a:pPr>
            <a:r>
              <a:rPr lang="zh-CN" altLang="en-US" dirty="0" smtClean="0">
                <a:solidFill>
                  <a:srgbClr val="FF0000"/>
                </a:solidFill>
                <a:latin typeface="仿宋_GB2312" pitchFamily="49" charset="-122"/>
                <a:ea typeface="仿宋_GB2312" pitchFamily="49" charset="-122"/>
              </a:rPr>
              <a:t>5、在拥挤的人流中要尽可能保持身体平衡，不被摔倒；</a:t>
            </a:r>
          </a:p>
          <a:p>
            <a:pPr>
              <a:lnSpc>
                <a:spcPct val="90000"/>
              </a:lnSpc>
            </a:pPr>
            <a:r>
              <a:rPr lang="zh-CN" altLang="en-US" dirty="0" smtClean="0">
                <a:solidFill>
                  <a:srgbClr val="FF0000"/>
                </a:solidFill>
                <a:latin typeface="仿宋_GB2312" pitchFamily="49" charset="-122"/>
                <a:ea typeface="仿宋_GB2312" pitchFamily="49" charset="-122"/>
              </a:rPr>
              <a:t>6、如果摔倒，要大声呼救，身体抱头蜷缩。</a:t>
            </a:r>
          </a:p>
        </p:txBody>
      </p:sp>
      <p:sp>
        <p:nvSpPr>
          <p:cNvPr id="14340" name="WordArt 4">
            <a:hlinkClick r:id="rId2" action="ppaction://hlinksldjump"/>
          </p:cNvPr>
          <p:cNvSpPr>
            <a:spLocks noChangeArrowheads="1" noChangeShapeType="1" noTextEdit="1"/>
          </p:cNvSpPr>
          <p:nvPr/>
        </p:nvSpPr>
        <p:spPr bwMode="auto">
          <a:xfrm>
            <a:off x="5076825" y="6024563"/>
            <a:ext cx="1439863" cy="644525"/>
          </a:xfrm>
          <a:prstGeom prst="rect">
            <a:avLst/>
          </a:prstGeom>
        </p:spPr>
        <p:txBody>
          <a:bodyPr wrap="none" fromWordArt="1">
            <a:prstTxWarp prst="textPlain">
              <a:avLst>
                <a:gd name="adj" fmla="val 50000"/>
              </a:avLst>
            </a:prstTxWarp>
            <a:scene3d>
              <a:camera prst="legacyPerspectiveBottomRight">
                <a:rot lat="0" lon="21239998" rev="0"/>
              </a:camera>
              <a:lightRig rig="legacyHarsh3" dir="l"/>
            </a:scene3d>
            <a:sp3d extrusionH="430200" prstMaterial="legacyMatte">
              <a:extrusionClr>
                <a:srgbClr val="C0C0C0"/>
              </a:extrusionClr>
            </a:sp3d>
          </a:bodyPr>
          <a:lstStyle/>
          <a:p>
            <a:pPr algn="ctr"/>
            <a:r>
              <a:rPr lang="zh-CN" altLang="en-US" sz="800" b="1" i="1" kern="10">
                <a:ln w="9525">
                  <a:round/>
                  <a:headEnd/>
                  <a:tailEnd/>
                </a:ln>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5400000" scaled="1"/>
                </a:gradFill>
                <a:latin typeface="方正兰亭超细黑简体"/>
              </a:rPr>
              <a:t>返回</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nvSpPr>
        <p:spPr bwMode="auto">
          <a:xfrm>
            <a:off x="395288" y="2276475"/>
            <a:ext cx="82296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eaLnBrk="0" hangingPunct="0">
              <a:buFontTx/>
              <a:buNone/>
            </a:pPr>
            <a:r>
              <a:rPr lang="zh-CN" altLang="en-US" sz="6600" dirty="0">
                <a:solidFill>
                  <a:srgbClr val="FF00FF"/>
                </a:solidFill>
              </a:rPr>
              <a:t>   </a:t>
            </a:r>
            <a:r>
              <a:rPr lang="zh-CN" altLang="en-US" sz="6600" b="1" dirty="0">
                <a:solidFill>
                  <a:srgbClr val="FF00FF"/>
                </a:solidFill>
                <a:ea typeface="仿宋_GB2312" pitchFamily="49" charset="-122"/>
              </a:rPr>
              <a:t>二、交通安全</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lx07010402_40660"/>
          <p:cNvPicPr>
            <a:picLocks noGrp="1" noChangeAspect="1" noChangeArrowheads="1"/>
          </p:cNvPicPr>
          <p:nvPr>
            <p:ph sz="half" idx="4294967295"/>
          </p:nvPr>
        </p:nvPicPr>
        <p:blipFill>
          <a:blip r:embed="rId2">
            <a:extLst>
              <a:ext uri="{28A0092B-C50C-407E-A947-70E740481C1C}">
                <a14:useLocalDpi xmlns:a14="http://schemas.microsoft.com/office/drawing/2010/main"/>
              </a:ext>
            </a:extLst>
          </a:blip>
          <a:srcRect/>
          <a:stretch>
            <a:fillRect/>
          </a:stretch>
        </p:blipFill>
        <p:spPr>
          <a:xfrm>
            <a:off x="601663" y="1844675"/>
            <a:ext cx="8002587" cy="4321175"/>
          </a:xfrm>
          <a:noFill/>
        </p:spPr>
      </p:pic>
      <p:sp>
        <p:nvSpPr>
          <p:cNvPr id="17411" name="Rectangle 2"/>
          <p:cNvSpPr>
            <a:spLocks noGrp="1" noChangeArrowheads="1"/>
          </p:cNvSpPr>
          <p:nvPr>
            <p:ph type="body" sz="half" idx="4294967295"/>
          </p:nvPr>
        </p:nvSpPr>
        <p:spPr>
          <a:xfrm>
            <a:off x="539750" y="188913"/>
            <a:ext cx="8280400" cy="2232025"/>
          </a:xfrm>
        </p:spPr>
        <p:txBody>
          <a:bodyPr/>
          <a:lstStyle/>
          <a:p>
            <a:pPr algn="ctr" eaLnBrk="1" hangingPunct="1">
              <a:buFontTx/>
              <a:buNone/>
              <a:defRPr/>
            </a:pPr>
            <a:r>
              <a:rPr lang="zh-CN" altLang="en-US" sz="4800" b="1" dirty="0" smtClean="0">
                <a:solidFill>
                  <a:srgbClr val="FFFF00"/>
                </a:solidFill>
                <a:effectLst>
                  <a:outerShdw blurRad="38100" dist="38100" dir="2700000" algn="tl">
                    <a:srgbClr val="000000"/>
                  </a:outerShdw>
                </a:effectLst>
                <a:latin typeface="仿宋_GB2312" pitchFamily="49" charset="-122"/>
                <a:ea typeface="仿宋_GB2312" pitchFamily="49" charset="-122"/>
              </a:rPr>
              <a:t>交通安全</a:t>
            </a:r>
          </a:p>
          <a:p>
            <a:pPr eaLnBrk="1" hangingPunct="1">
              <a:buFontTx/>
              <a:buNone/>
              <a:defRPr/>
            </a:pPr>
            <a:r>
              <a:rPr lang="zh-CN" altLang="en-US" sz="2400" b="1" dirty="0" smtClean="0">
                <a:effectLst>
                  <a:outerShdw blurRad="38100" dist="38100" dir="2700000" algn="tl">
                    <a:srgbClr val="000000"/>
                  </a:outerShdw>
                </a:effectLst>
                <a:latin typeface="仿宋_GB2312" pitchFamily="49" charset="-122"/>
                <a:ea typeface="仿宋_GB2312" pitchFamily="49" charset="-122"/>
              </a:rPr>
              <a:t>    20</a:t>
            </a:r>
            <a:r>
              <a:rPr lang="en-US" sz="2400" b="1" dirty="0" smtClean="0">
                <a:effectLst>
                  <a:outerShdw blurRad="38100" dist="38100" dir="2700000" algn="tl">
                    <a:srgbClr val="000000"/>
                  </a:outerShdw>
                </a:effectLst>
                <a:latin typeface="仿宋_GB2312" pitchFamily="49" charset="-122"/>
                <a:ea typeface="仿宋_GB2312" pitchFamily="49" charset="-122"/>
              </a:rPr>
              <a:t>13</a:t>
            </a:r>
            <a:r>
              <a:rPr lang="zh-CN" altLang="en-US" sz="2400" b="1" dirty="0" smtClean="0">
                <a:effectLst>
                  <a:outerShdw blurRad="38100" dist="38100" dir="2700000" algn="tl">
                    <a:srgbClr val="000000"/>
                  </a:outerShdw>
                </a:effectLst>
                <a:latin typeface="仿宋_GB2312" pitchFamily="49" charset="-122"/>
                <a:ea typeface="仿宋_GB2312" pitchFamily="49" charset="-122"/>
              </a:rPr>
              <a:t>年1月4日，贵阳，假期结束第一天，三名学生横穿马路，被一辆白色特锐车碾压当场死亡。</a:t>
            </a:r>
          </a:p>
          <a:p>
            <a:pPr eaLnBrk="1" hangingPunct="1">
              <a:defRPr/>
            </a:pPr>
            <a:endParaRPr lang="zh-CN" altLang="en-US" sz="2000" dirty="0" smtClean="0">
              <a:effectLst>
                <a:outerShdw blurRad="38100" dist="38100" dir="2700000" algn="tl">
                  <a:srgbClr val="000000"/>
                </a:outerShdw>
              </a:effectLst>
              <a:latin typeface="仿宋_GB2312" pitchFamily="49" charset="-122"/>
              <a:ea typeface="仿宋_GB2312" pitchFamily="49" charset="-122"/>
            </a:endParaRPr>
          </a:p>
        </p:txBody>
      </p:sp>
      <p:sp>
        <p:nvSpPr>
          <p:cNvPr id="17412" name="Rectangle 4"/>
          <p:cNvSpPr>
            <a:spLocks noGrp="1" noChangeArrowheads="1"/>
          </p:cNvSpPr>
          <p:nvPr/>
        </p:nvSpPr>
        <p:spPr bwMode="auto">
          <a:xfrm>
            <a:off x="3348038" y="6165850"/>
            <a:ext cx="2879725" cy="504825"/>
          </a:xfrm>
          <a:prstGeom prst="rect">
            <a:avLst/>
          </a:prstGeom>
          <a:noFill/>
          <a:ln w="9525">
            <a:noFill/>
            <a:miter lim="800000"/>
            <a:headEnd/>
            <a:tailEnd/>
          </a:ln>
        </p:spPr>
        <p:txBody>
          <a:bodyPr/>
          <a:lstStyle/>
          <a:p>
            <a:pPr marL="342900" indent="-342900">
              <a:spcBef>
                <a:spcPct val="20000"/>
              </a:spcBef>
              <a:buClr>
                <a:schemeClr val="hlink"/>
              </a:buClr>
              <a:buSzPct val="120000"/>
              <a:defRPr/>
            </a:pPr>
            <a:r>
              <a:rPr lang="zh-CN" altLang="en-US" sz="2400" b="1" dirty="0">
                <a:effectLst>
                  <a:outerShdw blurRad="38100" dist="38100" dir="2700000" algn="tl">
                    <a:srgbClr val="000000"/>
                  </a:outerShdw>
                </a:effectLst>
                <a:latin typeface="华文中宋" pitchFamily="2" charset="-122"/>
                <a:ea typeface="仿宋_GB2312" pitchFamily="49" charset="-122"/>
              </a:rPr>
              <a:t>车祸现场惨不忍睹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1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2"/>
          <p:cNvSpPr txBox="1">
            <a:spLocks noChangeArrowheads="1"/>
          </p:cNvSpPr>
          <p:nvPr/>
        </p:nvSpPr>
        <p:spPr bwMode="auto">
          <a:xfrm>
            <a:off x="1260475" y="5589240"/>
            <a:ext cx="6264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2800" b="1" dirty="0">
                <a:solidFill>
                  <a:srgbClr val="FF0000"/>
                </a:solidFill>
                <a:latin typeface="Comic Sans MS" pitchFamily="66" charset="0"/>
                <a:ea typeface="仿宋_GB2312" pitchFamily="49" charset="-122"/>
              </a:rPr>
              <a:t>在大街小路上打闹、玩耍很危险。</a:t>
            </a:r>
          </a:p>
        </p:txBody>
      </p:sp>
      <p:sp>
        <p:nvSpPr>
          <p:cNvPr id="18435" name="Text Box 3"/>
          <p:cNvSpPr txBox="1">
            <a:spLocks noChangeArrowheads="1"/>
          </p:cNvSpPr>
          <p:nvPr/>
        </p:nvSpPr>
        <p:spPr bwMode="auto">
          <a:xfrm>
            <a:off x="7885113" y="6308725"/>
            <a:ext cx="647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a:solidFill>
                  <a:schemeClr val="tx2"/>
                </a:solidFill>
                <a:latin typeface="Comic Sans MS" pitchFamily="66" charset="0"/>
              </a:rPr>
              <a:t>1</a:t>
            </a:r>
          </a:p>
        </p:txBody>
      </p:sp>
      <p:pic>
        <p:nvPicPr>
          <p:cNvPr id="19460" name="Picture 4" descr="交通"/>
          <p:cNvPicPr>
            <a:picLocks noChangeAspect="1" noChangeArrowheads="1"/>
          </p:cNvPicPr>
          <p:nvPr/>
        </p:nvPicPr>
        <p:blipFill>
          <a:blip r:embed="rId4">
            <a:lum bright="-24000" contrast="24000"/>
            <a:extLst>
              <a:ext uri="{28A0092B-C50C-407E-A947-70E740481C1C}">
                <a14:useLocalDpi xmlns:a14="http://schemas.microsoft.com/office/drawing/2010/main"/>
              </a:ext>
            </a:extLst>
          </a:blip>
          <a:srcRect/>
          <a:stretch>
            <a:fillRect/>
          </a:stretch>
        </p:blipFill>
        <p:spPr bwMode="auto">
          <a:xfrm>
            <a:off x="1260475" y="0"/>
            <a:ext cx="6335713" cy="552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blinds dir="vert"/>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box(in)">
                                      <p:cBhvr>
                                        <p:cTn id="7" dur="500"/>
                                        <p:tgtEl>
                                          <p:spTgt spid="1946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9458"/>
                                        </p:tgtEl>
                                        <p:attrNameLst>
                                          <p:attrName>style.visibility</p:attrName>
                                        </p:attrNameLst>
                                      </p:cBhvr>
                                      <p:to>
                                        <p:strVal val="visible"/>
                                      </p:to>
                                    </p:set>
                                    <p:anim calcmode="lin" valueType="num">
                                      <p:cBhvr additive="base">
                                        <p:cTn id="12" dur="500" fill="hold"/>
                                        <p:tgtEl>
                                          <p:spTgt spid="19458"/>
                                        </p:tgtEl>
                                        <p:attrNameLst>
                                          <p:attrName>ppt_x</p:attrName>
                                        </p:attrNameLst>
                                      </p:cBhvr>
                                      <p:tavLst>
                                        <p:tav tm="0">
                                          <p:val>
                                            <p:strVal val="#ppt_x"/>
                                          </p:val>
                                        </p:tav>
                                        <p:tav tm="100000">
                                          <p:val>
                                            <p:strVal val="#ppt_x"/>
                                          </p:val>
                                        </p:tav>
                                      </p:tavLst>
                                    </p:anim>
                                    <p:anim calcmode="lin" valueType="num">
                                      <p:cBhvr additive="base">
                                        <p:cTn id="13" dur="500" fill="hold"/>
                                        <p:tgtEl>
                                          <p:spTgt spid="1945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pu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2"/>
          <p:cNvSpPr txBox="1">
            <a:spLocks noChangeArrowheads="1"/>
          </p:cNvSpPr>
          <p:nvPr/>
        </p:nvSpPr>
        <p:spPr bwMode="auto">
          <a:xfrm>
            <a:off x="1129383" y="5575300"/>
            <a:ext cx="6335713"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600" b="1" dirty="0">
                <a:solidFill>
                  <a:srgbClr val="FF0000"/>
                </a:solidFill>
                <a:latin typeface="Comic Sans MS" pitchFamily="66" charset="0"/>
                <a:ea typeface="新宋体" pitchFamily="49" charset="-122"/>
              </a:rPr>
              <a:t>     </a:t>
            </a:r>
            <a:r>
              <a:rPr lang="zh-CN" altLang="en-US" sz="2500" b="1" dirty="0">
                <a:solidFill>
                  <a:srgbClr val="FF0000"/>
                </a:solidFill>
                <a:latin typeface="仿宋_GB2312" pitchFamily="49" charset="-122"/>
                <a:ea typeface="仿宋_GB2312" pitchFamily="49" charset="-122"/>
              </a:rPr>
              <a:t>在较窄的街区马路上行走，一定要靠右边走，不要几个人横着走，以免妨碍他人行走和车辆行驶。</a:t>
            </a:r>
          </a:p>
        </p:txBody>
      </p:sp>
      <p:sp>
        <p:nvSpPr>
          <p:cNvPr id="19459" name="Text Box 3"/>
          <p:cNvSpPr txBox="1">
            <a:spLocks noChangeArrowheads="1"/>
          </p:cNvSpPr>
          <p:nvPr/>
        </p:nvSpPr>
        <p:spPr bwMode="auto">
          <a:xfrm>
            <a:off x="8027988" y="6237288"/>
            <a:ext cx="576262"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a:solidFill>
                  <a:schemeClr val="tx2"/>
                </a:solidFill>
                <a:latin typeface="Comic Sans MS" pitchFamily="66" charset="0"/>
              </a:rPr>
              <a:t>3</a:t>
            </a:r>
          </a:p>
        </p:txBody>
      </p:sp>
      <p:pic>
        <p:nvPicPr>
          <p:cNvPr id="19460" name="Picture 4" descr="交通001"/>
          <p:cNvPicPr>
            <a:picLocks noChangeAspect="1" noChangeArrowheads="1"/>
          </p:cNvPicPr>
          <p:nvPr/>
        </p:nvPicPr>
        <p:blipFill>
          <a:blip r:embed="rId4">
            <a:lum bright="-18000" contrast="18000"/>
            <a:extLst>
              <a:ext uri="{28A0092B-C50C-407E-A947-70E740481C1C}">
                <a14:useLocalDpi xmlns:a14="http://schemas.microsoft.com/office/drawing/2010/main"/>
              </a:ext>
            </a:extLst>
          </a:blip>
          <a:srcRect/>
          <a:stretch>
            <a:fillRect/>
          </a:stretch>
        </p:blipFill>
        <p:spPr bwMode="auto">
          <a:xfrm>
            <a:off x="1116013" y="0"/>
            <a:ext cx="6769100" cy="555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randomBar/>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p:cTn id="7" dur="500" fill="hold"/>
                                        <p:tgtEl>
                                          <p:spTgt spid="20482"/>
                                        </p:tgtEl>
                                        <p:attrNameLst>
                                          <p:attrName>ppt_w</p:attrName>
                                        </p:attrNameLst>
                                      </p:cBhvr>
                                      <p:tavLst>
                                        <p:tav tm="0">
                                          <p:val>
                                            <p:fltVal val="0"/>
                                          </p:val>
                                        </p:tav>
                                        <p:tav tm="100000">
                                          <p:val>
                                            <p:strVal val="#ppt_w"/>
                                          </p:val>
                                        </p:tav>
                                      </p:tavLst>
                                    </p:anim>
                                    <p:anim calcmode="lin" valueType="num">
                                      <p:cBhvr>
                                        <p:cTn id="8" dur="500" fill="hold"/>
                                        <p:tgtEl>
                                          <p:spTgt spid="20482"/>
                                        </p:tgtEl>
                                        <p:attrNameLst>
                                          <p:attrName>ppt_h</p:attrName>
                                        </p:attrNameLst>
                                      </p:cBhvr>
                                      <p:tavLst>
                                        <p:tav tm="0">
                                          <p:val>
                                            <p:fltVal val="0"/>
                                          </p:val>
                                        </p:tav>
                                        <p:tav tm="100000">
                                          <p:val>
                                            <p:strVal val="#ppt_h"/>
                                          </p:val>
                                        </p:tav>
                                      </p:tavLst>
                                    </p:anim>
                                    <p:animEffect transition="in" filter="fade">
                                      <p:cBhvr>
                                        <p:cTn id="9" dur="500"/>
                                        <p:tgtEl>
                                          <p:spTgt spid="20482"/>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交通003"/>
          <p:cNvPicPr>
            <a:picLocks noChangeAspect="1" noChangeArrowheads="1"/>
          </p:cNvPicPr>
          <p:nvPr/>
        </p:nvPicPr>
        <p:blipFill>
          <a:blip r:embed="rId4">
            <a:lum bright="-18000" contrast="18000"/>
            <a:extLst>
              <a:ext uri="{28A0092B-C50C-407E-A947-70E740481C1C}">
                <a14:useLocalDpi xmlns:a14="http://schemas.microsoft.com/office/drawing/2010/main"/>
              </a:ext>
            </a:extLst>
          </a:blip>
          <a:srcRect/>
          <a:stretch>
            <a:fillRect/>
          </a:stretch>
        </p:blipFill>
        <p:spPr bwMode="auto">
          <a:xfrm>
            <a:off x="1258888" y="0"/>
            <a:ext cx="6481762" cy="554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 Box 3"/>
          <p:cNvSpPr txBox="1">
            <a:spLocks noChangeArrowheads="1"/>
          </p:cNvSpPr>
          <p:nvPr/>
        </p:nvSpPr>
        <p:spPr bwMode="auto">
          <a:xfrm>
            <a:off x="1185862" y="5645150"/>
            <a:ext cx="66447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en-US" altLang="zh-CN" dirty="0">
                <a:solidFill>
                  <a:srgbClr val="FF0000"/>
                </a:solidFill>
                <a:latin typeface="Comic Sans MS" pitchFamily="66" charset="0"/>
              </a:rPr>
              <a:t>       </a:t>
            </a:r>
            <a:r>
              <a:rPr lang="zh-CN" altLang="en-US" dirty="0">
                <a:solidFill>
                  <a:srgbClr val="FF0000"/>
                </a:solidFill>
                <a:latin typeface="Comic Sans MS" pitchFamily="66" charset="0"/>
              </a:rPr>
              <a:t>   </a:t>
            </a:r>
            <a:r>
              <a:rPr lang="zh-CN" altLang="en-US" sz="2800" b="1" dirty="0">
                <a:solidFill>
                  <a:srgbClr val="FF0000"/>
                </a:solidFill>
                <a:latin typeface="Comic Sans MS" pitchFamily="66" charset="0"/>
                <a:ea typeface="仿宋_GB2312" pitchFamily="49" charset="-122"/>
              </a:rPr>
              <a:t>在马路上，有的同学喜欢骑着自行车</a:t>
            </a:r>
          </a:p>
          <a:p>
            <a:pPr eaLnBrk="1" hangingPunct="1"/>
            <a:r>
              <a:rPr lang="zh-CN" altLang="en-US" sz="2800" b="1" dirty="0">
                <a:solidFill>
                  <a:srgbClr val="FF0000"/>
                </a:solidFill>
                <a:latin typeface="Comic Sans MS" pitchFamily="66" charset="0"/>
                <a:ea typeface="仿宋_GB2312" pitchFamily="49" charset="-122"/>
              </a:rPr>
              <a:t>闹着玩，这都是不安全的。</a:t>
            </a:r>
          </a:p>
        </p:txBody>
      </p:sp>
      <p:sp>
        <p:nvSpPr>
          <p:cNvPr id="20484" name="Text Box 4"/>
          <p:cNvSpPr txBox="1">
            <a:spLocks noChangeArrowheads="1"/>
          </p:cNvSpPr>
          <p:nvPr/>
        </p:nvSpPr>
        <p:spPr bwMode="auto">
          <a:xfrm>
            <a:off x="8027988" y="6338888"/>
            <a:ext cx="6477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a:solidFill>
                  <a:schemeClr val="tx2"/>
                </a:solidFill>
                <a:latin typeface="Comic Sans MS" pitchFamily="66" charset="0"/>
              </a:rPr>
              <a:t>4</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0" presetClass="entr" presetSubtype="0" fill="hold" nodeType="afterEffect">
                                  <p:stCondLst>
                                    <p:cond delay="0"/>
                                  </p:stCondLst>
                                  <p:childTnLst>
                                    <p:set>
                                      <p:cBhvr>
                                        <p:cTn id="6" dur="1" fill="hold">
                                          <p:stCondLst>
                                            <p:cond delay="0"/>
                                          </p:stCondLst>
                                        </p:cTn>
                                        <p:tgtEl>
                                          <p:spTgt spid="21506"/>
                                        </p:tgtEl>
                                        <p:attrNameLst>
                                          <p:attrName>style.visibility</p:attrName>
                                        </p:attrNameLst>
                                      </p:cBhvr>
                                      <p:to>
                                        <p:strVal val="visible"/>
                                      </p:to>
                                    </p:set>
                                    <p:animEffect transition="in" filter="wedge">
                                      <p:cBhvr>
                                        <p:cTn id="7" dur="2000"/>
                                        <p:tgtEl>
                                          <p:spTgt spid="21506"/>
                                        </p:tgtEl>
                                      </p:cBhvr>
                                    </p:animEffect>
                                  </p:childTnLst>
                                  <p:subTnLst>
                                    <p:audio>
                                      <p:cMediaNode>
                                        <p:cTn display="0" masterRel="sameClick">
                                          <p:stCondLst>
                                            <p:cond evt="begin" delay="0">
                                              <p:tn val="5"/>
                                            </p:cond>
                                          </p:stCondLst>
                                          <p:endCondLst>
                                            <p:cond evt="onStopAudio" delay="0">
                                              <p:tgtEl>
                                                <p:sldTgt/>
                                              </p:tgtEl>
                                            </p:cond>
                                          </p:endCondLst>
                                        </p:cTn>
                                        <p:tgtEl>
                                          <p:sndTgt r:embed="rId2" name="laser.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21507"/>
                                        </p:tgtEl>
                                        <p:attrNameLst>
                                          <p:attrName>style.visibility</p:attrName>
                                        </p:attrNameLst>
                                      </p:cBhvr>
                                      <p:to>
                                        <p:strVal val="visible"/>
                                      </p:to>
                                    </p:set>
                                    <p:animEffect transition="in" filter="barn(inHorizontal)">
                                      <p:cBhvr>
                                        <p:cTn id="12" dur="500"/>
                                        <p:tgtEl>
                                          <p:spTgt spid="21507"/>
                                        </p:tgtEl>
                                      </p:cBhvr>
                                    </p:animEffect>
                                  </p:childTnLst>
                                  <p:subTnLst>
                                    <p:audio>
                                      <p:cMediaNode>
                                        <p:cTn display="0" masterRel="sameClick">
                                          <p:stCondLst>
                                            <p:cond evt="begin" delay="0">
                                              <p:tn val="10"/>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1261592" y="5588001"/>
            <a:ext cx="56880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2800" b="1" dirty="0">
                <a:solidFill>
                  <a:srgbClr val="FF0000"/>
                </a:solidFill>
                <a:latin typeface="仿宋_GB2312" pitchFamily="49" charset="-122"/>
                <a:ea typeface="仿宋_GB2312" pitchFamily="49" charset="-122"/>
              </a:rPr>
              <a:t>    隔着马路相互喊话、问候，也容易被往来的行人、车辆碰撞。</a:t>
            </a:r>
          </a:p>
        </p:txBody>
      </p:sp>
      <p:sp>
        <p:nvSpPr>
          <p:cNvPr id="21507" name="Text Box 3"/>
          <p:cNvSpPr txBox="1">
            <a:spLocks noChangeArrowheads="1"/>
          </p:cNvSpPr>
          <p:nvPr/>
        </p:nvSpPr>
        <p:spPr bwMode="auto">
          <a:xfrm>
            <a:off x="7667625" y="6381750"/>
            <a:ext cx="1152525"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a:solidFill>
                  <a:schemeClr val="tx2"/>
                </a:solidFill>
                <a:latin typeface="Comic Sans MS" pitchFamily="66" charset="0"/>
              </a:rPr>
              <a:t>5</a:t>
            </a:r>
          </a:p>
        </p:txBody>
      </p:sp>
      <p:pic>
        <p:nvPicPr>
          <p:cNvPr id="21508" name="Picture 4" descr="交通005"/>
          <p:cNvPicPr>
            <a:picLocks noChangeAspect="1" noChangeArrowheads="1"/>
          </p:cNvPicPr>
          <p:nvPr/>
        </p:nvPicPr>
        <p:blipFill>
          <a:blip r:embed="rId4">
            <a:lum bright="-18000" contrast="24000"/>
            <a:extLst>
              <a:ext uri="{28A0092B-C50C-407E-A947-70E740481C1C}">
                <a14:useLocalDpi xmlns:a14="http://schemas.microsoft.com/office/drawing/2010/main"/>
              </a:ext>
            </a:extLst>
          </a:blip>
          <a:srcRect/>
          <a:stretch>
            <a:fillRect/>
          </a:stretch>
        </p:blipFill>
        <p:spPr bwMode="auto">
          <a:xfrm>
            <a:off x="1258888" y="0"/>
            <a:ext cx="6337300" cy="549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cover dir="lu"/>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ipe(down)">
                                      <p:cBhvr>
                                        <p:cTn id="7" dur="580">
                                          <p:stCondLst>
                                            <p:cond delay="0"/>
                                          </p:stCondLst>
                                        </p:cTn>
                                        <p:tgtEl>
                                          <p:spTgt spid="22530"/>
                                        </p:tgtEl>
                                      </p:cBhvr>
                                    </p:animEffect>
                                    <p:anim calcmode="lin" valueType="num">
                                      <p:cBhvr>
                                        <p:cTn id="8" dur="1822" tmFilter="0,0; 0.14,0.36; 0.43,0.73; 0.71,0.91; 1.0,1.0">
                                          <p:stCondLst>
                                            <p:cond delay="0"/>
                                          </p:stCondLst>
                                        </p:cTn>
                                        <p:tgtEl>
                                          <p:spTgt spid="2253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253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253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253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2530"/>
                                        </p:tgtEl>
                                        <p:attrNameLst>
                                          <p:attrName>ppt_y</p:attrName>
                                        </p:attrNameLst>
                                      </p:cBhvr>
                                      <p:tavLst>
                                        <p:tav tm="0" fmla="#ppt_y-sin(pi*$)/81">
                                          <p:val>
                                            <p:fltVal val="0"/>
                                          </p:val>
                                        </p:tav>
                                        <p:tav tm="100000">
                                          <p:val>
                                            <p:fltVal val="1"/>
                                          </p:val>
                                        </p:tav>
                                      </p:tavLst>
                                    </p:anim>
                                    <p:animScale>
                                      <p:cBhvr>
                                        <p:cTn id="13" dur="26">
                                          <p:stCondLst>
                                            <p:cond delay="650"/>
                                          </p:stCondLst>
                                        </p:cTn>
                                        <p:tgtEl>
                                          <p:spTgt spid="22530"/>
                                        </p:tgtEl>
                                      </p:cBhvr>
                                      <p:to x="100000" y="60000"/>
                                    </p:animScale>
                                    <p:animScale>
                                      <p:cBhvr>
                                        <p:cTn id="14" dur="166" decel="50000">
                                          <p:stCondLst>
                                            <p:cond delay="676"/>
                                          </p:stCondLst>
                                        </p:cTn>
                                        <p:tgtEl>
                                          <p:spTgt spid="22530"/>
                                        </p:tgtEl>
                                      </p:cBhvr>
                                      <p:to x="100000" y="100000"/>
                                    </p:animScale>
                                    <p:animScale>
                                      <p:cBhvr>
                                        <p:cTn id="15" dur="26">
                                          <p:stCondLst>
                                            <p:cond delay="1312"/>
                                          </p:stCondLst>
                                        </p:cTn>
                                        <p:tgtEl>
                                          <p:spTgt spid="22530"/>
                                        </p:tgtEl>
                                      </p:cBhvr>
                                      <p:to x="100000" y="80000"/>
                                    </p:animScale>
                                    <p:animScale>
                                      <p:cBhvr>
                                        <p:cTn id="16" dur="166" decel="50000">
                                          <p:stCondLst>
                                            <p:cond delay="1338"/>
                                          </p:stCondLst>
                                        </p:cTn>
                                        <p:tgtEl>
                                          <p:spTgt spid="22530"/>
                                        </p:tgtEl>
                                      </p:cBhvr>
                                      <p:to x="100000" y="100000"/>
                                    </p:animScale>
                                    <p:animScale>
                                      <p:cBhvr>
                                        <p:cTn id="17" dur="26">
                                          <p:stCondLst>
                                            <p:cond delay="1642"/>
                                          </p:stCondLst>
                                        </p:cTn>
                                        <p:tgtEl>
                                          <p:spTgt spid="22530"/>
                                        </p:tgtEl>
                                      </p:cBhvr>
                                      <p:to x="100000" y="90000"/>
                                    </p:animScale>
                                    <p:animScale>
                                      <p:cBhvr>
                                        <p:cTn id="18" dur="166" decel="50000">
                                          <p:stCondLst>
                                            <p:cond delay="1668"/>
                                          </p:stCondLst>
                                        </p:cTn>
                                        <p:tgtEl>
                                          <p:spTgt spid="22530"/>
                                        </p:tgtEl>
                                      </p:cBhvr>
                                      <p:to x="100000" y="100000"/>
                                    </p:animScale>
                                    <p:animScale>
                                      <p:cBhvr>
                                        <p:cTn id="19" dur="26">
                                          <p:stCondLst>
                                            <p:cond delay="1808"/>
                                          </p:stCondLst>
                                        </p:cTn>
                                        <p:tgtEl>
                                          <p:spTgt spid="22530"/>
                                        </p:tgtEl>
                                      </p:cBhvr>
                                      <p:to x="100000" y="95000"/>
                                    </p:animScale>
                                    <p:animScale>
                                      <p:cBhvr>
                                        <p:cTn id="20" dur="166" decel="50000">
                                          <p:stCondLst>
                                            <p:cond delay="1834"/>
                                          </p:stCondLst>
                                        </p:cTn>
                                        <p:tgtEl>
                                          <p:spTgt spid="22530"/>
                                        </p:tgtEl>
                                      </p:cBhvr>
                                      <p:to x="100000" y="100000"/>
                                    </p:animScale>
                                  </p:childTnLst>
                                  <p:subTnLst>
                                    <p:audio>
                                      <p:cMediaNode>
                                        <p:cTn display="0" masterRel="sameClick">
                                          <p:stCondLst>
                                            <p:cond evt="begin" delay="0">
                                              <p:tn val="5"/>
                                            </p:cond>
                                          </p:stCondLst>
                                          <p:endCondLst>
                                            <p:cond evt="onStopAudio" delay="0">
                                              <p:tgtEl>
                                                <p:sldTgt/>
                                              </p:tgtEl>
                                            </p:cond>
                                          </p:endCondLst>
                                        </p:cTn>
                                        <p:tgtEl>
                                          <p:sndTgt r:embed="rId3" name="wind.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WordArt 2"/>
          <p:cNvSpPr>
            <a:spLocks noChangeArrowheads="1" noChangeShapeType="1"/>
          </p:cNvSpPr>
          <p:nvPr/>
        </p:nvSpPr>
        <p:spPr bwMode="auto">
          <a:xfrm>
            <a:off x="468313" y="1196975"/>
            <a:ext cx="8497887" cy="2898775"/>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zh-CN" altLang="en-US" sz="3600" b="1" kern="10" dirty="0">
                <a:ln w="9525">
                  <a:round/>
                  <a:headEnd/>
                  <a:tailEnd/>
                </a:ln>
                <a:solidFill>
                  <a:srgbClr val="FF00FF"/>
                </a:solidFill>
                <a:latin typeface="宋体"/>
                <a:ea typeface="宋体"/>
              </a:rPr>
              <a:t>安全重于泰山！</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1026245" y="5705475"/>
            <a:ext cx="6551613"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dirty="0">
                <a:solidFill>
                  <a:srgbClr val="FF0000"/>
                </a:solidFill>
                <a:latin typeface="Comic Sans MS" pitchFamily="66" charset="0"/>
              </a:rPr>
              <a:t>      </a:t>
            </a:r>
            <a:r>
              <a:rPr lang="zh-CN" altLang="en-US" dirty="0">
                <a:solidFill>
                  <a:srgbClr val="FF0000"/>
                </a:solidFill>
                <a:latin typeface="Comic Sans MS" pitchFamily="66" charset="0"/>
              </a:rPr>
              <a:t>    </a:t>
            </a:r>
            <a:r>
              <a:rPr lang="zh-CN" altLang="en-US" sz="2800" b="1" dirty="0">
                <a:solidFill>
                  <a:srgbClr val="FF0000"/>
                </a:solidFill>
                <a:latin typeface="Comic Sans MS" pitchFamily="66" charset="0"/>
                <a:ea typeface="仿宋_GB2312" pitchFamily="49" charset="-122"/>
              </a:rPr>
              <a:t>当走路只顾着谈天说地，没有留意地面的情况时，很容易发生意外。</a:t>
            </a:r>
          </a:p>
        </p:txBody>
      </p:sp>
      <p:sp>
        <p:nvSpPr>
          <p:cNvPr id="22531" name="Text Box 3"/>
          <p:cNvSpPr txBox="1">
            <a:spLocks noChangeArrowheads="1"/>
          </p:cNvSpPr>
          <p:nvPr/>
        </p:nvSpPr>
        <p:spPr bwMode="auto">
          <a:xfrm>
            <a:off x="7667625" y="6308725"/>
            <a:ext cx="865188"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a:solidFill>
                  <a:schemeClr val="tx2"/>
                </a:solidFill>
                <a:latin typeface="Comic Sans MS" pitchFamily="66" charset="0"/>
              </a:rPr>
              <a:t>6</a:t>
            </a:r>
          </a:p>
        </p:txBody>
      </p:sp>
      <p:pic>
        <p:nvPicPr>
          <p:cNvPr id="22532" name="Picture 4" descr="交通004"/>
          <p:cNvPicPr>
            <a:picLocks noChangeAspect="1" noChangeArrowheads="1"/>
          </p:cNvPicPr>
          <p:nvPr/>
        </p:nvPicPr>
        <p:blipFill>
          <a:blip r:embed="rId4">
            <a:lum bright="-18000" contrast="18000"/>
            <a:extLst>
              <a:ext uri="{28A0092B-C50C-407E-A947-70E740481C1C}">
                <a14:useLocalDpi xmlns:a14="http://schemas.microsoft.com/office/drawing/2010/main"/>
              </a:ext>
            </a:extLst>
          </a:blip>
          <a:srcRect/>
          <a:stretch>
            <a:fillRect/>
          </a:stretch>
        </p:blipFill>
        <p:spPr bwMode="auto">
          <a:xfrm>
            <a:off x="1042988" y="0"/>
            <a:ext cx="6624637" cy="570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from="(-#ppt_w/2)" to="(#ppt_x)" calcmode="lin" valueType="num">
                                      <p:cBhvr>
                                        <p:cTn id="7" dur="600" fill="hold">
                                          <p:stCondLst>
                                            <p:cond delay="0"/>
                                          </p:stCondLst>
                                        </p:cTn>
                                        <p:tgtEl>
                                          <p:spTgt spid="23554"/>
                                        </p:tgtEl>
                                        <p:attrNameLst>
                                          <p:attrName>ppt_x</p:attrName>
                                        </p:attrNameLst>
                                      </p:cBhvr>
                                    </p:anim>
                                    <p:anim from="0" to="-1.0" calcmode="lin" valueType="num">
                                      <p:cBhvr>
                                        <p:cTn id="8" dur="200" decel="50000" autoRev="1" fill="hold">
                                          <p:stCondLst>
                                            <p:cond delay="600"/>
                                          </p:stCondLst>
                                        </p:cTn>
                                        <p:tgtEl>
                                          <p:spTgt spid="23554"/>
                                        </p:tgtEl>
                                        <p:attrNameLst>
                                          <p:attrName>xshear</p:attrName>
                                        </p:attrNameLst>
                                      </p:cBhvr>
                                    </p:anim>
                                    <p:animScale>
                                      <p:cBhvr>
                                        <p:cTn id="9" dur="200" decel="100000" autoRev="1" fill="hold">
                                          <p:stCondLst>
                                            <p:cond delay="600"/>
                                          </p:stCondLst>
                                        </p:cTn>
                                        <p:tgtEl>
                                          <p:spTgt spid="23554"/>
                                        </p:tgtEl>
                                      </p:cBhvr>
                                      <p:from x="100000" y="100000"/>
                                      <p:to x="80000" y="100000"/>
                                    </p:animScale>
                                    <p:anim by="(#ppt_h/3+#ppt_w*0.1)" calcmode="lin" valueType="num">
                                      <p:cBhvr additive="sum">
                                        <p:cTn id="10" dur="200" decel="100000" autoRev="1" fill="hold">
                                          <p:stCondLst>
                                            <p:cond delay="600"/>
                                          </p:stCondLst>
                                        </p:cTn>
                                        <p:tgtEl>
                                          <p:spTgt spid="23554"/>
                                        </p:tgtEl>
                                        <p:attrNameLst>
                                          <p:attrName>ppt_x</p:attrName>
                                        </p:attrNameLst>
                                      </p:cBhvr>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476375" y="5734050"/>
            <a:ext cx="604837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dirty="0">
                <a:solidFill>
                  <a:srgbClr val="FF0000"/>
                </a:solidFill>
                <a:latin typeface="Comic Sans MS" pitchFamily="66" charset="0"/>
                <a:ea typeface="新宋体" pitchFamily="49" charset="-122"/>
              </a:rPr>
              <a:t>   </a:t>
            </a:r>
            <a:r>
              <a:rPr lang="zh-CN" altLang="en-US" sz="2800" b="1" dirty="0">
                <a:solidFill>
                  <a:srgbClr val="FF0000"/>
                </a:solidFill>
                <a:latin typeface="Comic Sans MS" pitchFamily="66" charset="0"/>
                <a:ea typeface="新宋体" pitchFamily="49" charset="-122"/>
              </a:rPr>
              <a:t> </a:t>
            </a:r>
            <a:r>
              <a:rPr lang="zh-CN" altLang="en-US" sz="2600" b="1" dirty="0">
                <a:solidFill>
                  <a:srgbClr val="FF0000"/>
                </a:solidFill>
                <a:latin typeface="Comic Sans MS" pitchFamily="66" charset="0"/>
                <a:ea typeface="仿宋_GB2312" pitchFamily="49" charset="-122"/>
              </a:rPr>
              <a:t>坐车时，把头、手伸出车外，这样很容易在两车相会时出现意外事故。</a:t>
            </a:r>
          </a:p>
        </p:txBody>
      </p:sp>
      <p:sp>
        <p:nvSpPr>
          <p:cNvPr id="23555" name="Text Box 3"/>
          <p:cNvSpPr txBox="1">
            <a:spLocks noChangeArrowheads="1"/>
          </p:cNvSpPr>
          <p:nvPr/>
        </p:nvSpPr>
        <p:spPr bwMode="auto">
          <a:xfrm>
            <a:off x="7956550" y="6092825"/>
            <a:ext cx="5762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en-US" altLang="zh-CN" sz="2800" b="1">
                <a:solidFill>
                  <a:srgbClr val="FF0000"/>
                </a:solidFill>
                <a:latin typeface="Comic Sans MS" pitchFamily="66" charset="0"/>
              </a:rPr>
              <a:t>7</a:t>
            </a:r>
          </a:p>
        </p:txBody>
      </p:sp>
      <p:pic>
        <p:nvPicPr>
          <p:cNvPr id="23556" name="Picture 5" descr="交通006"/>
          <p:cNvPicPr>
            <a:picLocks noChangeAspect="1" noChangeArrowheads="1"/>
          </p:cNvPicPr>
          <p:nvPr/>
        </p:nvPicPr>
        <p:blipFill>
          <a:blip r:embed="rId4">
            <a:lum bright="-18000" contrast="18000"/>
            <a:extLst>
              <a:ext uri="{28A0092B-C50C-407E-A947-70E740481C1C}">
                <a14:useLocalDpi xmlns:a14="http://schemas.microsoft.com/office/drawing/2010/main"/>
              </a:ext>
            </a:extLst>
          </a:blip>
          <a:srcRect/>
          <a:stretch>
            <a:fillRect/>
          </a:stretch>
        </p:blipFill>
        <p:spPr bwMode="auto">
          <a:xfrm>
            <a:off x="899592" y="139749"/>
            <a:ext cx="6481762" cy="561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newsflash/>
    <p:sndAc>
      <p:stSnd>
        <p:snd r:embed="rId2" name="suction.wav"/>
      </p:stSnd>
    </p:sndAc>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Scale>
                                      <p:cBhvr>
                                        <p:cTn id="7" dur="1000" decel="50000" fill="hold">
                                          <p:stCondLst>
                                            <p:cond delay="0"/>
                                          </p:stCondLst>
                                        </p:cTn>
                                        <p:tgtEl>
                                          <p:spTgt spid="2457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 dur="1000" decel="50000" fill="hold">
                                          <p:stCondLst>
                                            <p:cond delay="0"/>
                                          </p:stCondLst>
                                        </p:cTn>
                                        <p:tgtEl>
                                          <p:spTgt spid="24578"/>
                                        </p:tgtEl>
                                        <p:attrNameLst>
                                          <p:attrName>ppt_x,ppt_y</p:attrName>
                                        </p:attrNameLst>
                                      </p:cBhvr>
                                      <p:rCtr x="0" y="0"/>
                                    </p:animMotion>
                                    <p:animEffect transition="in" filter="fade">
                                      <p:cBhvr>
                                        <p:cTn id="9" dur="1000"/>
                                        <p:tgtEl>
                                          <p:spTgt spid="24578"/>
                                        </p:tgtEl>
                                      </p:cBhvr>
                                    </p:animEffect>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1835150" y="2854325"/>
            <a:ext cx="521335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6600" b="1" dirty="0">
                <a:solidFill>
                  <a:srgbClr val="FF00FF"/>
                </a:solidFill>
                <a:ea typeface="仿宋_GB2312" pitchFamily="49" charset="-122"/>
              </a:rPr>
              <a:t>三、预防火灾</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50825" y="292100"/>
            <a:ext cx="8435975" cy="1384300"/>
          </a:xfrm>
        </p:spPr>
        <p:txBody>
          <a:bodyPr/>
          <a:lstStyle/>
          <a:p>
            <a:r>
              <a:rPr lang="zh-CN" altLang="en-US" sz="4000" smtClean="0"/>
              <a:t>   </a:t>
            </a:r>
            <a:r>
              <a:rPr lang="zh-CN" altLang="en-US" sz="4000" b="1" smtClean="0">
                <a:solidFill>
                  <a:schemeClr val="hlink"/>
                </a:solidFill>
                <a:latin typeface="仿宋_GB2312" pitchFamily="49" charset="-122"/>
                <a:ea typeface="仿宋_GB2312" pitchFamily="49" charset="-122"/>
              </a:rPr>
              <a:t>新闻衔接—哈尔病一仓库发生火灾</a:t>
            </a:r>
          </a:p>
        </p:txBody>
      </p:sp>
      <p:pic>
        <p:nvPicPr>
          <p:cNvPr id="2560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28675" y="1917700"/>
            <a:ext cx="7743825"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8676" name="Group 4"/>
          <p:cNvGraphicFramePr>
            <a:graphicFrameLocks noGrp="1"/>
          </p:cNvGraphicFramePr>
          <p:nvPr/>
        </p:nvGraphicFramePr>
        <p:xfrm>
          <a:off x="828675" y="3789363"/>
          <a:ext cx="7642225" cy="2233613"/>
        </p:xfrm>
        <a:graphic>
          <a:graphicData uri="http://schemas.openxmlformats.org/drawingml/2006/table">
            <a:tbl>
              <a:tblPr/>
              <a:tblGrid>
                <a:gridCol w="7642225"/>
              </a:tblGrid>
              <a:tr h="746125">
                <a:tc>
                  <a:txBody>
                    <a:bodyPr/>
                    <a:lstStyle/>
                    <a:p>
                      <a:pPr marL="0" marR="0" lvl="0" indent="0" algn="l" defTabSz="914400" rtl="0" eaLnBrk="0" fontAlgn="base" latinLnBrk="0" hangingPunct="0">
                        <a:lnSpc>
                          <a:spcPct val="100000"/>
                        </a:lnSpc>
                        <a:spcBef>
                          <a:spcPct val="20000"/>
                        </a:spcBef>
                        <a:spcAft>
                          <a:spcPct val="0"/>
                        </a:spcAft>
                        <a:buClr>
                          <a:schemeClr val="hlink"/>
                        </a:buClr>
                        <a:buSzPct val="120000"/>
                        <a:buFontTx/>
                        <a:buNone/>
                        <a:tabLst/>
                      </a:pPr>
                      <a:r>
                        <a:rPr kumimoji="0" lang="en-US" altLang="zh-CN" sz="1800" b="1" i="0" u="none" strike="noStrike" cap="none" normalizeH="0" baseline="0" dirty="0" smtClean="0">
                          <a:ln>
                            <a:noFill/>
                          </a:ln>
                          <a:solidFill>
                            <a:srgbClr val="FFFFFF"/>
                          </a:solidFill>
                          <a:effectLst/>
                          <a:latin typeface="仿宋_GB2312" pitchFamily="49" charset="-122"/>
                          <a:ea typeface="仿宋_GB2312" pitchFamily="49" charset="-122"/>
                        </a:rPr>
                        <a:t>2015</a:t>
                      </a:r>
                      <a:r>
                        <a:rPr kumimoji="0" lang="zh-CN" altLang="en-US" sz="1800" b="1" i="0" u="none" strike="noStrike" cap="none" normalizeH="0" baseline="0" dirty="0" smtClean="0">
                          <a:ln>
                            <a:noFill/>
                          </a:ln>
                          <a:solidFill>
                            <a:srgbClr val="FFFFFF"/>
                          </a:solidFill>
                          <a:effectLst/>
                          <a:latin typeface="仿宋_GB2312" pitchFamily="49" charset="-122"/>
                          <a:ea typeface="仿宋_GB2312" pitchFamily="49" charset="-122"/>
                        </a:rPr>
                        <a:t>年</a:t>
                      </a:r>
                      <a:r>
                        <a:rPr kumimoji="0" lang="en-US" altLang="zh-CN" sz="1800" b="1" i="0" u="none" strike="noStrike" cap="none" normalizeH="0" baseline="0" dirty="0" smtClean="0">
                          <a:ln>
                            <a:noFill/>
                          </a:ln>
                          <a:solidFill>
                            <a:srgbClr val="FFFFFF"/>
                          </a:solidFill>
                          <a:effectLst/>
                          <a:latin typeface="仿宋_GB2312" pitchFamily="49" charset="-122"/>
                          <a:ea typeface="仿宋_GB2312" pitchFamily="49" charset="-122"/>
                        </a:rPr>
                        <a:t>1</a:t>
                      </a:r>
                      <a:r>
                        <a:rPr kumimoji="0" lang="zh-CN" altLang="en-US" sz="1800" b="1" i="0" u="none" strike="noStrike" cap="none" normalizeH="0" baseline="0" dirty="0" smtClean="0">
                          <a:ln>
                            <a:noFill/>
                          </a:ln>
                          <a:solidFill>
                            <a:srgbClr val="FFFFFF"/>
                          </a:solidFill>
                          <a:effectLst/>
                          <a:latin typeface="仿宋_GB2312" pitchFamily="49" charset="-122"/>
                          <a:ea typeface="仿宋_GB2312" pitchFamily="49" charset="-122"/>
                        </a:rPr>
                        <a:t>月</a:t>
                      </a:r>
                      <a:r>
                        <a:rPr kumimoji="0" lang="en-US" altLang="zh-CN" sz="1800" b="1" i="0" u="none" strike="noStrike" cap="none" normalizeH="0" baseline="0" dirty="0" smtClean="0">
                          <a:ln>
                            <a:noFill/>
                          </a:ln>
                          <a:solidFill>
                            <a:srgbClr val="FFFFFF"/>
                          </a:solidFill>
                          <a:effectLst/>
                          <a:latin typeface="仿宋_GB2312" pitchFamily="49" charset="-122"/>
                          <a:ea typeface="仿宋_GB2312" pitchFamily="49" charset="-122"/>
                        </a:rPr>
                        <a:t>2</a:t>
                      </a:r>
                      <a:r>
                        <a:rPr kumimoji="0" lang="zh-CN" altLang="en-US" sz="1800" b="1" i="0" u="none" strike="noStrike" cap="none" normalizeH="0" baseline="0" dirty="0" smtClean="0">
                          <a:ln>
                            <a:noFill/>
                          </a:ln>
                          <a:solidFill>
                            <a:srgbClr val="FFFFFF"/>
                          </a:solidFill>
                          <a:effectLst/>
                          <a:latin typeface="仿宋_GB2312" pitchFamily="49" charset="-122"/>
                          <a:ea typeface="仿宋_GB2312" pitchFamily="49" charset="-122"/>
                        </a:rPr>
                        <a:t>日</a:t>
                      </a:r>
                      <a:r>
                        <a:rPr kumimoji="0" lang="en-US" altLang="zh-CN" sz="1800" b="1" i="0" u="none" strike="noStrike" cap="none" normalizeH="0" baseline="0" dirty="0" smtClean="0">
                          <a:ln>
                            <a:noFill/>
                          </a:ln>
                          <a:solidFill>
                            <a:srgbClr val="FFFFFF"/>
                          </a:solidFill>
                          <a:effectLst/>
                          <a:latin typeface="仿宋_GB2312" pitchFamily="49" charset="-122"/>
                          <a:ea typeface="仿宋_GB2312" pitchFamily="49" charset="-122"/>
                        </a:rPr>
                        <a:t>13</a:t>
                      </a:r>
                      <a:r>
                        <a:rPr kumimoji="0" lang="zh-CN" altLang="en-US" sz="1800" b="1" i="0" u="none" strike="noStrike" cap="none" normalizeH="0" baseline="0" dirty="0" smtClean="0">
                          <a:ln>
                            <a:noFill/>
                          </a:ln>
                          <a:solidFill>
                            <a:srgbClr val="FFFFFF"/>
                          </a:solidFill>
                          <a:effectLst/>
                          <a:latin typeface="仿宋_GB2312" pitchFamily="49" charset="-122"/>
                          <a:ea typeface="仿宋_GB2312" pitchFamily="49" charset="-122"/>
                        </a:rPr>
                        <a:t>时许，哈尔滨市道外区太古街与南勋街合围地段一仓库起火近</a:t>
                      </a:r>
                      <a:r>
                        <a:rPr kumimoji="0" lang="en-US" altLang="zh-CN" sz="1800" b="1" i="0" u="none" strike="noStrike" cap="none" normalizeH="0" baseline="0" dirty="0" smtClean="0">
                          <a:ln>
                            <a:noFill/>
                          </a:ln>
                          <a:solidFill>
                            <a:srgbClr val="FFFFFF"/>
                          </a:solidFill>
                          <a:effectLst/>
                          <a:latin typeface="仿宋_GB2312" pitchFamily="49" charset="-122"/>
                          <a:ea typeface="仿宋_GB2312" pitchFamily="49" charset="-122"/>
                        </a:rPr>
                        <a:t>10</a:t>
                      </a:r>
                      <a:r>
                        <a:rPr kumimoji="0" lang="zh-CN" altLang="en-US" sz="1800" b="1" i="0" u="none" strike="noStrike" cap="none" normalizeH="0" baseline="0" dirty="0" smtClean="0">
                          <a:ln>
                            <a:noFill/>
                          </a:ln>
                          <a:solidFill>
                            <a:srgbClr val="FFFFFF"/>
                          </a:solidFill>
                          <a:effectLst/>
                          <a:latin typeface="仿宋_GB2312" pitchFamily="49" charset="-122"/>
                          <a:ea typeface="仿宋_GB2312" pitchFamily="49" charset="-122"/>
                        </a:rPr>
                        <a:t>小时，过火仓库发生塌方，导致多名消防战士被埋。</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solidFill>
                      <a:srgbClr val="4F81BD"/>
                    </a:solidFill>
                  </a:tcPr>
                </a:tc>
              </a:tr>
              <a:tr h="742950">
                <a:tc>
                  <a:txBody>
                    <a:bodyPr/>
                    <a:lstStyle/>
                    <a:p>
                      <a:pPr marL="0" marR="0" lvl="0" indent="0" algn="l" defTabSz="914400" rtl="0" eaLnBrk="0" fontAlgn="base" latinLnBrk="0" hangingPunct="0">
                        <a:lnSpc>
                          <a:spcPct val="100000"/>
                        </a:lnSpc>
                        <a:spcBef>
                          <a:spcPct val="20000"/>
                        </a:spcBef>
                        <a:spcAft>
                          <a:spcPct val="0"/>
                        </a:spcAft>
                        <a:buClr>
                          <a:schemeClr val="hlink"/>
                        </a:buClr>
                        <a:buSzPct val="120000"/>
                        <a:buFontTx/>
                        <a:buNone/>
                        <a:tabLst/>
                      </a:pPr>
                      <a:r>
                        <a:rPr kumimoji="0" lang="zh-CN" altLang="en-US" sz="1800" b="0" i="0" u="none" strike="noStrike" cap="none" normalizeH="0" baseline="0" smtClean="0">
                          <a:ln>
                            <a:noFill/>
                          </a:ln>
                          <a:solidFill>
                            <a:srgbClr val="000000"/>
                          </a:solidFill>
                          <a:effectLst/>
                          <a:latin typeface="仿宋_GB2312" pitchFamily="49" charset="-122"/>
                          <a:ea typeface="仿宋_GB2312" pitchFamily="49" charset="-122"/>
                        </a:rPr>
                        <a:t>据了解，起火的仓库占地面积约为</a:t>
                      </a:r>
                      <a:r>
                        <a:rPr kumimoji="0" lang="en-US" altLang="zh-CN" sz="1800" b="0" i="0" u="none" strike="noStrike" cap="none" normalizeH="0" baseline="0" smtClean="0">
                          <a:ln>
                            <a:noFill/>
                          </a:ln>
                          <a:solidFill>
                            <a:srgbClr val="000000"/>
                          </a:solidFill>
                          <a:effectLst/>
                          <a:latin typeface="仿宋_GB2312" pitchFamily="49" charset="-122"/>
                          <a:ea typeface="仿宋_GB2312" pitchFamily="49" charset="-122"/>
                        </a:rPr>
                        <a:t>1000</a:t>
                      </a:r>
                      <a:r>
                        <a:rPr kumimoji="0" lang="zh-CN" altLang="en-US" sz="1800" b="0" i="0" u="none" strike="noStrike" cap="none" normalizeH="0" baseline="0" smtClean="0">
                          <a:ln>
                            <a:noFill/>
                          </a:ln>
                          <a:solidFill>
                            <a:srgbClr val="000000"/>
                          </a:solidFill>
                          <a:effectLst/>
                          <a:latin typeface="仿宋_GB2312" pitchFamily="49" charset="-122"/>
                          <a:ea typeface="仿宋_GB2312" pitchFamily="49" charset="-122"/>
                        </a:rPr>
                        <a:t>平方米。</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D0D8E8"/>
                    </a:solidFill>
                  </a:tcPr>
                </a:tc>
              </a:tr>
              <a:tr h="744538">
                <a:tc>
                  <a:txBody>
                    <a:bodyPr/>
                    <a:lstStyle/>
                    <a:p>
                      <a:pPr marL="0" marR="0" lvl="0" indent="0" algn="l" defTabSz="914400" rtl="0" eaLnBrk="0" fontAlgn="base" latinLnBrk="0" hangingPunct="0">
                        <a:lnSpc>
                          <a:spcPct val="100000"/>
                        </a:lnSpc>
                        <a:spcBef>
                          <a:spcPct val="20000"/>
                        </a:spcBef>
                        <a:spcAft>
                          <a:spcPct val="0"/>
                        </a:spcAft>
                        <a:buClr>
                          <a:schemeClr val="hlink"/>
                        </a:buClr>
                        <a:buSzPct val="120000"/>
                        <a:buFontTx/>
                        <a:buNone/>
                        <a:tabLst/>
                      </a:pPr>
                      <a:r>
                        <a:rPr kumimoji="0" lang="zh-CN" altLang="en-US" sz="1800" b="0" i="0" u="none" strike="noStrike" cap="none" normalizeH="0" baseline="0" dirty="0" smtClean="0">
                          <a:ln>
                            <a:noFill/>
                          </a:ln>
                          <a:solidFill>
                            <a:srgbClr val="000000"/>
                          </a:solidFill>
                          <a:effectLst/>
                          <a:latin typeface="仿宋_GB2312" pitchFamily="49" charset="-122"/>
                          <a:ea typeface="仿宋_GB2312" pitchFamily="49" charset="-122"/>
                        </a:rPr>
                        <a:t>截至目前，火灾共造成了</a:t>
                      </a:r>
                      <a:r>
                        <a:rPr kumimoji="0" lang="en-US" altLang="zh-CN" sz="1800" b="0" i="0" u="none" strike="noStrike" cap="none" normalizeH="0" baseline="0" dirty="0" smtClean="0">
                          <a:ln>
                            <a:noFill/>
                          </a:ln>
                          <a:solidFill>
                            <a:srgbClr val="000000"/>
                          </a:solidFill>
                          <a:effectLst/>
                          <a:latin typeface="仿宋_GB2312" pitchFamily="49" charset="-122"/>
                          <a:ea typeface="仿宋_GB2312" pitchFamily="49" charset="-122"/>
                        </a:rPr>
                        <a:t>5</a:t>
                      </a:r>
                      <a:r>
                        <a:rPr kumimoji="0" lang="zh-CN" altLang="en-US" sz="1800" b="0" i="0" u="none" strike="noStrike" cap="none" normalizeH="0" baseline="0" dirty="0" smtClean="0">
                          <a:ln>
                            <a:noFill/>
                          </a:ln>
                          <a:solidFill>
                            <a:srgbClr val="000000"/>
                          </a:solidFill>
                          <a:effectLst/>
                          <a:latin typeface="仿宋_GB2312" pitchFamily="49" charset="-122"/>
                          <a:ea typeface="仿宋_GB2312" pitchFamily="49" charset="-122"/>
                        </a:rPr>
                        <a:t>名消防战士牺牲，</a:t>
                      </a:r>
                      <a:r>
                        <a:rPr kumimoji="0" lang="en-US" altLang="zh-CN" sz="1800" b="0" i="0" u="none" strike="noStrike" cap="none" normalizeH="0" baseline="0" dirty="0" smtClean="0">
                          <a:ln>
                            <a:noFill/>
                          </a:ln>
                          <a:solidFill>
                            <a:srgbClr val="000000"/>
                          </a:solidFill>
                          <a:effectLst/>
                          <a:latin typeface="仿宋_GB2312" pitchFamily="49" charset="-122"/>
                          <a:ea typeface="仿宋_GB2312" pitchFamily="49" charset="-122"/>
                        </a:rPr>
                        <a:t>14</a:t>
                      </a:r>
                      <a:r>
                        <a:rPr kumimoji="0" lang="zh-CN" altLang="en-US" sz="1800" b="0" i="0" u="none" strike="noStrike" cap="none" normalizeH="0" baseline="0" dirty="0" smtClean="0">
                          <a:ln>
                            <a:noFill/>
                          </a:ln>
                          <a:solidFill>
                            <a:srgbClr val="000000"/>
                          </a:solidFill>
                          <a:effectLst/>
                          <a:latin typeface="仿宋_GB2312" pitchFamily="49" charset="-122"/>
                          <a:ea typeface="仿宋_GB2312" pitchFamily="49" charset="-122"/>
                        </a:rPr>
                        <a:t>人受伤。</a:t>
                      </a:r>
                    </a:p>
                  </a:txBody>
                  <a:tcPr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292100"/>
            <a:ext cx="8686800" cy="1384300"/>
          </a:xfrm>
        </p:spPr>
        <p:txBody>
          <a:bodyPr/>
          <a:lstStyle/>
          <a:p>
            <a:r>
              <a:rPr lang="zh-CN" altLang="en-US" sz="4000" b="1" dirty="0" smtClean="0">
                <a:solidFill>
                  <a:schemeClr val="hlink"/>
                </a:solidFill>
                <a:latin typeface="仿宋_GB2312" pitchFamily="49" charset="-122"/>
                <a:ea typeface="仿宋_GB2312" pitchFamily="49" charset="-122"/>
              </a:rPr>
              <a:t>新闻衔接-成都大学女生寝室发生火灾</a:t>
            </a:r>
          </a:p>
        </p:txBody>
      </p:sp>
      <p:sp>
        <p:nvSpPr>
          <p:cNvPr id="26627" name="Rectangle 3"/>
          <p:cNvSpPr>
            <a:spLocks noGrp="1" noChangeArrowheads="1"/>
          </p:cNvSpPr>
          <p:nvPr>
            <p:ph type="body" idx="1"/>
          </p:nvPr>
        </p:nvSpPr>
        <p:spPr>
          <a:xfrm>
            <a:off x="458788" y="1905000"/>
            <a:ext cx="4691062" cy="4114800"/>
          </a:xfrm>
        </p:spPr>
        <p:txBody>
          <a:bodyPr/>
          <a:lstStyle/>
          <a:p>
            <a:pPr>
              <a:lnSpc>
                <a:spcPct val="80000"/>
              </a:lnSpc>
            </a:pPr>
            <a:r>
              <a:rPr lang="zh-CN" altLang="en-US" sz="2800" dirty="0" smtClean="0">
                <a:solidFill>
                  <a:srgbClr val="FF0000"/>
                </a:solidFill>
              </a:rPr>
              <a:t>       </a:t>
            </a:r>
            <a:r>
              <a:rPr lang="zh-CN" altLang="en-US" sz="2800" dirty="0" smtClean="0">
                <a:solidFill>
                  <a:srgbClr val="FF0000"/>
                </a:solidFill>
                <a:latin typeface="仿宋_GB2312" pitchFamily="49" charset="-122"/>
                <a:ea typeface="仿宋_GB2312" pitchFamily="49" charset="-122"/>
              </a:rPr>
              <a:t>据华西都市报微博报道， I月5日10点左右，成都大学女生宿舍5楼发生火灾，随后消防赶到扑灭，宿舍内的床铺桌椅已经被烧得面目全非，有疑似取暖用“小太阳”的残骸。事后管理人员分析，起火可能与用电有关。</a:t>
            </a:r>
          </a:p>
        </p:txBody>
      </p:sp>
      <p:pic>
        <p:nvPicPr>
          <p:cNvPr id="2662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163" y="2422525"/>
            <a:ext cx="3476625" cy="302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body" idx="4294967295"/>
          </p:nvPr>
        </p:nvSpPr>
        <p:spPr>
          <a:xfrm>
            <a:off x="1260475" y="1628775"/>
            <a:ext cx="6910388" cy="4895850"/>
          </a:xfrm>
        </p:spPr>
        <p:txBody>
          <a:bodyPr/>
          <a:lstStyle/>
          <a:p>
            <a:pPr eaLnBrk="1" hangingPunct="1">
              <a:buFontTx/>
              <a:buNone/>
            </a:pPr>
            <a:r>
              <a:rPr lang="en-US" altLang="zh-CN" sz="4000" dirty="0" smtClean="0">
                <a:solidFill>
                  <a:srgbClr val="FF0000"/>
                </a:solidFill>
                <a:latin typeface="仿宋_GB2312" pitchFamily="49" charset="-122"/>
                <a:ea typeface="仿宋_GB2312" pitchFamily="49" charset="-122"/>
              </a:rPr>
              <a:t>1</a:t>
            </a:r>
            <a:r>
              <a:rPr lang="zh-CN" altLang="en-US" sz="4000" dirty="0" smtClean="0">
                <a:solidFill>
                  <a:srgbClr val="FF0000"/>
                </a:solidFill>
                <a:latin typeface="仿宋_GB2312" pitchFamily="49" charset="-122"/>
                <a:ea typeface="仿宋_GB2312" pitchFamily="49" charset="-122"/>
              </a:rPr>
              <a:t>、发现火情，沉着镇定。</a:t>
            </a:r>
          </a:p>
          <a:p>
            <a:pPr eaLnBrk="1" hangingPunct="1">
              <a:buFontTx/>
              <a:buNone/>
            </a:pPr>
            <a:r>
              <a:rPr lang="en-US" altLang="zh-CN" sz="4000" dirty="0" smtClean="0">
                <a:solidFill>
                  <a:srgbClr val="FF0000"/>
                </a:solidFill>
                <a:latin typeface="仿宋_GB2312" pitchFamily="49" charset="-122"/>
                <a:ea typeface="仿宋_GB2312" pitchFamily="49" charset="-122"/>
              </a:rPr>
              <a:t>2</a:t>
            </a:r>
            <a:r>
              <a:rPr lang="zh-CN" altLang="en-US" sz="4000" dirty="0" smtClean="0">
                <a:solidFill>
                  <a:srgbClr val="FF0000"/>
                </a:solidFill>
                <a:latin typeface="仿宋_GB2312" pitchFamily="49" charset="-122"/>
                <a:ea typeface="仿宋_GB2312" pitchFamily="49" charset="-122"/>
              </a:rPr>
              <a:t>、听从指挥，防止混乱。</a:t>
            </a:r>
          </a:p>
          <a:p>
            <a:pPr eaLnBrk="1" hangingPunct="1">
              <a:buFontTx/>
              <a:buNone/>
            </a:pPr>
            <a:r>
              <a:rPr lang="en-US" altLang="zh-CN" sz="4000" dirty="0" smtClean="0">
                <a:solidFill>
                  <a:srgbClr val="FF0000"/>
                </a:solidFill>
                <a:latin typeface="仿宋_GB2312" pitchFamily="49" charset="-122"/>
                <a:ea typeface="仿宋_GB2312" pitchFamily="49" charset="-122"/>
              </a:rPr>
              <a:t>3</a:t>
            </a:r>
            <a:r>
              <a:rPr lang="zh-CN" altLang="en-US" sz="4000" dirty="0" smtClean="0">
                <a:solidFill>
                  <a:srgbClr val="FF0000"/>
                </a:solidFill>
                <a:latin typeface="仿宋_GB2312" pitchFamily="49" charset="-122"/>
                <a:ea typeface="仿宋_GB2312" pitchFamily="49" charset="-122"/>
              </a:rPr>
              <a:t>、不入险地，不贪财物。</a:t>
            </a:r>
          </a:p>
          <a:p>
            <a:pPr eaLnBrk="1" hangingPunct="1">
              <a:buFontTx/>
              <a:buNone/>
            </a:pPr>
            <a:r>
              <a:rPr lang="en-US" altLang="zh-CN" sz="4000" dirty="0" smtClean="0">
                <a:solidFill>
                  <a:srgbClr val="FF0000"/>
                </a:solidFill>
                <a:latin typeface="仿宋_GB2312" pitchFamily="49" charset="-122"/>
                <a:ea typeface="仿宋_GB2312" pitchFamily="49" charset="-122"/>
              </a:rPr>
              <a:t>4</a:t>
            </a:r>
            <a:r>
              <a:rPr lang="zh-CN" altLang="en-US" sz="4000" dirty="0" smtClean="0">
                <a:solidFill>
                  <a:srgbClr val="FF0000"/>
                </a:solidFill>
                <a:latin typeface="仿宋_GB2312" pitchFamily="49" charset="-122"/>
                <a:ea typeface="仿宋_GB2312" pitchFamily="49" charset="-122"/>
              </a:rPr>
              <a:t>、简易防护，捂鼻匍匐。</a:t>
            </a:r>
          </a:p>
          <a:p>
            <a:pPr eaLnBrk="1" hangingPunct="1">
              <a:buFontTx/>
              <a:buNone/>
            </a:pPr>
            <a:r>
              <a:rPr lang="en-US" altLang="zh-CN" sz="4000" dirty="0" smtClean="0">
                <a:solidFill>
                  <a:srgbClr val="FF0000"/>
                </a:solidFill>
                <a:latin typeface="仿宋_GB2312" pitchFamily="49" charset="-122"/>
                <a:ea typeface="仿宋_GB2312" pitchFamily="49" charset="-122"/>
              </a:rPr>
              <a:t>5</a:t>
            </a:r>
            <a:r>
              <a:rPr lang="zh-CN" altLang="en-US" sz="4000" dirty="0" smtClean="0">
                <a:solidFill>
                  <a:srgbClr val="FF0000"/>
                </a:solidFill>
                <a:latin typeface="仿宋_GB2312" pitchFamily="49" charset="-122"/>
                <a:ea typeface="仿宋_GB2312" pitchFamily="49" charset="-122"/>
              </a:rPr>
              <a:t>、善用通道，莫入电梯。</a:t>
            </a:r>
          </a:p>
        </p:txBody>
      </p:sp>
      <p:sp>
        <p:nvSpPr>
          <p:cNvPr id="27651" name="WordArt 3"/>
          <p:cNvSpPr>
            <a:spLocks noChangeArrowheads="1" noChangeShapeType="1"/>
          </p:cNvSpPr>
          <p:nvPr/>
        </p:nvSpPr>
        <p:spPr bwMode="auto">
          <a:xfrm>
            <a:off x="2051050" y="476250"/>
            <a:ext cx="5113338" cy="936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kern="10" dirty="0">
                <a:solidFill>
                  <a:srgbClr val="FF0000"/>
                </a:solidFill>
                <a:latin typeface="宋体"/>
                <a:ea typeface="宋体"/>
              </a:rPr>
              <a:t>发生火灾怎么办</a:t>
            </a:r>
          </a:p>
        </p:txBody>
      </p:sp>
      <p:sp>
        <p:nvSpPr>
          <p:cNvPr id="27653" name="WordArt 5">
            <a:hlinkClick r:id="rId2" action="ppaction://hlinksldjump"/>
          </p:cNvPr>
          <p:cNvSpPr>
            <a:spLocks noChangeArrowheads="1" noChangeShapeType="1" noTextEdit="1"/>
          </p:cNvSpPr>
          <p:nvPr/>
        </p:nvSpPr>
        <p:spPr bwMode="auto">
          <a:xfrm>
            <a:off x="6443663" y="5300663"/>
            <a:ext cx="1798637" cy="9620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zh-CN" altLang="en-US" sz="3600" b="1" i="1" kern="10">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PMingLiU"/>
                <a:ea typeface="PMingLiU"/>
              </a:rPr>
              <a:t>返回</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395288" y="2781300"/>
            <a:ext cx="8564562"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6600" b="1" dirty="0">
                <a:solidFill>
                  <a:srgbClr val="FF00FF"/>
                </a:solidFill>
                <a:ea typeface="仿宋_GB2312" pitchFamily="49" charset="-122"/>
              </a:rPr>
              <a:t>四、燃放烟花爆竹安全</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idx="4294967295"/>
          </p:nvPr>
        </p:nvSpPr>
        <p:spPr>
          <a:xfrm>
            <a:off x="683568" y="476672"/>
            <a:ext cx="8229600" cy="1049338"/>
          </a:xfrm>
        </p:spPr>
        <p:txBody>
          <a:bodyPr/>
          <a:lstStyle/>
          <a:p>
            <a:pPr eaLnBrk="1" hangingPunct="1">
              <a:defRPr/>
            </a:pPr>
            <a:r>
              <a:rPr lang="zh-CN" altLang="en-US" b="1" dirty="0" smtClean="0">
                <a:solidFill>
                  <a:srgbClr val="FFFF00"/>
                </a:solidFill>
                <a:effectLst>
                  <a:outerShdw blurRad="38100" dist="38100" dir="2700000" algn="tl">
                    <a:srgbClr val="000000"/>
                  </a:outerShdw>
                </a:effectLst>
                <a:latin typeface="华文中宋" pitchFamily="2" charset="-122"/>
                <a:ea typeface="华文中宋" pitchFamily="2" charset="-122"/>
              </a:rPr>
              <a:t>    </a:t>
            </a:r>
            <a:r>
              <a:rPr lang="zh-CN" altLang="en-US" b="1" dirty="0" smtClean="0">
                <a:solidFill>
                  <a:srgbClr val="FFFF00"/>
                </a:solidFill>
                <a:effectLst>
                  <a:outerShdw blurRad="38100" dist="38100" dir="2700000" algn="tl">
                    <a:srgbClr val="000000"/>
                  </a:outerShdw>
                </a:effectLst>
                <a:latin typeface="仿宋_GB2312" pitchFamily="49" charset="-122"/>
                <a:ea typeface="仿宋_GB2312" pitchFamily="49" charset="-122"/>
              </a:rPr>
              <a:t>  燃放烟花爆竹安全</a:t>
            </a:r>
          </a:p>
        </p:txBody>
      </p:sp>
      <p:sp>
        <p:nvSpPr>
          <p:cNvPr id="33795" name="Rectangle 3"/>
          <p:cNvSpPr>
            <a:spLocks noGrp="1" noChangeArrowheads="1"/>
          </p:cNvSpPr>
          <p:nvPr>
            <p:ph type="body" idx="4294967295"/>
          </p:nvPr>
        </p:nvSpPr>
        <p:spPr>
          <a:xfrm>
            <a:off x="468313" y="2034307"/>
            <a:ext cx="7920038" cy="1728788"/>
          </a:xfrm>
        </p:spPr>
        <p:txBody>
          <a:bodyPr/>
          <a:lstStyle/>
          <a:p>
            <a:pPr eaLnBrk="1" hangingPunct="1">
              <a:buFontTx/>
              <a:buNone/>
              <a:defRPr/>
            </a:pPr>
            <a:r>
              <a:rPr lang="zh-CN" altLang="en-US" sz="2800" b="1" dirty="0" smtClean="0">
                <a:solidFill>
                  <a:srgbClr val="FF0000"/>
                </a:solidFill>
                <a:effectLst>
                  <a:outerShdw blurRad="38100" dist="38100" dir="2700000" algn="tl">
                    <a:srgbClr val="000000"/>
                  </a:outerShdw>
                </a:effectLst>
                <a:latin typeface="华文中宋" pitchFamily="2" charset="-122"/>
                <a:ea typeface="华文中宋" pitchFamily="2" charset="-122"/>
              </a:rPr>
              <a:t>      </a:t>
            </a:r>
            <a:r>
              <a:rPr lang="zh-CN" altLang="en-US" sz="2800" b="1" dirty="0" smtClean="0">
                <a:solidFill>
                  <a:srgbClr val="FF0000"/>
                </a:solidFill>
                <a:effectLst>
                  <a:outerShdw blurRad="38100" dist="38100" dir="2700000" algn="tl">
                    <a:srgbClr val="000000"/>
                  </a:outerShdw>
                </a:effectLst>
                <a:latin typeface="华文中宋" pitchFamily="2" charset="-122"/>
                <a:ea typeface="仿宋_GB2312" pitchFamily="49" charset="-122"/>
              </a:rPr>
              <a:t>在春节燃放烟花爆竹是我国传统习惯，特别是除夕之夜，在非禁放区烟花爆竹响彻云天，此起彼伏，整夜不停，以示辞旧迎新。</a:t>
            </a:r>
          </a:p>
        </p:txBody>
      </p:sp>
      <p:sp>
        <p:nvSpPr>
          <p:cNvPr id="29700" name="AutoShape 4" descr="u=2734557149,1422298553&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9701" name="AutoShape 5" descr="u=2734557149,1422298553&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29702" name="Picture 6" descr="yh03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8313" y="3803650"/>
            <a:ext cx="4103687" cy="286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7" descr="yh03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2000" y="3789363"/>
            <a:ext cx="4248150" cy="285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内容占位符 5" descr="15182826632.jpg"/>
          <p:cNvPicPr>
            <a:picLocks noGrp="1" noChangeAspect="1" noChangeArrowheads="1"/>
          </p:cNvPicPr>
          <p:nvPr>
            <p:ph idx="4294967295"/>
          </p:nvPr>
        </p:nvPicPr>
        <p:blipFill>
          <a:blip r:embed="rId2" cstate="email">
            <a:extLst>
              <a:ext uri="{28A0092B-C50C-407E-A947-70E740481C1C}">
                <a14:useLocalDpi xmlns:a14="http://schemas.microsoft.com/office/drawing/2010/main"/>
              </a:ext>
            </a:extLst>
          </a:blip>
          <a:srcRect/>
          <a:stretch>
            <a:fillRect/>
          </a:stretch>
        </p:blipFill>
        <p:spPr>
          <a:xfrm>
            <a:off x="3810000" y="1524000"/>
            <a:ext cx="4714875" cy="4525963"/>
          </a:xfrm>
        </p:spPr>
      </p:pic>
      <p:pic>
        <p:nvPicPr>
          <p:cNvPr id="30723" name="矩形 6"/>
          <p:cNvPicPr>
            <a:picLocks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87450" y="333375"/>
            <a:ext cx="62611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4" name="内容占位符 3" descr="9001_201012231056351kslG.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8600" y="1524000"/>
            <a:ext cx="3324225"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标题 1"/>
          <p:cNvSpPr>
            <a:spLocks noGrp="1"/>
          </p:cNvSpPr>
          <p:nvPr>
            <p:ph type="title" idx="4294967295"/>
          </p:nvPr>
        </p:nvSpPr>
        <p:spPr/>
        <p:txBody>
          <a:bodyPr/>
          <a:lstStyle/>
          <a:p>
            <a:pPr eaLnBrk="1" hangingPunct="1"/>
            <a:endParaRPr lang="zh-CN" altLang="en-US" smtClean="0"/>
          </a:p>
        </p:txBody>
      </p:sp>
      <p:pic>
        <p:nvPicPr>
          <p:cNvPr id="31747" name="内容占位符 3" descr="41102_856000.gif"/>
          <p:cNvPicPr>
            <a:picLocks noGrp="1" noChangeAspect="1" noChangeArrowheads="1"/>
          </p:cNvPicPr>
          <p:nvPr>
            <p:ph idx="4294967295"/>
          </p:nvPr>
        </p:nvPicPr>
        <p:blipFill>
          <a:blip r:embed="rId2">
            <a:extLst>
              <a:ext uri="{28A0092B-C50C-407E-A947-70E740481C1C}">
                <a14:useLocalDpi xmlns:a14="http://schemas.microsoft.com/office/drawing/2010/main"/>
              </a:ext>
            </a:extLst>
          </a:blip>
          <a:srcRect/>
          <a:stretch>
            <a:fillRect/>
          </a:stretch>
        </p:blipFill>
        <p:spPr>
          <a:xfrm>
            <a:off x="0" y="0"/>
            <a:ext cx="9144000" cy="6732588"/>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body" idx="4294967295"/>
          </p:nvPr>
        </p:nvSpPr>
        <p:spPr>
          <a:xfrm>
            <a:off x="323850" y="549275"/>
            <a:ext cx="8424863" cy="5403850"/>
          </a:xfrm>
        </p:spPr>
        <p:txBody>
          <a:bodyPr/>
          <a:lstStyle/>
          <a:p>
            <a:pPr eaLnBrk="1" hangingPunct="1">
              <a:lnSpc>
                <a:spcPct val="90000"/>
              </a:lnSpc>
              <a:buFontTx/>
              <a:buNone/>
              <a:defRPr/>
            </a:pPr>
            <a:r>
              <a:rPr lang="zh-CN" altLang="en-US" sz="3600" dirty="0" smtClean="0">
                <a:effectLst>
                  <a:outerShdw blurRad="38100" dist="38100" dir="2700000" algn="tl">
                    <a:srgbClr val="000000"/>
                  </a:outerShdw>
                </a:effectLst>
              </a:rPr>
              <a:t>        </a:t>
            </a:r>
            <a:r>
              <a:rPr lang="en-US" sz="3600" dirty="0" smtClean="0">
                <a:effectLst>
                  <a:outerShdw blurRad="38100" dist="38100" dir="2700000" algn="tl">
                    <a:srgbClr val="000000"/>
                  </a:outerShdw>
                </a:effectLst>
              </a:rPr>
              <a:t> </a:t>
            </a:r>
            <a:r>
              <a:rPr lang="zh-CN" altLang="en-US" sz="3600" b="1" dirty="0" smtClean="0">
                <a:solidFill>
                  <a:schemeClr val="accent2"/>
                </a:solidFill>
                <a:effectLst>
                  <a:outerShdw blurRad="38100" dist="38100" dir="2700000" algn="tl">
                    <a:srgbClr val="000000"/>
                  </a:outerShdw>
                </a:effectLst>
                <a:latin typeface="华文中宋" pitchFamily="2" charset="-122"/>
                <a:ea typeface="仿宋_GB2312" pitchFamily="49" charset="-122"/>
              </a:rPr>
              <a:t>紧张而忙碌的一学期即将结束，同学们期盼已久的寒假就要到来了，在假期中你们不仅有了更多的时间和空间来放松一下，而且还要过欢乐喜庆的春节，这一段时间是你们最轻松愉快的日子。但是这期间也最容易发生一些安全事故。今天让我们来一起学习寒假安全知识，以预防寒假安全事故。首先我们先讨论讨论寒假都有哪些方面应引起我们重视呢？</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内容占位符 3" descr="012(1).jpg"/>
          <p:cNvPicPr>
            <a:picLocks noGrp="1" noChangeAspect="1" noChangeArrowheads="1"/>
          </p:cNvPicPr>
          <p:nvPr>
            <p:ph idx="4294967295"/>
          </p:nvPr>
        </p:nvPicPr>
        <p:blipFill>
          <a:blip r:embed="rId2">
            <a:extLst>
              <a:ext uri="{28A0092B-C50C-407E-A947-70E740481C1C}">
                <a14:useLocalDpi xmlns:a14="http://schemas.microsoft.com/office/drawing/2010/main"/>
              </a:ext>
            </a:extLst>
          </a:blip>
          <a:srcRect/>
          <a:stretch>
            <a:fillRect/>
          </a:stretch>
        </p:blipFill>
        <p:spPr>
          <a:xfrm>
            <a:off x="304800" y="152400"/>
            <a:ext cx="8382000" cy="6434138"/>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图片 4" descr="zhishi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3400" y="381000"/>
            <a:ext cx="7162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5" name="TextBox 5"/>
          <p:cNvSpPr txBox="1">
            <a:spLocks noChangeArrowheads="1"/>
          </p:cNvSpPr>
          <p:nvPr/>
        </p:nvSpPr>
        <p:spPr bwMode="auto">
          <a:xfrm>
            <a:off x="685800" y="5486400"/>
            <a:ext cx="70104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3200" b="1">
                <a:latin typeface="楷体" pitchFamily="49" charset="-122"/>
                <a:ea typeface="楷体" pitchFamily="49" charset="-122"/>
              </a:rPr>
              <a:t>烟花爆竹很危险，必须有大人看着才能燃放。</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内容占位符 3" descr="xin_3501061405059523188722.jpg"/>
          <p:cNvPicPr>
            <a:picLocks noGrp="1" noChangeAspect="1" noChangeArrowheads="1"/>
          </p:cNvPicPr>
          <p:nvPr>
            <p:ph idx="4294967295"/>
          </p:nvPr>
        </p:nvPicPr>
        <p:blipFill>
          <a:blip r:embed="rId2">
            <a:extLst>
              <a:ext uri="{28A0092B-C50C-407E-A947-70E740481C1C}">
                <a14:useLocalDpi xmlns:a14="http://schemas.microsoft.com/office/drawing/2010/main"/>
              </a:ext>
            </a:extLst>
          </a:blip>
          <a:srcRect/>
          <a:stretch>
            <a:fillRect/>
          </a:stretch>
        </p:blipFill>
        <p:spPr>
          <a:xfrm>
            <a:off x="1403350" y="1412875"/>
            <a:ext cx="3336925" cy="4745038"/>
          </a:xfrm>
        </p:spPr>
      </p:pic>
      <p:sp>
        <p:nvSpPr>
          <p:cNvPr id="38915" name="TextBox 4"/>
          <p:cNvSpPr txBox="1">
            <a:spLocks noChangeArrowheads="1"/>
          </p:cNvSpPr>
          <p:nvPr/>
        </p:nvSpPr>
        <p:spPr bwMode="auto">
          <a:xfrm>
            <a:off x="533400" y="228600"/>
            <a:ext cx="10820400" cy="701675"/>
          </a:xfrm>
          <a:prstGeom prst="rect">
            <a:avLst/>
          </a:prstGeom>
          <a:noFill/>
          <a:ln w="9525">
            <a:noFill/>
            <a:miter lim="800000"/>
            <a:headEnd/>
            <a:tailEnd/>
          </a:ln>
        </p:spPr>
        <p:txBody>
          <a:bodyPr>
            <a:spAutoFit/>
          </a:bodyPr>
          <a:lstStyle/>
          <a:p>
            <a:pPr>
              <a:defRPr/>
            </a:pPr>
            <a:r>
              <a:rPr lang="zh-CN" altLang="en-US" sz="4000" b="1">
                <a:solidFill>
                  <a:schemeClr val="hlink"/>
                </a:solidFill>
                <a:effectLst>
                  <a:outerShdw blurRad="38100" dist="38100" dir="2700000" algn="tl">
                    <a:srgbClr val="000000"/>
                  </a:outerShdw>
                </a:effectLst>
                <a:latin typeface="楷体" pitchFamily="49" charset="-122"/>
                <a:ea typeface="仿宋_GB2312" pitchFamily="49" charset="-122"/>
              </a:rPr>
              <a:t>烟花爆竹远离它，安安全全过寒假</a:t>
            </a:r>
            <a:r>
              <a:rPr lang="zh-CN" altLang="en-US" sz="4000">
                <a:latin typeface="楷体" pitchFamily="49" charset="-122"/>
                <a:ea typeface="仿宋_GB2312" pitchFamily="49" charset="-122"/>
              </a:rPr>
              <a:t>。</a:t>
            </a:r>
          </a:p>
        </p:txBody>
      </p:sp>
      <p:sp>
        <p:nvSpPr>
          <p:cNvPr id="38916" name="Text Box 4"/>
          <p:cNvSpPr txBox="1">
            <a:spLocks noChangeArrowheads="1"/>
          </p:cNvSpPr>
          <p:nvPr/>
        </p:nvSpPr>
        <p:spPr bwMode="auto">
          <a:xfrm>
            <a:off x="5222875" y="1557338"/>
            <a:ext cx="2590800" cy="4206875"/>
          </a:xfrm>
          <a:prstGeom prst="rect">
            <a:avLst/>
          </a:prstGeom>
          <a:noFill/>
          <a:ln w="9525">
            <a:noFill/>
            <a:miter lim="800000"/>
            <a:headEnd/>
            <a:tailEnd/>
          </a:ln>
        </p:spPr>
        <p:txBody>
          <a:bodyPr>
            <a:spAutoFit/>
          </a:bodyPr>
          <a:lstStyle/>
          <a:p>
            <a:pPr>
              <a:defRPr/>
            </a:pPr>
            <a:r>
              <a:rPr lang="zh-CN" altLang="en-US" sz="3600" b="1">
                <a:effectLst>
                  <a:outerShdw blurRad="38100" dist="38100" dir="2700000" algn="tl">
                    <a:srgbClr val="000000"/>
                  </a:outerShdw>
                </a:effectLst>
                <a:latin typeface="华文中宋" pitchFamily="2" charset="-122"/>
                <a:ea typeface="仿宋_GB2312" pitchFamily="49" charset="-122"/>
              </a:rPr>
              <a:t>为了确保自己和他人能平安地过一个愉快的春节，燃放烟花爆竹要做到以下几点：</a:t>
            </a:r>
          </a:p>
          <a:p>
            <a:pPr>
              <a:defRPr/>
            </a:pPr>
            <a:endParaRPr lang="zh-CN"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body" idx="4294967295"/>
          </p:nvPr>
        </p:nvSpPr>
        <p:spPr>
          <a:xfrm>
            <a:off x="251521" y="2348880"/>
            <a:ext cx="8784976" cy="4249737"/>
          </a:xfrm>
        </p:spPr>
        <p:txBody>
          <a:bodyPr/>
          <a:lstStyle/>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1</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、应到有销售许可证的专营场所购买。</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2</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、中小学生然后烟花要有大人带领。</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3</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、易燃物方圆</a:t>
            </a: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50</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米内不得燃放烟花。</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4</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、不许手持烟花爆竹燃放。</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5</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、不许直对行人或人群燃放烟花。</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6</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、点燃鞭炮后，若没有炸响，在未确认不存在安全问题之前，不要急于上前查看。</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7</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、烟花爆竹应存放在远离火源的安全地方。</a:t>
            </a:r>
          </a:p>
          <a:p>
            <a:pPr eaLnBrk="1" hangingPunct="1">
              <a:lnSpc>
                <a:spcPct val="90000"/>
              </a:lnSpc>
              <a:defRPr/>
            </a:pPr>
            <a:r>
              <a:rPr lang="en-US" altLang="zh-CN"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8</a:t>
            </a:r>
            <a:r>
              <a:rPr lang="zh-CN" altLang="en-US" sz="24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、燃放烟花爆竹，严禁横放、斜放，也不要燃放“钻天猴”之类升高空，射程远的难以控制的品种。</a:t>
            </a:r>
          </a:p>
        </p:txBody>
      </p:sp>
      <p:sp>
        <p:nvSpPr>
          <p:cNvPr id="35843" name="AutoShape 3" descr="u=3321629898,2888876477&amp;fm=0&amp;gp=0">
            <a:hlinkClick r:id="rId2"/>
          </p:cNvPr>
          <p:cNvSpPr>
            <a:spLocks noChangeAspect="1" noChangeArrowheads="1"/>
          </p:cNvSpPr>
          <p:nvPr/>
        </p:nvSpPr>
        <p:spPr bwMode="auto">
          <a:xfrm>
            <a:off x="4419600" y="3276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35844" name="Picture 5" descr="yanhuayanhuo2_14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6988"/>
            <a:ext cx="9144000" cy="223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WordArt 2"/>
          <p:cNvSpPr>
            <a:spLocks noChangeArrowheads="1" noChangeShapeType="1" noTextEdit="1"/>
          </p:cNvSpPr>
          <p:nvPr/>
        </p:nvSpPr>
        <p:spPr bwMode="auto">
          <a:xfrm>
            <a:off x="900113" y="1268413"/>
            <a:ext cx="6913562" cy="2879725"/>
          </a:xfrm>
          <a:prstGeom prst="rect">
            <a:avLst/>
          </a:prstGeom>
        </p:spPr>
        <p:txBody>
          <a:bodyPr wrap="none" fromWordArt="1">
            <a:prstTxWarp prst="textCascadeUp">
              <a:avLst>
                <a:gd name="adj" fmla="val 100000"/>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zh-CN" altLang="en-US" sz="3600" kern="10" dirty="0">
                <a:ln w="9525">
                  <a:round/>
                  <a:headEnd/>
                  <a:tailEnd/>
                </a:ln>
                <a:gradFill rotWithShape="1">
                  <a:gsLst>
                    <a:gs pos="0">
                      <a:srgbClr val="FFE701"/>
                    </a:gs>
                    <a:gs pos="100000">
                      <a:srgbClr val="FE3E02"/>
                    </a:gs>
                  </a:gsLst>
                  <a:lin ang="5400000" scaled="1"/>
                </a:gradFill>
                <a:latin typeface="黑体"/>
                <a:ea typeface="黑体"/>
              </a:rPr>
              <a:t>防食物中毒</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zh-CN" altLang="en-US" smtClean="0"/>
              <a:t>     有毒动植物食物中毒举例</a:t>
            </a:r>
          </a:p>
        </p:txBody>
      </p:sp>
      <p:sp>
        <p:nvSpPr>
          <p:cNvPr id="37891" name="Rectangle 3"/>
          <p:cNvSpPr>
            <a:spLocks noGrp="1" noChangeArrowheads="1"/>
          </p:cNvSpPr>
          <p:nvPr>
            <p:ph type="body" sz="half" idx="1"/>
          </p:nvPr>
        </p:nvSpPr>
        <p:spPr>
          <a:xfrm>
            <a:off x="611560" y="764704"/>
            <a:ext cx="4038600" cy="2941637"/>
          </a:xfrm>
        </p:spPr>
        <p:txBody>
          <a:bodyPr/>
          <a:lstStyle/>
          <a:p>
            <a:pPr>
              <a:buFontTx/>
              <a:buNone/>
            </a:pPr>
            <a:r>
              <a:rPr lang="zh-CN" altLang="en-US" smtClean="0">
                <a:solidFill>
                  <a:srgbClr val="FF0000"/>
                </a:solidFill>
              </a:rPr>
              <a:t> </a:t>
            </a:r>
          </a:p>
          <a:p>
            <a:r>
              <a:rPr lang="zh-CN" altLang="en-US" smtClean="0">
                <a:solidFill>
                  <a:srgbClr val="FF0000"/>
                </a:solidFill>
              </a:rPr>
              <a:t>芽土豆</a:t>
            </a:r>
          </a:p>
        </p:txBody>
      </p:sp>
      <p:sp>
        <p:nvSpPr>
          <p:cNvPr id="37892" name="Rectangle 4"/>
          <p:cNvSpPr>
            <a:spLocks noGrp="1" noChangeArrowheads="1"/>
          </p:cNvSpPr>
          <p:nvPr>
            <p:ph type="body" sz="half" idx="2"/>
          </p:nvPr>
        </p:nvSpPr>
        <p:spPr>
          <a:xfrm>
            <a:off x="5019675" y="1021557"/>
            <a:ext cx="4038600" cy="4525962"/>
          </a:xfrm>
        </p:spPr>
        <p:txBody>
          <a:bodyPr/>
          <a:lstStyle/>
          <a:p>
            <a:pPr>
              <a:buFontTx/>
              <a:buNone/>
            </a:pPr>
            <a:r>
              <a:rPr lang="zh-CN" altLang="en-US" smtClean="0">
                <a:solidFill>
                  <a:srgbClr val="FF0000"/>
                </a:solidFill>
              </a:rPr>
              <a:t>       </a:t>
            </a:r>
          </a:p>
          <a:p>
            <a:pPr>
              <a:buFontTx/>
              <a:buNone/>
            </a:pPr>
            <a:endParaRPr lang="zh-CN" altLang="en-US" smtClean="0">
              <a:solidFill>
                <a:srgbClr val="FF0000"/>
              </a:solidFill>
            </a:endParaRPr>
          </a:p>
          <a:p>
            <a:pPr>
              <a:buFontTx/>
              <a:buNone/>
            </a:pPr>
            <a:r>
              <a:rPr lang="zh-CN" altLang="en-US" smtClean="0">
                <a:solidFill>
                  <a:srgbClr val="FF0000"/>
                </a:solidFill>
              </a:rPr>
              <a:t>              毒蘑菇</a:t>
            </a:r>
          </a:p>
        </p:txBody>
      </p:sp>
      <p:pic>
        <p:nvPicPr>
          <p:cNvPr id="37893" name="Picture 5" descr="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3238500"/>
            <a:ext cx="4897438" cy="361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6" descr="C"/>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6825" y="3284538"/>
            <a:ext cx="3924300" cy="342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100013"/>
            <a:ext cx="8229600" cy="1143001"/>
          </a:xfrm>
        </p:spPr>
        <p:txBody>
          <a:bodyPr/>
          <a:lstStyle/>
          <a:p>
            <a:r>
              <a:rPr lang="zh-CN" altLang="en-US" smtClean="0">
                <a:solidFill>
                  <a:srgbClr val="D60093"/>
                </a:solidFill>
              </a:rPr>
              <a:t>化学性食物中毒</a:t>
            </a:r>
          </a:p>
        </p:txBody>
      </p:sp>
      <p:pic>
        <p:nvPicPr>
          <p:cNvPr id="38915" name="Picture 3" descr="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196975"/>
            <a:ext cx="4338638" cy="357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6" name="Picture 4" descr="我"/>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892175"/>
            <a:ext cx="3505200" cy="284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5" descr="我我"/>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11638" y="3810000"/>
            <a:ext cx="3636962" cy="290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827584" y="980728"/>
            <a:ext cx="7283450" cy="180975"/>
          </a:xfrm>
        </p:spPr>
        <p:txBody>
          <a:bodyPr/>
          <a:lstStyle/>
          <a:p>
            <a:r>
              <a:rPr lang="zh-CN" altLang="en-US" sz="4000" b="1" dirty="0" smtClean="0">
                <a:solidFill>
                  <a:srgbClr val="FF0000"/>
                </a:solidFill>
              </a:rPr>
              <a:t>小学生应如何预防食物中毒 </a:t>
            </a:r>
            <a:endParaRPr lang="zh-CN" altLang="en-US" sz="4000" dirty="0" smtClean="0">
              <a:solidFill>
                <a:srgbClr val="FF0000"/>
              </a:solidFill>
            </a:endParaRPr>
          </a:p>
        </p:txBody>
      </p:sp>
      <p:sp>
        <p:nvSpPr>
          <p:cNvPr id="39939" name="Rectangle 3"/>
          <p:cNvSpPr>
            <a:spLocks noGrp="1" noChangeArrowheads="1"/>
          </p:cNvSpPr>
          <p:nvPr>
            <p:ph type="body" idx="1"/>
          </p:nvPr>
        </p:nvSpPr>
        <p:spPr>
          <a:xfrm>
            <a:off x="323528" y="1700808"/>
            <a:ext cx="8568952" cy="4525963"/>
          </a:xfrm>
        </p:spPr>
        <p:txBody>
          <a:bodyPr/>
          <a:lstStyle/>
          <a:p>
            <a:pPr>
              <a:lnSpc>
                <a:spcPct val="80000"/>
              </a:lnSpc>
            </a:pPr>
            <a:r>
              <a:rPr lang="en-US" altLang="zh-CN" sz="3600" dirty="0" smtClean="0">
                <a:solidFill>
                  <a:srgbClr val="FF0000"/>
                </a:solidFill>
              </a:rPr>
              <a:t>1.</a:t>
            </a:r>
            <a:r>
              <a:rPr lang="zh-CN" altLang="en-US" sz="3600" dirty="0" smtClean="0">
                <a:solidFill>
                  <a:srgbClr val="FF0000"/>
                </a:solidFill>
              </a:rPr>
              <a:t>养成良好的卫生习惯，勤洗手特别是饭前便后，用除菌香皂，洗手液洗手。</a:t>
            </a:r>
          </a:p>
          <a:p>
            <a:pPr>
              <a:lnSpc>
                <a:spcPct val="80000"/>
              </a:lnSpc>
            </a:pPr>
            <a:r>
              <a:rPr lang="en-US" altLang="zh-CN" sz="3600" dirty="0" smtClean="0">
                <a:solidFill>
                  <a:srgbClr val="FF0000"/>
                </a:solidFill>
              </a:rPr>
              <a:t>2.</a:t>
            </a:r>
            <a:r>
              <a:rPr lang="zh-CN" altLang="en-US" sz="3600" dirty="0" smtClean="0">
                <a:solidFill>
                  <a:srgbClr val="FF0000"/>
                </a:solidFill>
              </a:rPr>
              <a:t>不吃生、冷、不清洁食物。</a:t>
            </a:r>
          </a:p>
          <a:p>
            <a:pPr>
              <a:lnSpc>
                <a:spcPct val="80000"/>
              </a:lnSpc>
            </a:pPr>
            <a:r>
              <a:rPr lang="en-US" altLang="zh-CN" sz="3600" dirty="0" smtClean="0">
                <a:solidFill>
                  <a:srgbClr val="FF0000"/>
                </a:solidFill>
              </a:rPr>
              <a:t>3.</a:t>
            </a:r>
            <a:r>
              <a:rPr lang="zh-CN" altLang="en-US" sz="3600" dirty="0" smtClean="0">
                <a:solidFill>
                  <a:srgbClr val="FF0000"/>
                </a:solidFill>
              </a:rPr>
              <a:t>不吃变质剩饭菜。</a:t>
            </a:r>
          </a:p>
          <a:p>
            <a:pPr>
              <a:lnSpc>
                <a:spcPct val="80000"/>
              </a:lnSpc>
            </a:pPr>
            <a:r>
              <a:rPr lang="en-US" altLang="zh-CN" sz="3600" dirty="0" smtClean="0">
                <a:solidFill>
                  <a:srgbClr val="FF0000"/>
                </a:solidFill>
              </a:rPr>
              <a:t>4.</a:t>
            </a:r>
            <a:r>
              <a:rPr lang="zh-CN" altLang="en-US" sz="3600" dirty="0" smtClean="0">
                <a:solidFill>
                  <a:srgbClr val="FF0000"/>
                </a:solidFill>
              </a:rPr>
              <a:t>少吃、不吃冷饮</a:t>
            </a:r>
            <a:r>
              <a:rPr lang="en-US" altLang="zh-CN" sz="3600" dirty="0" smtClean="0">
                <a:solidFill>
                  <a:srgbClr val="FF0000"/>
                </a:solidFill>
              </a:rPr>
              <a:t>,</a:t>
            </a:r>
            <a:r>
              <a:rPr lang="zh-CN" altLang="en-US" sz="3600" dirty="0" smtClean="0">
                <a:solidFill>
                  <a:srgbClr val="FF0000"/>
                </a:solidFill>
              </a:rPr>
              <a:t>少吃、不吃零食。</a:t>
            </a:r>
          </a:p>
          <a:p>
            <a:pPr>
              <a:lnSpc>
                <a:spcPct val="80000"/>
              </a:lnSpc>
            </a:pPr>
            <a:r>
              <a:rPr lang="en-US" altLang="zh-CN" sz="3600" dirty="0" smtClean="0">
                <a:solidFill>
                  <a:srgbClr val="FF0000"/>
                </a:solidFill>
              </a:rPr>
              <a:t>5.</a:t>
            </a:r>
            <a:r>
              <a:rPr lang="zh-CN" altLang="en-US" sz="3600" dirty="0" smtClean="0">
                <a:solidFill>
                  <a:srgbClr val="FF0000"/>
                </a:solidFill>
              </a:rPr>
              <a:t>不要长期吃辛辣食品。</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4"/>
          <p:cNvSpPr>
            <a:spLocks noChangeArrowheads="1"/>
          </p:cNvSpPr>
          <p:nvPr/>
        </p:nvSpPr>
        <p:spPr bwMode="auto">
          <a:xfrm>
            <a:off x="251520" y="620688"/>
            <a:ext cx="8785225"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Tx/>
              <a:buNone/>
            </a:pPr>
            <a:r>
              <a:rPr lang="en-US" altLang="zh-CN" sz="3200" dirty="0">
                <a:solidFill>
                  <a:srgbClr val="FF0000"/>
                </a:solidFill>
                <a:latin typeface="黑体" pitchFamily="49" charset="-122"/>
                <a:ea typeface="黑体" pitchFamily="49" charset="-122"/>
              </a:rPr>
              <a:t>6.</a:t>
            </a:r>
            <a:r>
              <a:rPr lang="zh-CN" altLang="en-US" sz="3200" dirty="0">
                <a:solidFill>
                  <a:srgbClr val="FF0000"/>
                </a:solidFill>
                <a:latin typeface="黑体" pitchFamily="49" charset="-122"/>
                <a:ea typeface="黑体" pitchFamily="49" charset="-122"/>
              </a:rPr>
              <a:t>不要随便吃野果，吃水果后不要急于喝饮料特别是水。</a:t>
            </a:r>
          </a:p>
          <a:p>
            <a:pPr>
              <a:buFontTx/>
              <a:buNone/>
            </a:pPr>
            <a:r>
              <a:rPr lang="en-US" altLang="zh-CN" sz="3200" dirty="0">
                <a:solidFill>
                  <a:srgbClr val="FF0000"/>
                </a:solidFill>
                <a:latin typeface="黑体" pitchFamily="49" charset="-122"/>
                <a:ea typeface="黑体" pitchFamily="49" charset="-122"/>
              </a:rPr>
              <a:t>7.</a:t>
            </a:r>
            <a:r>
              <a:rPr lang="zh-CN" altLang="en-US" sz="3200" dirty="0">
                <a:solidFill>
                  <a:srgbClr val="FF0000"/>
                </a:solidFill>
                <a:latin typeface="黑体" pitchFamily="49" charset="-122"/>
                <a:ea typeface="黑体" pitchFamily="49" charset="-122"/>
              </a:rPr>
              <a:t>剧烈运动后不要急于吃食品喝水。</a:t>
            </a:r>
          </a:p>
          <a:p>
            <a:pPr>
              <a:buFontTx/>
              <a:buNone/>
            </a:pPr>
            <a:r>
              <a:rPr lang="en-US" altLang="zh-CN" sz="3200" dirty="0">
                <a:solidFill>
                  <a:srgbClr val="FF0000"/>
                </a:solidFill>
                <a:latin typeface="黑体" pitchFamily="49" charset="-122"/>
                <a:ea typeface="黑体" pitchFamily="49" charset="-122"/>
              </a:rPr>
              <a:t>8.</a:t>
            </a:r>
            <a:r>
              <a:rPr lang="zh-CN" altLang="en-US" sz="3200" dirty="0">
                <a:solidFill>
                  <a:srgbClr val="FF0000"/>
                </a:solidFill>
                <a:latin typeface="黑体" pitchFamily="49" charset="-122"/>
                <a:ea typeface="黑体" pitchFamily="49" charset="-122"/>
              </a:rPr>
              <a:t>不到无证摊点购买油炸、烟熏食品，尽可能在学校食堂就餐。千万不要去无照经营摊点饭店购买食品或者就餐。</a:t>
            </a:r>
          </a:p>
          <a:p>
            <a:pPr>
              <a:buFontTx/>
              <a:buNone/>
            </a:pPr>
            <a:r>
              <a:rPr lang="en-US" altLang="zh-CN" sz="3200" dirty="0">
                <a:solidFill>
                  <a:srgbClr val="FF0000"/>
                </a:solidFill>
                <a:latin typeface="黑体" pitchFamily="49" charset="-122"/>
                <a:ea typeface="黑体" pitchFamily="49" charset="-122"/>
              </a:rPr>
              <a:t>9.</a:t>
            </a:r>
            <a:r>
              <a:rPr lang="zh-CN" altLang="en-US" sz="3200" dirty="0">
                <a:solidFill>
                  <a:srgbClr val="FF0000"/>
                </a:solidFill>
                <a:latin typeface="黑体" pitchFamily="49" charset="-122"/>
                <a:ea typeface="黑体" pitchFamily="49" charset="-122"/>
              </a:rPr>
              <a:t>不喝生水，建议喝标准的纯净水。从家里所带腌制品在校不能超过</a:t>
            </a:r>
            <a:r>
              <a:rPr lang="en-US" altLang="zh-CN" sz="3200" dirty="0">
                <a:solidFill>
                  <a:srgbClr val="FF0000"/>
                </a:solidFill>
                <a:latin typeface="黑体" pitchFamily="49" charset="-122"/>
                <a:ea typeface="黑体" pitchFamily="49" charset="-122"/>
              </a:rPr>
              <a:t>2</a:t>
            </a:r>
            <a:r>
              <a:rPr lang="zh-CN" altLang="en-US" sz="3200" dirty="0">
                <a:solidFill>
                  <a:srgbClr val="FF0000"/>
                </a:solidFill>
                <a:latin typeface="黑体" pitchFamily="49" charset="-122"/>
                <a:ea typeface="黑体" pitchFamily="49" charset="-122"/>
              </a:rPr>
              <a:t>天。</a:t>
            </a:r>
          </a:p>
          <a:p>
            <a:pPr>
              <a:buFontTx/>
              <a:buNone/>
            </a:pPr>
            <a:r>
              <a:rPr lang="en-US" altLang="zh-CN" sz="3200" dirty="0">
                <a:solidFill>
                  <a:srgbClr val="FF0000"/>
                </a:solidFill>
                <a:latin typeface="黑体" pitchFamily="49" charset="-122"/>
                <a:ea typeface="黑体" pitchFamily="49" charset="-122"/>
              </a:rPr>
              <a:t>10.</a:t>
            </a:r>
            <a:r>
              <a:rPr lang="zh-CN" altLang="en-US" sz="3200" dirty="0">
                <a:solidFill>
                  <a:srgbClr val="FF0000"/>
                </a:solidFill>
                <a:latin typeface="黑体" pitchFamily="49" charset="-122"/>
                <a:ea typeface="黑体" pitchFamily="49" charset="-122"/>
              </a:rPr>
              <a:t>谨慎选购包装食品，认真查看包装标识、厂家厂址、电话、生产日期是否标示清楚、合格。</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WordArt 4"/>
          <p:cNvSpPr>
            <a:spLocks noChangeArrowheads="1" noChangeShapeType="1" noTextEdit="1"/>
          </p:cNvSpPr>
          <p:nvPr/>
        </p:nvSpPr>
        <p:spPr bwMode="auto">
          <a:xfrm>
            <a:off x="971550" y="1557338"/>
            <a:ext cx="6913563" cy="2879725"/>
          </a:xfrm>
          <a:prstGeom prst="rect">
            <a:avLst/>
          </a:prstGeom>
        </p:spPr>
        <p:txBody>
          <a:bodyPr wrap="none" fromWordArt="1">
            <a:prstTxWarp prst="textCascadeUp">
              <a:avLst>
                <a:gd name="adj" fmla="val 100000"/>
              </a:avLst>
            </a:prstTxWarp>
            <a:scene3d>
              <a:camera prst="legacyPerspectiveFront">
                <a:rot lat="20519997" lon="1080000" rev="0"/>
              </a:camera>
              <a:lightRig rig="legacyHarsh2" dir="b"/>
            </a:scene3d>
            <a:sp3d extrusionH="430200" prstMaterial="legacyMatte">
              <a:extrusionClr>
                <a:srgbClr val="FF6600"/>
              </a:extrusionClr>
            </a:sp3d>
          </a:bodyPr>
          <a:lstStyle/>
          <a:p>
            <a:pPr algn="ctr"/>
            <a:r>
              <a:rPr lang="zh-CN" altLang="en-US" sz="3600" kern="10" dirty="0">
                <a:ln w="9525">
                  <a:round/>
                  <a:headEnd/>
                  <a:tailEnd/>
                </a:ln>
                <a:gradFill rotWithShape="1">
                  <a:gsLst>
                    <a:gs pos="0">
                      <a:srgbClr val="FFE701"/>
                    </a:gs>
                    <a:gs pos="100000">
                      <a:srgbClr val="FE3E02"/>
                    </a:gs>
                  </a:gsLst>
                  <a:lin ang="5400000" scaled="1"/>
                </a:gradFill>
                <a:latin typeface="黑体"/>
                <a:ea typeface="黑体"/>
              </a:rPr>
              <a:t>预防溺水</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body" sz="half" idx="4294967295"/>
          </p:nvPr>
        </p:nvSpPr>
        <p:spPr>
          <a:xfrm>
            <a:off x="541338" y="406400"/>
            <a:ext cx="7921625" cy="5832475"/>
          </a:xfrm>
        </p:spPr>
        <p:txBody>
          <a:bodyPr/>
          <a:lstStyle/>
          <a:p>
            <a:pPr algn="ctr" eaLnBrk="1" hangingPunct="1">
              <a:lnSpc>
                <a:spcPct val="80000"/>
              </a:lnSpc>
              <a:buFontTx/>
              <a:buNone/>
              <a:defRPr/>
            </a:pPr>
            <a:r>
              <a:rPr lang="zh-CN" altLang="en-US" sz="4800" b="1">
                <a:solidFill>
                  <a:srgbClr val="FFFF00"/>
                </a:solidFill>
                <a:effectLst>
                  <a:outerShdw blurRad="38100" dist="38100" dir="2700000" algn="tl">
                    <a:srgbClr val="000000"/>
                  </a:outerShdw>
                </a:effectLst>
                <a:latin typeface="仿宋_GB2312" pitchFamily="49" charset="-122"/>
                <a:ea typeface="仿宋_GB2312" pitchFamily="49" charset="-122"/>
              </a:rPr>
              <a:t>假期</a:t>
            </a:r>
            <a:r>
              <a:rPr lang="zh-CN" altLang="en-US" sz="4800" b="1" smtClean="0">
                <a:solidFill>
                  <a:srgbClr val="FFFF00"/>
                </a:solidFill>
                <a:effectLst>
                  <a:outerShdw blurRad="38100" dist="38100" dir="2700000" algn="tl">
                    <a:srgbClr val="000000"/>
                  </a:outerShdw>
                </a:effectLst>
                <a:latin typeface="仿宋_GB2312" pitchFamily="49" charset="-122"/>
                <a:ea typeface="仿宋_GB2312" pitchFamily="49" charset="-122"/>
              </a:rPr>
              <a:t>易</a:t>
            </a:r>
            <a:r>
              <a:rPr lang="zh-CN" altLang="en-US" sz="4800" b="1" dirty="0" smtClean="0">
                <a:solidFill>
                  <a:srgbClr val="FFFF00"/>
                </a:solidFill>
                <a:effectLst>
                  <a:outerShdw blurRad="38100" dist="38100" dir="2700000" algn="tl">
                    <a:srgbClr val="000000"/>
                  </a:outerShdw>
                </a:effectLst>
                <a:latin typeface="仿宋_GB2312" pitchFamily="49" charset="-122"/>
                <a:ea typeface="仿宋_GB2312" pitchFamily="49" charset="-122"/>
              </a:rPr>
              <a:t>发生的安全事故：</a:t>
            </a:r>
          </a:p>
          <a:p>
            <a:pPr eaLnBrk="1" hangingPunct="1">
              <a:lnSpc>
                <a:spcPct val="80000"/>
              </a:lnSpc>
              <a:buFontTx/>
              <a:buNone/>
              <a:defRPr/>
            </a:pP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2" action="ppaction://hlinksldjump"/>
              </a:rPr>
              <a:t>一</a:t>
            </a:r>
            <a:r>
              <a:rPr lang="en-US" altLang="zh-CN"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2" action="ppaction://hlinksldjump"/>
              </a:rPr>
              <a:t>:</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2" action="ppaction://hlinksldjump"/>
              </a:rPr>
              <a:t>踩踏事件</a:t>
            </a:r>
            <a:endPar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3" action="ppaction://hlinksldjump"/>
              </a:rPr>
              <a:t>二</a:t>
            </a:r>
            <a:r>
              <a:rPr lang="en-US" altLang="zh-CN"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3" action="ppaction://hlinksldjump"/>
              </a:rPr>
              <a:t>:</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3" action="ppaction://hlinksldjump"/>
              </a:rPr>
              <a:t>交通安全</a:t>
            </a:r>
            <a:endPar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4" action="ppaction://hlinksldjump"/>
              </a:rPr>
              <a:t>三：火灾</a:t>
            </a:r>
            <a:endPar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hlinkClick r:id="rId5" action="ppaction://hlinksldjump"/>
              </a:rPr>
              <a:t>四：燃放烟花爆竹</a:t>
            </a:r>
            <a:endPar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chemeClr val="tx2"/>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hlinkClick r:id="rId6" action="ppaction://hlinksldjump"/>
              </a:rPr>
              <a:t>五：防止食物中毒</a:t>
            </a:r>
            <a:endParaRPr lang="en-US" altLang="zh-CN" sz="4000" b="1" dirty="0" smtClean="0">
              <a:solidFill>
                <a:srgbClr val="FFCC00"/>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hlinkClick r:id="rId7" action="ppaction://hlinksldjump"/>
              </a:rPr>
              <a:t>六：预防溺水</a:t>
            </a:r>
            <a:endPar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rPr>
              <a:t>   </a:t>
            </a: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hlinkClick r:id="rId8" action="ppaction://hlinksldjump"/>
              </a:rPr>
              <a:t>七</a:t>
            </a:r>
            <a:r>
              <a:rPr lang="en-US" altLang="zh-CN" sz="4000" b="1" dirty="0" smtClean="0">
                <a:solidFill>
                  <a:srgbClr val="FFCC00"/>
                </a:solidFill>
                <a:effectLst>
                  <a:outerShdw blurRad="38100" dist="38100" dir="2700000" algn="tl">
                    <a:srgbClr val="000000"/>
                  </a:outerShdw>
                </a:effectLst>
                <a:latin typeface="仿宋_GB2312" pitchFamily="49" charset="-122"/>
                <a:ea typeface="仿宋_GB2312" pitchFamily="49" charset="-122"/>
                <a:hlinkClick r:id="rId8" action="ppaction://hlinksldjump"/>
              </a:rPr>
              <a:t>:</a:t>
            </a: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hlinkClick r:id="rId8" action="ppaction://hlinksldjump"/>
              </a:rPr>
              <a:t>自我防护安全</a:t>
            </a:r>
            <a:endPar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endParaRPr>
          </a:p>
          <a:p>
            <a:pPr eaLnBrk="1" hangingPunct="1">
              <a:lnSpc>
                <a:spcPct val="80000"/>
              </a:lnSpc>
              <a:buFontTx/>
              <a:buNone/>
              <a:defRPr/>
            </a:pPr>
            <a:r>
              <a:rPr lang="zh-CN" altLang="en-US" sz="4000" b="1" dirty="0" smtClean="0">
                <a:solidFill>
                  <a:srgbClr val="FFCC00"/>
                </a:solidFill>
                <a:effectLst>
                  <a:outerShdw blurRad="38100" dist="38100" dir="2700000" algn="tl">
                    <a:srgbClr val="000000"/>
                  </a:outerShdw>
                </a:effectLst>
                <a:latin typeface="仿宋_GB2312" pitchFamily="49" charset="-122"/>
                <a:ea typeface="仿宋_GB2312" pitchFamily="49" charset="-122"/>
              </a:rPr>
              <a:t>   </a:t>
            </a:r>
            <a:endParaRPr lang="zh-CN" altLang="en-US" sz="4000" b="1" dirty="0" smtClean="0">
              <a:solidFill>
                <a:srgbClr val="FFCC00"/>
              </a:solidFill>
              <a:effectLst>
                <a:outerShdw blurRad="38100" dist="38100" dir="2700000" algn="tl">
                  <a:srgbClr val="000000"/>
                </a:outerShdw>
              </a:effectLst>
              <a:latin typeface="华文中宋" pitchFamily="2" charset="-122"/>
              <a:ea typeface="华文中宋" pitchFamily="2" charset="-122"/>
            </a:endParaRPr>
          </a:p>
          <a:p>
            <a:pPr eaLnBrk="1" hangingPunct="1">
              <a:lnSpc>
                <a:spcPct val="80000"/>
              </a:lnSpc>
              <a:buFontTx/>
              <a:buNone/>
              <a:defRPr/>
            </a:pPr>
            <a:endParaRPr lang="zh-CN" altLang="en-US" sz="4000" dirty="0" smtClean="0">
              <a:solidFill>
                <a:srgbClr val="FFCC00"/>
              </a:solidFill>
              <a:effectLst>
                <a:outerShdw blurRad="38100" dist="38100" dir="2700000" algn="tl">
                  <a:srgbClr val="000000"/>
                </a:outerShdw>
              </a:effectLst>
              <a:latin typeface="华文中宋" pitchFamily="2" charset="-122"/>
              <a:ea typeface="华文中宋" pitchFamily="2" charset="-122"/>
            </a:endParaRPr>
          </a:p>
          <a:p>
            <a:pPr eaLnBrk="1" hangingPunct="1">
              <a:lnSpc>
                <a:spcPct val="80000"/>
              </a:lnSpc>
              <a:buFontTx/>
              <a:buNone/>
              <a:defRPr/>
            </a:pPr>
            <a:endParaRPr lang="zh-CN" altLang="en-US" sz="4000" dirty="0" smtClean="0">
              <a:solidFill>
                <a:srgbClr val="FFFF00"/>
              </a:solidFill>
              <a:effectLst>
                <a:outerShdw blurRad="38100" dist="38100" dir="2700000" algn="tl">
                  <a:srgbClr val="000000"/>
                </a:outerShdw>
              </a:effectLst>
              <a:latin typeface="华文中宋" pitchFamily="2" charset="-122"/>
              <a:ea typeface="华文中宋"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467544" y="116632"/>
            <a:ext cx="8229600" cy="1384300"/>
          </a:xfrm>
        </p:spPr>
        <p:txBody>
          <a:bodyPr/>
          <a:lstStyle/>
          <a:p>
            <a:r>
              <a:rPr lang="zh-CN" altLang="en-US" dirty="0" smtClean="0">
                <a:solidFill>
                  <a:srgbClr val="FF0000"/>
                </a:solidFill>
              </a:rPr>
              <a:t>仍然在不断发生的惨剧</a:t>
            </a:r>
          </a:p>
        </p:txBody>
      </p:sp>
      <p:sp>
        <p:nvSpPr>
          <p:cNvPr id="65539" name="Rectangle 3"/>
          <p:cNvSpPr>
            <a:spLocks noGrp="1" noChangeArrowheads="1"/>
          </p:cNvSpPr>
          <p:nvPr>
            <p:ph type="body" idx="4294967295"/>
          </p:nvPr>
        </p:nvSpPr>
        <p:spPr>
          <a:xfrm>
            <a:off x="251520" y="1340768"/>
            <a:ext cx="8569325" cy="4929188"/>
          </a:xfrm>
        </p:spPr>
        <p:txBody>
          <a:bodyPr/>
          <a:lstStyle/>
          <a:p>
            <a:r>
              <a:rPr lang="en-US" altLang="zh-CN" dirty="0" smtClean="0">
                <a:solidFill>
                  <a:srgbClr val="FF0000"/>
                </a:solidFill>
              </a:rPr>
              <a:t>2012</a:t>
            </a:r>
            <a:r>
              <a:rPr lang="zh-CN" altLang="en-US" dirty="0" smtClean="0">
                <a:solidFill>
                  <a:srgbClr val="FF0000"/>
                </a:solidFill>
              </a:rPr>
              <a:t>年</a:t>
            </a:r>
            <a:r>
              <a:rPr lang="en-US" altLang="zh-CN" dirty="0" smtClean="0">
                <a:solidFill>
                  <a:srgbClr val="FF0000"/>
                </a:solidFill>
              </a:rPr>
              <a:t>6</a:t>
            </a:r>
            <a:r>
              <a:rPr lang="zh-CN" altLang="en-US" dirty="0" smtClean="0">
                <a:solidFill>
                  <a:srgbClr val="FF0000"/>
                </a:solidFill>
              </a:rPr>
              <a:t>月</a:t>
            </a:r>
            <a:r>
              <a:rPr lang="en-US" altLang="zh-CN" dirty="0" smtClean="0">
                <a:solidFill>
                  <a:srgbClr val="FF0000"/>
                </a:solidFill>
              </a:rPr>
              <a:t>9</a:t>
            </a:r>
            <a:r>
              <a:rPr lang="zh-CN" altLang="en-US" dirty="0" smtClean="0">
                <a:solidFill>
                  <a:srgbClr val="FF0000"/>
                </a:solidFill>
              </a:rPr>
              <a:t>日下午，莱城区发生重大溺水事件，杨庄镇杨庄中学</a:t>
            </a:r>
            <a:r>
              <a:rPr lang="en-US" altLang="zh-CN" dirty="0" smtClean="0">
                <a:solidFill>
                  <a:srgbClr val="FF0000"/>
                </a:solidFill>
              </a:rPr>
              <a:t>7</a:t>
            </a:r>
            <a:r>
              <a:rPr lang="zh-CN" altLang="en-US" dirty="0" smtClean="0">
                <a:solidFill>
                  <a:srgbClr val="FF0000"/>
                </a:solidFill>
              </a:rPr>
              <a:t>名学生溺水死亡。</a:t>
            </a:r>
          </a:p>
          <a:p>
            <a:r>
              <a:rPr lang="en-US" altLang="zh-CN" dirty="0" smtClean="0">
                <a:solidFill>
                  <a:srgbClr val="FF0000"/>
                </a:solidFill>
              </a:rPr>
              <a:t>2012</a:t>
            </a:r>
            <a:r>
              <a:rPr lang="zh-CN" altLang="en-US" dirty="0" smtClean="0">
                <a:solidFill>
                  <a:srgbClr val="FF0000"/>
                </a:solidFill>
              </a:rPr>
              <a:t>年</a:t>
            </a:r>
            <a:r>
              <a:rPr lang="en-US" altLang="zh-CN" dirty="0" smtClean="0">
                <a:solidFill>
                  <a:srgbClr val="FF0000"/>
                </a:solidFill>
              </a:rPr>
              <a:t>7</a:t>
            </a:r>
            <a:r>
              <a:rPr lang="zh-CN" altLang="en-US" dirty="0" smtClean="0">
                <a:solidFill>
                  <a:srgbClr val="FF0000"/>
                </a:solidFill>
              </a:rPr>
              <a:t>月钢城区艾山街道办事处南曹峪村</a:t>
            </a:r>
            <a:r>
              <a:rPr lang="en-US" altLang="zh-CN" dirty="0" smtClean="0">
                <a:solidFill>
                  <a:srgbClr val="FF0000"/>
                </a:solidFill>
              </a:rPr>
              <a:t>3</a:t>
            </a:r>
            <a:r>
              <a:rPr lang="zh-CN" altLang="en-US" dirty="0" smtClean="0">
                <a:solidFill>
                  <a:srgbClr val="FF0000"/>
                </a:solidFill>
              </a:rPr>
              <a:t>名小孩溺水身亡，张家洼</a:t>
            </a:r>
            <a:r>
              <a:rPr lang="en-US" altLang="zh-CN" dirty="0" smtClean="0">
                <a:solidFill>
                  <a:srgbClr val="FF0000"/>
                </a:solidFill>
              </a:rPr>
              <a:t>2</a:t>
            </a:r>
            <a:r>
              <a:rPr lang="zh-CN" altLang="en-US" dirty="0" smtClean="0">
                <a:solidFill>
                  <a:srgbClr val="FF0000"/>
                </a:solidFill>
              </a:rPr>
              <a:t>名学生溺水身亡</a:t>
            </a:r>
            <a:r>
              <a:rPr lang="en-US" altLang="zh-CN" dirty="0" smtClean="0">
                <a:solidFill>
                  <a:srgbClr val="FF0000"/>
                </a:solidFill>
              </a:rPr>
              <a:t>…….</a:t>
            </a:r>
          </a:p>
          <a:p>
            <a:r>
              <a:rPr lang="en-US" altLang="zh-CN" dirty="0" smtClean="0">
                <a:solidFill>
                  <a:srgbClr val="FF0000"/>
                </a:solidFill>
              </a:rPr>
              <a:t>2013</a:t>
            </a:r>
            <a:r>
              <a:rPr lang="zh-CN" altLang="en-US" dirty="0" smtClean="0">
                <a:solidFill>
                  <a:srgbClr val="FF0000"/>
                </a:solidFill>
              </a:rPr>
              <a:t>年</a:t>
            </a:r>
            <a:r>
              <a:rPr lang="en-US" altLang="zh-CN" dirty="0" smtClean="0">
                <a:solidFill>
                  <a:srgbClr val="FF0000"/>
                </a:solidFill>
              </a:rPr>
              <a:t>5</a:t>
            </a:r>
            <a:r>
              <a:rPr lang="zh-CN" altLang="en-US" dirty="0" smtClean="0">
                <a:solidFill>
                  <a:srgbClr val="FF0000"/>
                </a:solidFill>
              </a:rPr>
              <a:t>月</a:t>
            </a:r>
            <a:r>
              <a:rPr lang="en-US" altLang="zh-CN" dirty="0" smtClean="0">
                <a:solidFill>
                  <a:srgbClr val="FF0000"/>
                </a:solidFill>
              </a:rPr>
              <a:t>1</a:t>
            </a:r>
            <a:r>
              <a:rPr lang="zh-CN" altLang="en-US" dirty="0" smtClean="0">
                <a:solidFill>
                  <a:srgbClr val="FF0000"/>
                </a:solidFill>
              </a:rPr>
              <a:t>日（假期），钢城区辛庄镇</a:t>
            </a:r>
            <a:r>
              <a:rPr lang="en-US" altLang="zh-CN" dirty="0" smtClean="0">
                <a:solidFill>
                  <a:srgbClr val="FF0000"/>
                </a:solidFill>
              </a:rPr>
              <a:t>2</a:t>
            </a:r>
            <a:r>
              <a:rPr lang="zh-CN" altLang="en-US" dirty="0" smtClean="0">
                <a:solidFill>
                  <a:srgbClr val="FF0000"/>
                </a:solidFill>
              </a:rPr>
              <a:t>名学生溺水身亡。</a:t>
            </a:r>
          </a:p>
          <a:p>
            <a:r>
              <a:rPr lang="en-US" altLang="zh-CN" dirty="0" smtClean="0">
                <a:solidFill>
                  <a:srgbClr val="FF0000"/>
                </a:solidFill>
              </a:rPr>
              <a:t>2013</a:t>
            </a:r>
            <a:r>
              <a:rPr lang="zh-CN" altLang="en-US" dirty="0" smtClean="0">
                <a:solidFill>
                  <a:srgbClr val="FF0000"/>
                </a:solidFill>
              </a:rPr>
              <a:t>年</a:t>
            </a:r>
            <a:r>
              <a:rPr lang="en-US" altLang="zh-CN" dirty="0" smtClean="0">
                <a:solidFill>
                  <a:srgbClr val="FF0000"/>
                </a:solidFill>
              </a:rPr>
              <a:t>5</a:t>
            </a:r>
            <a:r>
              <a:rPr lang="zh-CN" altLang="en-US" dirty="0" smtClean="0">
                <a:solidFill>
                  <a:srgbClr val="FF0000"/>
                </a:solidFill>
              </a:rPr>
              <a:t>月</a:t>
            </a:r>
            <a:r>
              <a:rPr lang="en-US" altLang="zh-CN" dirty="0" smtClean="0">
                <a:solidFill>
                  <a:srgbClr val="FF0000"/>
                </a:solidFill>
              </a:rPr>
              <a:t>11</a:t>
            </a:r>
            <a:r>
              <a:rPr lang="zh-CN" altLang="en-US" dirty="0" smtClean="0">
                <a:solidFill>
                  <a:srgbClr val="FF0000"/>
                </a:solidFill>
              </a:rPr>
              <a:t>日（星期六），莱城区茶叶口镇又有</a:t>
            </a:r>
            <a:r>
              <a:rPr lang="en-US" altLang="zh-CN" dirty="0" smtClean="0">
                <a:solidFill>
                  <a:srgbClr val="FF0000"/>
                </a:solidFill>
              </a:rPr>
              <a:t>2</a:t>
            </a:r>
            <a:r>
              <a:rPr lang="zh-CN" altLang="en-US" dirty="0" smtClean="0">
                <a:solidFill>
                  <a:srgbClr val="FF0000"/>
                </a:solidFill>
              </a:rPr>
              <a:t>名学生溺水身亡。</a:t>
            </a:r>
            <a:endParaRPr lang="zh-CN" dirty="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animEffect transition="in" filter="blinds(horizontal)">
                                      <p:cBhvr>
                                        <p:cTn id="7" dur="500"/>
                                        <p:tgtEl>
                                          <p:spTgt spid="6553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5539">
                                            <p:txEl>
                                              <p:pRg st="1" end="1"/>
                                            </p:txEl>
                                          </p:spTgt>
                                        </p:tgtEl>
                                        <p:attrNameLst>
                                          <p:attrName>style.visibility</p:attrName>
                                        </p:attrNameLst>
                                      </p:cBhvr>
                                      <p:to>
                                        <p:strVal val="visible"/>
                                      </p:to>
                                    </p:set>
                                    <p:animEffect transition="in" filter="blinds(horizontal)">
                                      <p:cBhvr>
                                        <p:cTn id="12" dur="500"/>
                                        <p:tgtEl>
                                          <p:spTgt spid="65539">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5539">
                                            <p:txEl>
                                              <p:pRg st="2" end="2"/>
                                            </p:txEl>
                                          </p:spTgt>
                                        </p:tgtEl>
                                        <p:attrNameLst>
                                          <p:attrName>style.visibility</p:attrName>
                                        </p:attrNameLst>
                                      </p:cBhvr>
                                      <p:to>
                                        <p:strVal val="visible"/>
                                      </p:to>
                                    </p:set>
                                    <p:animEffect transition="in" filter="blinds(horizontal)">
                                      <p:cBhvr>
                                        <p:cTn id="17" dur="500"/>
                                        <p:tgtEl>
                                          <p:spTgt spid="65539">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5539">
                                            <p:txEl>
                                              <p:pRg st="3" end="3"/>
                                            </p:txEl>
                                          </p:spTgt>
                                        </p:tgtEl>
                                        <p:attrNameLst>
                                          <p:attrName>style.visibility</p:attrName>
                                        </p:attrNameLst>
                                      </p:cBhvr>
                                      <p:to>
                                        <p:strVal val="visible"/>
                                      </p:to>
                                    </p:set>
                                    <p:animEffect transition="in" filter="blinds(horizontal)">
                                      <p:cBhvr>
                                        <p:cTn id="22" dur="500"/>
                                        <p:tgtEl>
                                          <p:spTgt spid="655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WordArt 4"/>
          <p:cNvSpPr>
            <a:spLocks noChangeArrowheads="1" noChangeShapeType="1" noTextEdit="1"/>
          </p:cNvSpPr>
          <p:nvPr/>
        </p:nvSpPr>
        <p:spPr bwMode="auto">
          <a:xfrm>
            <a:off x="228600" y="1125538"/>
            <a:ext cx="8686800" cy="2819400"/>
          </a:xfrm>
          <a:prstGeom prst="rect">
            <a:avLst/>
          </a:prstGeom>
        </p:spPr>
        <p:txBody>
          <a:bodyPr wrap="none" fromWordArt="1">
            <a:prstTxWarp prst="textSlantUp">
              <a:avLst>
                <a:gd name="adj" fmla="val 0"/>
              </a:avLst>
            </a:prstTxWarp>
          </a:bodyPr>
          <a:lstStyle/>
          <a:p>
            <a:pPr algn="ctr"/>
            <a:r>
              <a:rPr lang="zh-CN" altLang="en-US" sz="3600" b="1"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黑体"/>
                <a:ea typeface="黑体"/>
              </a:rPr>
              <a:t>每一起溺水事件都给多个</a:t>
            </a:r>
          </a:p>
          <a:p>
            <a:pPr algn="ctr"/>
            <a:r>
              <a:rPr lang="zh-CN" altLang="en-US" sz="3600" b="1" kern="10">
                <a:ln w="9525">
                  <a:solidFill>
                    <a:srgbClr val="CC99FF"/>
                  </a:solidFill>
                  <a:round/>
                  <a:headEnd/>
                  <a:tailEnd/>
                </a:ln>
                <a:gradFill rotWithShape="1">
                  <a:gsLst>
                    <a:gs pos="0">
                      <a:srgbClr val="6600CC"/>
                    </a:gs>
                    <a:gs pos="100000">
                      <a:srgbClr val="CC00CC"/>
                    </a:gs>
                  </a:gsLst>
                  <a:lin ang="5400000" scaled="1"/>
                </a:gradFill>
                <a:effectLst>
                  <a:outerShdw dist="53882" dir="2700000" algn="ctr" rotWithShape="0">
                    <a:srgbClr val="9999FF">
                      <a:alpha val="79999"/>
                    </a:srgbClr>
                  </a:outerShdw>
                </a:effectLst>
                <a:latin typeface="黑体"/>
                <a:ea typeface="黑体"/>
              </a:rPr>
              <a:t>家庭带来了无尽的痛苦</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539750" y="836613"/>
            <a:ext cx="8208963" cy="448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Tx/>
              <a:buNone/>
            </a:pPr>
            <a:r>
              <a:rPr lang="zh-CN" altLang="en-US" sz="4800" b="1" dirty="0">
                <a:solidFill>
                  <a:srgbClr val="FF0000"/>
                </a:solidFill>
                <a:latin typeface="Arial" pitchFamily="34" charset="0"/>
              </a:rPr>
              <a:t>      </a:t>
            </a:r>
            <a:r>
              <a:rPr lang="zh-CN" altLang="en-US" sz="4800" b="1" dirty="0" smtClean="0">
                <a:solidFill>
                  <a:srgbClr val="FF0000"/>
                </a:solidFill>
                <a:latin typeface="Arial" pitchFamily="34" charset="0"/>
              </a:rPr>
              <a:t>  从</a:t>
            </a:r>
            <a:r>
              <a:rPr lang="zh-CN" altLang="en-US" sz="4800" b="1" dirty="0">
                <a:solidFill>
                  <a:srgbClr val="FF0000"/>
                </a:solidFill>
                <a:latin typeface="Arial" pitchFamily="34" charset="0"/>
              </a:rPr>
              <a:t>发生事故的原因分析，这些溺水死亡的学生大都是在双休日或放学后在溪、河、湖、塘边玩耍或洗东西、滑冰时，不慎掉进水中而造成溺水事故的发生。</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2"/>
          <p:cNvSpPr txBox="1">
            <a:spLocks noChangeArrowheads="1"/>
          </p:cNvSpPr>
          <p:nvPr/>
        </p:nvSpPr>
        <p:spPr bwMode="auto">
          <a:xfrm>
            <a:off x="1115616" y="1628800"/>
            <a:ext cx="6888163"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6600" b="1" dirty="0">
                <a:solidFill>
                  <a:srgbClr val="FF00FF"/>
                </a:solidFill>
                <a:ea typeface="仿宋_GB2312" pitchFamily="49" charset="-122"/>
              </a:rPr>
              <a:t>五、加强自我防护</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idx="4294967295"/>
          </p:nvPr>
        </p:nvSpPr>
        <p:spPr>
          <a:xfrm>
            <a:off x="107504" y="332656"/>
            <a:ext cx="8855075" cy="1385887"/>
          </a:xfrm>
        </p:spPr>
        <p:txBody>
          <a:bodyPr/>
          <a:lstStyle/>
          <a:p>
            <a:pPr algn="ctr" eaLnBrk="1" hangingPunct="1">
              <a:defRPr/>
            </a:pPr>
            <a:r>
              <a:rPr lang="zh-CN" altLang="en-US" b="1" dirty="0" smtClean="0">
                <a:solidFill>
                  <a:srgbClr val="FFFF00"/>
                </a:solidFill>
                <a:effectLst>
                  <a:outerShdw blurRad="38100" dist="38100" dir="2700000" algn="tl">
                    <a:srgbClr val="000000"/>
                  </a:outerShdw>
                </a:effectLst>
                <a:latin typeface="仿宋_GB2312" pitchFamily="49" charset="-122"/>
                <a:ea typeface="仿宋_GB2312" pitchFamily="49" charset="-122"/>
              </a:rPr>
              <a:t>遵纪守法、加强自我防护意识</a:t>
            </a:r>
            <a:r>
              <a:rPr lang="zh-CN" altLang="en-US" sz="5600" b="1" dirty="0" smtClean="0">
                <a:solidFill>
                  <a:srgbClr val="FFFF00"/>
                </a:solidFill>
                <a:effectLst>
                  <a:outerShdw blurRad="38100" dist="38100" dir="2700000" algn="tl">
                    <a:srgbClr val="000000"/>
                  </a:outerShdw>
                </a:effectLst>
                <a:latin typeface="仿宋_GB2312" pitchFamily="49" charset="-122"/>
                <a:ea typeface="仿宋_GB2312" pitchFamily="49" charset="-122"/>
              </a:rPr>
              <a:t> </a:t>
            </a:r>
          </a:p>
        </p:txBody>
      </p:sp>
      <p:sp>
        <p:nvSpPr>
          <p:cNvPr id="41987" name="Rectangle 3"/>
          <p:cNvSpPr>
            <a:spLocks noGrp="1" noChangeArrowheads="1"/>
          </p:cNvSpPr>
          <p:nvPr>
            <p:ph type="body" idx="4294967295"/>
          </p:nvPr>
        </p:nvSpPr>
        <p:spPr>
          <a:xfrm>
            <a:off x="467544" y="2276872"/>
            <a:ext cx="8281987" cy="3671887"/>
          </a:xfrm>
        </p:spPr>
        <p:txBody>
          <a:bodyPr/>
          <a:lstStyle/>
          <a:p>
            <a:pPr eaLnBrk="1" hangingPunct="1">
              <a:buFontTx/>
              <a:buNone/>
              <a:defRPr/>
            </a:pPr>
            <a:r>
              <a:rPr lang="zh-CN" altLang="en-US" sz="28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遵纪守法，不到网吧、游戏厅等禁止未成年人进入的场所，不结交不良青少年，不打架斗殴。不随意模仿电视或游戏中的暴力行为，不沉溺网络，不参与迷信和赌博活动，远离毒品，不看低级色情书刊和影像。如有不良青少年向自己要钱要物，要及时告诉家长或向警察求救。</a:t>
            </a:r>
          </a:p>
          <a:p>
            <a:pPr eaLnBrk="1" hangingPunct="1">
              <a:buFontTx/>
              <a:buNone/>
              <a:defRPr/>
            </a:pPr>
            <a:r>
              <a:rPr lang="zh-CN" altLang="en-US" sz="2800" b="1" dirty="0" smtClean="0">
                <a:solidFill>
                  <a:srgbClr val="FF0000"/>
                </a:solidFill>
                <a:effectLst>
                  <a:outerShdw blurRad="38100" dist="38100" dir="2700000" algn="tl">
                    <a:srgbClr val="000000"/>
                  </a:outerShdw>
                </a:effectLst>
                <a:latin typeface="仿宋_GB2312" pitchFamily="49" charset="-122"/>
                <a:ea typeface="仿宋_GB2312" pitchFamily="49" charset="-122"/>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228600" y="381000"/>
            <a:ext cx="5184775" cy="701675"/>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algn="ctr" eaLnBrk="1" hangingPunct="1">
              <a:spcBef>
                <a:spcPct val="50000"/>
              </a:spcBef>
            </a:pPr>
            <a:r>
              <a:rPr lang="zh-CN" altLang="en-US" sz="4000" b="1" dirty="0">
                <a:solidFill>
                  <a:srgbClr val="B03B00"/>
                </a:solidFill>
                <a:latin typeface="Verdana" pitchFamily="34" charset="0"/>
                <a:ea typeface="仿宋_GB2312" pitchFamily="49" charset="-122"/>
              </a:rPr>
              <a:t>公共场合五注意：</a:t>
            </a:r>
          </a:p>
        </p:txBody>
      </p:sp>
      <p:sp>
        <p:nvSpPr>
          <p:cNvPr id="48131" name="Text Box 4"/>
          <p:cNvSpPr txBox="1">
            <a:spLocks noChangeArrowheads="1"/>
          </p:cNvSpPr>
          <p:nvPr/>
        </p:nvSpPr>
        <p:spPr bwMode="auto">
          <a:xfrm>
            <a:off x="0" y="1600200"/>
            <a:ext cx="9144000" cy="579438"/>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3200" b="1" dirty="0">
                <a:solidFill>
                  <a:srgbClr val="CC0000"/>
                </a:solidFill>
                <a:latin typeface="仿宋_GB2312" pitchFamily="49" charset="-122"/>
                <a:ea typeface="仿宋_GB2312" pitchFamily="49" charset="-122"/>
              </a:rPr>
              <a:t>（</a:t>
            </a:r>
            <a:r>
              <a:rPr lang="en-US" altLang="zh-CN" sz="3200" b="1" dirty="0">
                <a:solidFill>
                  <a:srgbClr val="CC0000"/>
                </a:solidFill>
                <a:latin typeface="仿宋_GB2312" pitchFamily="49" charset="-122"/>
                <a:ea typeface="仿宋_GB2312" pitchFamily="49" charset="-122"/>
              </a:rPr>
              <a:t>1</a:t>
            </a:r>
            <a:r>
              <a:rPr lang="zh-CN" altLang="en-US" sz="3200" b="1" dirty="0">
                <a:solidFill>
                  <a:srgbClr val="CC0000"/>
                </a:solidFill>
                <a:latin typeface="仿宋_GB2312" pitchFamily="49" charset="-122"/>
                <a:ea typeface="仿宋_GB2312" pitchFamily="49" charset="-122"/>
              </a:rPr>
              <a:t>）</a:t>
            </a:r>
            <a:r>
              <a:rPr lang="zh-CN" altLang="en-US" sz="3200" dirty="0">
                <a:solidFill>
                  <a:srgbClr val="CC0000"/>
                </a:solidFill>
                <a:latin typeface="仿宋_GB2312" pitchFamily="49" charset="-122"/>
                <a:ea typeface="仿宋_GB2312" pitchFamily="49" charset="-122"/>
              </a:rPr>
              <a:t>不接受陌生人的同行或做客邀请。</a:t>
            </a:r>
            <a:endParaRPr lang="zh-CN" altLang="en-US" sz="3200" b="1" dirty="0">
              <a:solidFill>
                <a:srgbClr val="CC0000"/>
              </a:solidFill>
              <a:latin typeface="仿宋_GB2312" pitchFamily="49" charset="-122"/>
              <a:ea typeface="仿宋_GB2312" pitchFamily="49" charset="-122"/>
            </a:endParaRPr>
          </a:p>
        </p:txBody>
      </p:sp>
      <p:sp>
        <p:nvSpPr>
          <p:cNvPr id="48132" name="Text Box 5"/>
          <p:cNvSpPr txBox="1">
            <a:spLocks noChangeArrowheads="1"/>
          </p:cNvSpPr>
          <p:nvPr/>
        </p:nvSpPr>
        <p:spPr bwMode="auto">
          <a:xfrm>
            <a:off x="0" y="2667000"/>
            <a:ext cx="9144000" cy="579438"/>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3200" b="1" dirty="0">
                <a:solidFill>
                  <a:srgbClr val="CC0000"/>
                </a:solidFill>
                <a:latin typeface="仿宋_GB2312" pitchFamily="49" charset="-122"/>
                <a:ea typeface="仿宋_GB2312" pitchFamily="49" charset="-122"/>
              </a:rPr>
              <a:t>（</a:t>
            </a:r>
            <a:r>
              <a:rPr lang="en-US" altLang="zh-CN" sz="3200" b="1" dirty="0">
                <a:solidFill>
                  <a:srgbClr val="CC0000"/>
                </a:solidFill>
                <a:latin typeface="仿宋_GB2312" pitchFamily="49" charset="-122"/>
                <a:ea typeface="仿宋_GB2312" pitchFamily="49" charset="-122"/>
              </a:rPr>
              <a:t>2</a:t>
            </a:r>
            <a:r>
              <a:rPr lang="zh-CN" altLang="en-US" sz="3200" b="1" dirty="0">
                <a:solidFill>
                  <a:srgbClr val="CC0000"/>
                </a:solidFill>
                <a:latin typeface="仿宋_GB2312" pitchFamily="49" charset="-122"/>
                <a:ea typeface="仿宋_GB2312" pitchFamily="49" charset="-122"/>
              </a:rPr>
              <a:t>）</a:t>
            </a:r>
            <a:r>
              <a:rPr lang="zh-CN" altLang="en-US" sz="3200" dirty="0">
                <a:solidFill>
                  <a:srgbClr val="CC0000"/>
                </a:solidFill>
                <a:latin typeface="仿宋_GB2312" pitchFamily="49" charset="-122"/>
                <a:ea typeface="仿宋_GB2312" pitchFamily="49" charset="-122"/>
              </a:rPr>
              <a:t>人群拥挤不要好奇，应远离人群以保护自己。</a:t>
            </a:r>
            <a:endParaRPr lang="zh-CN" altLang="en-US" sz="3200" b="1" dirty="0">
              <a:solidFill>
                <a:srgbClr val="CC0000"/>
              </a:solidFill>
              <a:latin typeface="仿宋_GB2312" pitchFamily="49" charset="-122"/>
              <a:ea typeface="仿宋_GB2312" pitchFamily="49" charset="-122"/>
            </a:endParaRPr>
          </a:p>
        </p:txBody>
      </p:sp>
      <p:pic>
        <p:nvPicPr>
          <p:cNvPr id="48133"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688" y="3717032"/>
            <a:ext cx="4378325"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7" presetClass="entr" presetSubtype="2"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3000" fill="hold"/>
                                        <p:tgtEl>
                                          <p:spTgt spid="48130"/>
                                        </p:tgtEl>
                                        <p:attrNameLst>
                                          <p:attrName>ppt_x</p:attrName>
                                        </p:attrNameLst>
                                      </p:cBhvr>
                                      <p:tavLst>
                                        <p:tav tm="0">
                                          <p:val>
                                            <p:strVal val="1+#ppt_w/2"/>
                                          </p:val>
                                        </p:tav>
                                        <p:tav tm="100000">
                                          <p:val>
                                            <p:strVal val="#ppt_x"/>
                                          </p:val>
                                        </p:tav>
                                      </p:tavLst>
                                    </p:anim>
                                    <p:anim calcmode="lin" valueType="num">
                                      <p:cBhvr additive="base">
                                        <p:cTn id="8" dur="3000" fill="hold"/>
                                        <p:tgtEl>
                                          <p:spTgt spid="4813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3000"/>
                            </p:stCondLst>
                            <p:childTnLst>
                              <p:par>
                                <p:cTn id="10" presetID="7" presetClass="entr" presetSubtype="2" fill="hold" grpId="0" nodeType="afterEffect">
                                  <p:stCondLst>
                                    <p:cond delay="0"/>
                                  </p:stCondLst>
                                  <p:childTnLst>
                                    <p:set>
                                      <p:cBhvr>
                                        <p:cTn id="11" dur="1" fill="hold">
                                          <p:stCondLst>
                                            <p:cond delay="0"/>
                                          </p:stCondLst>
                                        </p:cTn>
                                        <p:tgtEl>
                                          <p:spTgt spid="48131"/>
                                        </p:tgtEl>
                                        <p:attrNameLst>
                                          <p:attrName>style.visibility</p:attrName>
                                        </p:attrNameLst>
                                      </p:cBhvr>
                                      <p:to>
                                        <p:strVal val="visible"/>
                                      </p:to>
                                    </p:set>
                                    <p:anim calcmode="lin" valueType="num">
                                      <p:cBhvr additive="base">
                                        <p:cTn id="12" dur="3000" fill="hold"/>
                                        <p:tgtEl>
                                          <p:spTgt spid="48131"/>
                                        </p:tgtEl>
                                        <p:attrNameLst>
                                          <p:attrName>ppt_x</p:attrName>
                                        </p:attrNameLst>
                                      </p:cBhvr>
                                      <p:tavLst>
                                        <p:tav tm="0">
                                          <p:val>
                                            <p:strVal val="1+#ppt_w/2"/>
                                          </p:val>
                                        </p:tav>
                                        <p:tav tm="100000">
                                          <p:val>
                                            <p:strVal val="#ppt_x"/>
                                          </p:val>
                                        </p:tav>
                                      </p:tavLst>
                                    </p:anim>
                                    <p:anim calcmode="lin" valueType="num">
                                      <p:cBhvr additive="base">
                                        <p:cTn id="13" dur="3000" fill="hold"/>
                                        <p:tgtEl>
                                          <p:spTgt spid="4813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6000"/>
                            </p:stCondLst>
                            <p:childTnLst>
                              <p:par>
                                <p:cTn id="15" presetID="7" presetClass="entr" presetSubtype="2" fill="hold" grpId="0" nodeType="afterEffect">
                                  <p:stCondLst>
                                    <p:cond delay="0"/>
                                  </p:stCondLst>
                                  <p:childTnLst>
                                    <p:set>
                                      <p:cBhvr>
                                        <p:cTn id="16" dur="1" fill="hold">
                                          <p:stCondLst>
                                            <p:cond delay="0"/>
                                          </p:stCondLst>
                                        </p:cTn>
                                        <p:tgtEl>
                                          <p:spTgt spid="48132"/>
                                        </p:tgtEl>
                                        <p:attrNameLst>
                                          <p:attrName>style.visibility</p:attrName>
                                        </p:attrNameLst>
                                      </p:cBhvr>
                                      <p:to>
                                        <p:strVal val="visible"/>
                                      </p:to>
                                    </p:set>
                                    <p:anim calcmode="lin" valueType="num">
                                      <p:cBhvr additive="base">
                                        <p:cTn id="17" dur="3000" fill="hold"/>
                                        <p:tgtEl>
                                          <p:spTgt spid="48132"/>
                                        </p:tgtEl>
                                        <p:attrNameLst>
                                          <p:attrName>ppt_x</p:attrName>
                                        </p:attrNameLst>
                                      </p:cBhvr>
                                      <p:tavLst>
                                        <p:tav tm="0">
                                          <p:val>
                                            <p:strVal val="1+#ppt_w/2"/>
                                          </p:val>
                                        </p:tav>
                                        <p:tav tm="100000">
                                          <p:val>
                                            <p:strVal val="#ppt_x"/>
                                          </p:val>
                                        </p:tav>
                                      </p:tavLst>
                                    </p:anim>
                                    <p:anim calcmode="lin" valueType="num">
                                      <p:cBhvr additive="base">
                                        <p:cTn id="18" dur="3000" fill="hold"/>
                                        <p:tgtEl>
                                          <p:spTgt spid="481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bldLvl="0" animBg="1" autoUpdateAnimBg="0"/>
      <p:bldP spid="48131" grpId="0" bldLvl="0" animBg="1" autoUpdateAnimBg="0"/>
      <p:bldP spid="48132" grpId="0" bldLvl="0" animBg="1"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Text Box 4"/>
          <p:cNvSpPr txBox="1">
            <a:spLocks noChangeArrowheads="1"/>
          </p:cNvSpPr>
          <p:nvPr/>
        </p:nvSpPr>
        <p:spPr bwMode="auto">
          <a:xfrm>
            <a:off x="304800" y="2590800"/>
            <a:ext cx="8839200" cy="1554163"/>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3200" dirty="0">
                <a:solidFill>
                  <a:srgbClr val="CC0000"/>
                </a:solidFill>
                <a:latin typeface="仿宋_GB2312" pitchFamily="49" charset="-122"/>
                <a:ea typeface="仿宋_GB2312" pitchFamily="49" charset="-122"/>
              </a:rPr>
              <a:t>（</a:t>
            </a:r>
            <a:r>
              <a:rPr lang="en-US" altLang="zh-CN" sz="3200" dirty="0">
                <a:solidFill>
                  <a:srgbClr val="CC0000"/>
                </a:solidFill>
                <a:latin typeface="仿宋_GB2312" pitchFamily="49" charset="-122"/>
                <a:ea typeface="仿宋_GB2312" pitchFamily="49" charset="-122"/>
              </a:rPr>
              <a:t>4</a:t>
            </a:r>
            <a:r>
              <a:rPr lang="zh-CN" altLang="en-US" sz="3200" dirty="0">
                <a:solidFill>
                  <a:srgbClr val="CC0000"/>
                </a:solidFill>
                <a:latin typeface="仿宋_GB2312" pitchFamily="49" charset="-122"/>
                <a:ea typeface="仿宋_GB2312" pitchFamily="49" charset="-122"/>
              </a:rPr>
              <a:t>）若被推倒，要设法靠近墙壁，身体面壁蜷成球状，双手在颈后紧扣，以保护身体最脆弱的部位。如有可能，抓住一样坚固牢靠的东西。</a:t>
            </a:r>
            <a:endParaRPr lang="zh-CN" altLang="en-US" sz="3200" b="1" dirty="0">
              <a:solidFill>
                <a:srgbClr val="CC0000"/>
              </a:solidFill>
              <a:latin typeface="仿宋_GB2312" pitchFamily="49" charset="-122"/>
              <a:ea typeface="仿宋_GB2312" pitchFamily="49" charset="-122"/>
            </a:endParaRPr>
          </a:p>
        </p:txBody>
      </p:sp>
      <p:sp>
        <p:nvSpPr>
          <p:cNvPr id="49156" name="Text Box 6"/>
          <p:cNvSpPr txBox="1">
            <a:spLocks noChangeArrowheads="1"/>
          </p:cNvSpPr>
          <p:nvPr/>
        </p:nvSpPr>
        <p:spPr bwMode="auto">
          <a:xfrm>
            <a:off x="228600" y="4495800"/>
            <a:ext cx="8686800" cy="1066800"/>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3200" b="1" dirty="0">
                <a:solidFill>
                  <a:srgbClr val="CC0000"/>
                </a:solidFill>
                <a:latin typeface="仿宋_GB2312" pitchFamily="49" charset="-122"/>
                <a:ea typeface="仿宋_GB2312" pitchFamily="49" charset="-122"/>
              </a:rPr>
              <a:t>（</a:t>
            </a:r>
            <a:r>
              <a:rPr lang="en-US" altLang="zh-CN" sz="3200" dirty="0">
                <a:solidFill>
                  <a:srgbClr val="CC0000"/>
                </a:solidFill>
                <a:latin typeface="仿宋_GB2312" pitchFamily="49" charset="-122"/>
                <a:ea typeface="仿宋_GB2312" pitchFamily="49" charset="-122"/>
              </a:rPr>
              <a:t>5</a:t>
            </a:r>
            <a:r>
              <a:rPr lang="zh-CN" altLang="en-US" sz="3200" b="1" dirty="0">
                <a:solidFill>
                  <a:srgbClr val="CC0000"/>
                </a:solidFill>
                <a:latin typeface="仿宋_GB2312" pitchFamily="49" charset="-122"/>
                <a:ea typeface="仿宋_GB2312" pitchFamily="49" charset="-122"/>
              </a:rPr>
              <a:t>）</a:t>
            </a:r>
            <a:r>
              <a:rPr lang="zh-CN" altLang="en-US" sz="3200" dirty="0">
                <a:solidFill>
                  <a:srgbClr val="CC0000"/>
                </a:solidFill>
                <a:latin typeface="仿宋_GB2312" pitchFamily="49" charset="-122"/>
                <a:ea typeface="仿宋_GB2312" pitchFamily="49" charset="-122"/>
              </a:rPr>
              <a:t>发现有人摔倒，要马上停下脚步，同时大声呼救，告知后面的人不要靠近。</a:t>
            </a:r>
          </a:p>
        </p:txBody>
      </p:sp>
      <p:sp>
        <p:nvSpPr>
          <p:cNvPr id="49157" name="Text Box 2"/>
          <p:cNvSpPr txBox="1">
            <a:spLocks noChangeArrowheads="1"/>
          </p:cNvSpPr>
          <p:nvPr/>
        </p:nvSpPr>
        <p:spPr bwMode="auto">
          <a:xfrm>
            <a:off x="228600" y="381000"/>
            <a:ext cx="5184775" cy="701675"/>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algn="ctr" eaLnBrk="1" hangingPunct="1">
              <a:spcBef>
                <a:spcPct val="50000"/>
              </a:spcBef>
            </a:pPr>
            <a:r>
              <a:rPr lang="zh-CN" altLang="en-US" sz="4000" b="1">
                <a:solidFill>
                  <a:srgbClr val="B03B00"/>
                </a:solidFill>
                <a:latin typeface="Verdana" pitchFamily="34" charset="0"/>
                <a:ea typeface="仿宋_GB2312" pitchFamily="49" charset="-122"/>
              </a:rPr>
              <a:t>公共场合五注意：</a:t>
            </a:r>
          </a:p>
        </p:txBody>
      </p:sp>
      <p:sp>
        <p:nvSpPr>
          <p:cNvPr id="49158" name="Text Box 4"/>
          <p:cNvSpPr txBox="1">
            <a:spLocks noChangeArrowheads="1"/>
          </p:cNvSpPr>
          <p:nvPr/>
        </p:nvSpPr>
        <p:spPr bwMode="auto">
          <a:xfrm>
            <a:off x="228600" y="1371600"/>
            <a:ext cx="8686800" cy="1066800"/>
          </a:xfrm>
          <a:prstGeom prst="rect">
            <a:avLst/>
          </a:prstGeom>
          <a:gradFill rotWithShape="1">
            <a:gsLst>
              <a:gs pos="0">
                <a:srgbClr val="FFFF99"/>
              </a:gs>
              <a:gs pos="100000">
                <a:srgbClr val="767647"/>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3200" dirty="0">
                <a:solidFill>
                  <a:srgbClr val="CC0000"/>
                </a:solidFill>
                <a:latin typeface="仿宋_GB2312" pitchFamily="49" charset="-122"/>
                <a:ea typeface="仿宋_GB2312" pitchFamily="49" charset="-122"/>
              </a:rPr>
              <a:t>（</a:t>
            </a:r>
            <a:r>
              <a:rPr lang="en-US" altLang="zh-CN" sz="3200" dirty="0">
                <a:solidFill>
                  <a:srgbClr val="CC0000"/>
                </a:solidFill>
                <a:latin typeface="仿宋_GB2312" pitchFamily="49" charset="-122"/>
                <a:ea typeface="仿宋_GB2312" pitchFamily="49" charset="-122"/>
              </a:rPr>
              <a:t>3</a:t>
            </a:r>
            <a:r>
              <a:rPr lang="zh-CN" altLang="en-US" sz="3200" dirty="0">
                <a:solidFill>
                  <a:srgbClr val="CC0000"/>
                </a:solidFill>
                <a:latin typeface="仿宋_GB2312" pitchFamily="49" charset="-122"/>
                <a:ea typeface="仿宋_GB2312" pitchFamily="49" charset="-122"/>
              </a:rPr>
              <a:t>）公共场所玩要有大人带领，遵守安全规则，采取到保险措施。</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9158"/>
                                        </p:tgtEl>
                                        <p:attrNameLst>
                                          <p:attrName>style.visibility</p:attrName>
                                        </p:attrNameLst>
                                      </p:cBhvr>
                                      <p:to>
                                        <p:strVal val="visible"/>
                                      </p:to>
                                    </p:set>
                                    <p:animEffect transition="in" filter="wipe(down)">
                                      <p:cBhvr>
                                        <p:cTn id="7" dur="580">
                                          <p:stCondLst>
                                            <p:cond delay="0"/>
                                          </p:stCondLst>
                                        </p:cTn>
                                        <p:tgtEl>
                                          <p:spTgt spid="49158"/>
                                        </p:tgtEl>
                                      </p:cBhvr>
                                    </p:animEffect>
                                    <p:anim calcmode="lin" valueType="num">
                                      <p:cBhvr>
                                        <p:cTn id="8" dur="1822" tmFilter="0,0; 0.14,0.36; 0.43,0.73; 0.71,0.91; 1.0,1.0">
                                          <p:stCondLst>
                                            <p:cond delay="0"/>
                                          </p:stCondLst>
                                        </p:cTn>
                                        <p:tgtEl>
                                          <p:spTgt spid="4915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915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915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915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9158"/>
                                        </p:tgtEl>
                                        <p:attrNameLst>
                                          <p:attrName>ppt_y</p:attrName>
                                        </p:attrNameLst>
                                      </p:cBhvr>
                                      <p:tavLst>
                                        <p:tav tm="0" fmla="#ppt_y-sin(pi*$)/81">
                                          <p:val>
                                            <p:fltVal val="0"/>
                                          </p:val>
                                        </p:tav>
                                        <p:tav tm="100000">
                                          <p:val>
                                            <p:fltVal val="1"/>
                                          </p:val>
                                        </p:tav>
                                      </p:tavLst>
                                    </p:anim>
                                    <p:animScale>
                                      <p:cBhvr>
                                        <p:cTn id="13" dur="26">
                                          <p:stCondLst>
                                            <p:cond delay="650"/>
                                          </p:stCondLst>
                                        </p:cTn>
                                        <p:tgtEl>
                                          <p:spTgt spid="49158"/>
                                        </p:tgtEl>
                                      </p:cBhvr>
                                      <p:to x="100000" y="60000"/>
                                    </p:animScale>
                                    <p:animScale>
                                      <p:cBhvr>
                                        <p:cTn id="14" dur="166" decel="50000">
                                          <p:stCondLst>
                                            <p:cond delay="676"/>
                                          </p:stCondLst>
                                        </p:cTn>
                                        <p:tgtEl>
                                          <p:spTgt spid="49158"/>
                                        </p:tgtEl>
                                      </p:cBhvr>
                                      <p:to x="100000" y="100000"/>
                                    </p:animScale>
                                    <p:animScale>
                                      <p:cBhvr>
                                        <p:cTn id="15" dur="26">
                                          <p:stCondLst>
                                            <p:cond delay="1312"/>
                                          </p:stCondLst>
                                        </p:cTn>
                                        <p:tgtEl>
                                          <p:spTgt spid="49158"/>
                                        </p:tgtEl>
                                      </p:cBhvr>
                                      <p:to x="100000" y="80000"/>
                                    </p:animScale>
                                    <p:animScale>
                                      <p:cBhvr>
                                        <p:cTn id="16" dur="166" decel="50000">
                                          <p:stCondLst>
                                            <p:cond delay="1338"/>
                                          </p:stCondLst>
                                        </p:cTn>
                                        <p:tgtEl>
                                          <p:spTgt spid="49158"/>
                                        </p:tgtEl>
                                      </p:cBhvr>
                                      <p:to x="100000" y="100000"/>
                                    </p:animScale>
                                    <p:animScale>
                                      <p:cBhvr>
                                        <p:cTn id="17" dur="26">
                                          <p:stCondLst>
                                            <p:cond delay="1642"/>
                                          </p:stCondLst>
                                        </p:cTn>
                                        <p:tgtEl>
                                          <p:spTgt spid="49158"/>
                                        </p:tgtEl>
                                      </p:cBhvr>
                                      <p:to x="100000" y="90000"/>
                                    </p:animScale>
                                    <p:animScale>
                                      <p:cBhvr>
                                        <p:cTn id="18" dur="166" decel="50000">
                                          <p:stCondLst>
                                            <p:cond delay="1668"/>
                                          </p:stCondLst>
                                        </p:cTn>
                                        <p:tgtEl>
                                          <p:spTgt spid="49158"/>
                                        </p:tgtEl>
                                      </p:cBhvr>
                                      <p:to x="100000" y="100000"/>
                                    </p:animScale>
                                    <p:animScale>
                                      <p:cBhvr>
                                        <p:cTn id="19" dur="26">
                                          <p:stCondLst>
                                            <p:cond delay="1808"/>
                                          </p:stCondLst>
                                        </p:cTn>
                                        <p:tgtEl>
                                          <p:spTgt spid="49158"/>
                                        </p:tgtEl>
                                      </p:cBhvr>
                                      <p:to x="100000" y="95000"/>
                                    </p:animScale>
                                    <p:animScale>
                                      <p:cBhvr>
                                        <p:cTn id="20" dur="166" decel="50000">
                                          <p:stCondLst>
                                            <p:cond delay="1834"/>
                                          </p:stCondLst>
                                        </p:cTn>
                                        <p:tgtEl>
                                          <p:spTgt spid="49158"/>
                                        </p:tgtEl>
                                      </p:cBhvr>
                                      <p:to x="100000" y="10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49155"/>
                                        </p:tgtEl>
                                        <p:attrNameLst>
                                          <p:attrName>style.visibility</p:attrName>
                                        </p:attrNameLst>
                                      </p:cBhvr>
                                      <p:to>
                                        <p:strVal val="visible"/>
                                      </p:to>
                                    </p:set>
                                    <p:animEffect transition="in" filter="box(in)">
                                      <p:cBhvr>
                                        <p:cTn id="25" dur="500"/>
                                        <p:tgtEl>
                                          <p:spTgt spid="49155"/>
                                        </p:tgtEl>
                                      </p:cBhvr>
                                    </p:animEffect>
                                  </p:childTnLst>
                                </p:cTn>
                              </p:par>
                            </p:childTnLst>
                          </p:cTn>
                        </p:par>
                      </p:childTnLst>
                    </p:cTn>
                  </p:par>
                  <p:par>
                    <p:cTn id="26" fill="hold" nodeType="clickPar">
                      <p:stCondLst>
                        <p:cond delay="indefinite"/>
                      </p:stCondLst>
                      <p:childTnLst>
                        <p:par>
                          <p:cTn id="27" fill="hold" nodeType="withGroup">
                            <p:stCondLst>
                              <p:cond delay="0"/>
                            </p:stCondLst>
                            <p:childTnLst>
                              <p:par>
                                <p:cTn id="28" presetID="4" presetClass="entr" presetSubtype="16" fill="hold" nodeType="clickEffect">
                                  <p:stCondLst>
                                    <p:cond delay="0"/>
                                  </p:stCondLst>
                                  <p:childTnLst>
                                    <p:set>
                                      <p:cBhvr>
                                        <p:cTn id="29" dur="1" fill="hold">
                                          <p:stCondLst>
                                            <p:cond delay="0"/>
                                          </p:stCondLst>
                                        </p:cTn>
                                        <p:tgtEl>
                                          <p:spTgt spid="49156">
                                            <p:txEl>
                                              <p:pRg st="0" end="0"/>
                                            </p:txEl>
                                          </p:spTgt>
                                        </p:tgtEl>
                                        <p:attrNameLst>
                                          <p:attrName>style.visibility</p:attrName>
                                        </p:attrNameLst>
                                      </p:cBhvr>
                                      <p:to>
                                        <p:strVal val="visible"/>
                                      </p:to>
                                    </p:set>
                                    <p:animEffect transition="in" filter="box(in)">
                                      <p:cBhvr>
                                        <p:cTn id="30" dur="500"/>
                                        <p:tgtEl>
                                          <p:spTgt spid="4915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animBg="1" autoUpdateAnimBg="0"/>
      <p:bldP spid="49158" grpId="0" animBg="1"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9" name="Picture 3" descr="game_ctwall_176170_m"/>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71550" y="2060848"/>
            <a:ext cx="6911975" cy="460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0" name="Rectangle 4"/>
          <p:cNvSpPr>
            <a:spLocks noChangeArrowheads="1"/>
          </p:cNvSpPr>
          <p:nvPr/>
        </p:nvSpPr>
        <p:spPr bwMode="auto">
          <a:xfrm>
            <a:off x="971550" y="333375"/>
            <a:ext cx="7561263" cy="762000"/>
          </a:xfrm>
          <a:prstGeom prst="rect">
            <a:avLst/>
          </a:prstGeom>
          <a:noFill/>
          <a:ln w="9525">
            <a:noFill/>
            <a:miter lim="800000"/>
            <a:headEnd/>
            <a:tailEnd/>
          </a:ln>
          <a:effectLst/>
        </p:spPr>
        <p:txBody>
          <a:bodyPr>
            <a:spAutoFit/>
          </a:bodyPr>
          <a:lstStyle/>
          <a:p>
            <a:pPr>
              <a:defRPr/>
            </a:pPr>
            <a:r>
              <a:rPr lang="zh-CN" altLang="en-US" sz="4400" b="1" dirty="0">
                <a:solidFill>
                  <a:srgbClr val="FFFF00"/>
                </a:solidFill>
                <a:effectLst>
                  <a:outerShdw blurRad="38100" dist="38100" dir="2700000" algn="tl">
                    <a:srgbClr val="000000"/>
                  </a:outerShdw>
                </a:effectLst>
                <a:ea typeface="黑体" pitchFamily="49" charset="-122"/>
              </a:rPr>
              <a:t>  </a:t>
            </a:r>
            <a:r>
              <a:rPr lang="zh-CN" altLang="en-US" sz="4400" b="1" dirty="0">
                <a:solidFill>
                  <a:srgbClr val="FFFF00"/>
                </a:solidFill>
                <a:effectLst>
                  <a:outerShdw blurRad="38100" dist="38100" dir="2700000" algn="tl">
                    <a:srgbClr val="000000"/>
                  </a:outerShdw>
                </a:effectLst>
                <a:ea typeface="仿宋_GB2312" pitchFamily="49" charset="-122"/>
              </a:rPr>
              <a:t>如何过一个有意义的假期</a:t>
            </a:r>
          </a:p>
        </p:txBody>
      </p:sp>
      <p:sp>
        <p:nvSpPr>
          <p:cNvPr id="50181" name="Text Box 5"/>
          <p:cNvSpPr txBox="1">
            <a:spLocks noChangeArrowheads="1"/>
          </p:cNvSpPr>
          <p:nvPr/>
        </p:nvSpPr>
        <p:spPr bwMode="auto">
          <a:xfrm>
            <a:off x="2339975" y="1341438"/>
            <a:ext cx="387798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3200" dirty="0">
                <a:solidFill>
                  <a:srgbClr val="FF0000"/>
                </a:solidFill>
                <a:ea typeface="仿宋_GB2312" pitchFamily="49" charset="-122"/>
              </a:rPr>
              <a:t>和家人共享美好时光</a:t>
            </a:r>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descr="u=3808015076,2921310717&amp;fm=23&amp;gp=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47813" y="1898650"/>
            <a:ext cx="6624637" cy="495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3" name="Text Box 3"/>
          <p:cNvSpPr txBox="1">
            <a:spLocks noChangeArrowheads="1"/>
          </p:cNvSpPr>
          <p:nvPr/>
        </p:nvSpPr>
        <p:spPr bwMode="auto">
          <a:xfrm>
            <a:off x="1187450" y="333375"/>
            <a:ext cx="72009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endParaRPr lang="zh-CN" altLang="en-US">
              <a:solidFill>
                <a:srgbClr val="FF0000"/>
              </a:solidFill>
              <a:latin typeface="Arial" pitchFamily="34" charset="0"/>
            </a:endParaRPr>
          </a:p>
        </p:txBody>
      </p:sp>
      <p:sp>
        <p:nvSpPr>
          <p:cNvPr id="51204" name="Text Box 4"/>
          <p:cNvSpPr txBox="1">
            <a:spLocks noChangeArrowheads="1"/>
          </p:cNvSpPr>
          <p:nvPr/>
        </p:nvSpPr>
        <p:spPr bwMode="auto">
          <a:xfrm>
            <a:off x="1835150" y="260350"/>
            <a:ext cx="540067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endParaRPr lang="zh-CN" altLang="en-US" sz="6000">
              <a:solidFill>
                <a:srgbClr val="FF0000"/>
              </a:solidFill>
              <a:latin typeface="Arial" pitchFamily="34" charset="0"/>
            </a:endParaRPr>
          </a:p>
        </p:txBody>
      </p:sp>
      <p:sp>
        <p:nvSpPr>
          <p:cNvPr id="51205" name="Text Box 5"/>
          <p:cNvSpPr txBox="1">
            <a:spLocks noChangeArrowheads="1"/>
          </p:cNvSpPr>
          <p:nvPr/>
        </p:nvSpPr>
        <p:spPr bwMode="auto">
          <a:xfrm>
            <a:off x="1258888" y="404813"/>
            <a:ext cx="7058025"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5400" dirty="0">
                <a:solidFill>
                  <a:srgbClr val="FF0000"/>
                </a:solidFill>
                <a:latin typeface="Arial" pitchFamily="34" charset="0"/>
                <a:ea typeface="仿宋_GB2312" pitchFamily="49" charset="-122"/>
              </a:rPr>
              <a:t>去学习自己的兴趣爱好</a:t>
            </a:r>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u=4272788141,2320227223&amp;fm=23&amp;gp=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550" y="1958975"/>
            <a:ext cx="6913563" cy="489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7" name="Text Box 3"/>
          <p:cNvSpPr txBox="1">
            <a:spLocks noChangeArrowheads="1"/>
          </p:cNvSpPr>
          <p:nvPr/>
        </p:nvSpPr>
        <p:spPr bwMode="auto">
          <a:xfrm>
            <a:off x="1476375" y="620713"/>
            <a:ext cx="626427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4800" dirty="0">
                <a:solidFill>
                  <a:srgbClr val="FF0000"/>
                </a:solidFill>
                <a:latin typeface="Arial" pitchFamily="34" charset="0"/>
                <a:ea typeface="仿宋_GB2312" pitchFamily="49" charset="-122"/>
              </a:rPr>
              <a:t>帮父母干家务</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68313" y="2133600"/>
            <a:ext cx="8229600" cy="1384300"/>
          </a:xfrm>
        </p:spPr>
        <p:txBody>
          <a:bodyPr/>
          <a:lstStyle/>
          <a:p>
            <a:r>
              <a:rPr lang="zh-CN" altLang="en-US" dirty="0" smtClean="0"/>
              <a:t>   </a:t>
            </a:r>
            <a:r>
              <a:rPr lang="zh-CN" altLang="en-US" sz="6600" b="1" dirty="0" smtClean="0">
                <a:solidFill>
                  <a:srgbClr val="FF00FF"/>
                </a:solidFill>
                <a:ea typeface="仿宋_GB2312" pitchFamily="49" charset="-122"/>
              </a:rPr>
              <a:t>一、防止踩踏</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untitled"/>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750" y="1541463"/>
            <a:ext cx="7488238" cy="531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1" name="Text Box 3"/>
          <p:cNvSpPr txBox="1">
            <a:spLocks noChangeArrowheads="1"/>
          </p:cNvSpPr>
          <p:nvPr/>
        </p:nvSpPr>
        <p:spPr bwMode="auto">
          <a:xfrm>
            <a:off x="1187450" y="333375"/>
            <a:ext cx="59055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4800" dirty="0">
                <a:solidFill>
                  <a:srgbClr val="FF0000"/>
                </a:solidFill>
                <a:latin typeface="Arial" pitchFamily="34" charset="0"/>
                <a:ea typeface="仿宋_GB2312" pitchFamily="49" charset="-122"/>
              </a:rPr>
              <a:t>多锻炼身体</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就"/>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59288" y="260350"/>
            <a:ext cx="4684712" cy="659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5" name="Text Box 3"/>
          <p:cNvSpPr txBox="1">
            <a:spLocks noChangeArrowheads="1"/>
          </p:cNvSpPr>
          <p:nvPr/>
        </p:nvSpPr>
        <p:spPr bwMode="auto">
          <a:xfrm>
            <a:off x="1042988" y="3644900"/>
            <a:ext cx="3167062"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spcBef>
                <a:spcPct val="50000"/>
              </a:spcBef>
            </a:pPr>
            <a:r>
              <a:rPr lang="zh-CN" altLang="en-US" sz="4800" dirty="0" smtClean="0">
                <a:solidFill>
                  <a:srgbClr val="FF0000"/>
                </a:solidFill>
                <a:latin typeface="Arial" pitchFamily="34" charset="0"/>
                <a:ea typeface="仿宋_GB2312" pitchFamily="49" charset="-122"/>
              </a:rPr>
              <a:t>还</a:t>
            </a:r>
            <a:r>
              <a:rPr lang="zh-CN" altLang="en-US" sz="4800" dirty="0">
                <a:solidFill>
                  <a:srgbClr val="FF0000"/>
                </a:solidFill>
                <a:latin typeface="Arial" pitchFamily="34" charset="0"/>
                <a:ea typeface="仿宋_GB2312" pitchFamily="49" charset="-122"/>
              </a:rPr>
              <a:t>是好好享受节日的喜悦</a:t>
            </a:r>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4294967295"/>
          </p:nvPr>
        </p:nvSpPr>
        <p:spPr>
          <a:xfrm>
            <a:off x="34925" y="1485900"/>
            <a:ext cx="8497515" cy="3383260"/>
          </a:xfrm>
        </p:spPr>
        <p:txBody>
          <a:bodyPr/>
          <a:lstStyle/>
          <a:p>
            <a:pPr lvl="4" algn="just" eaLnBrk="1" hangingPunct="1">
              <a:lnSpc>
                <a:spcPct val="90000"/>
              </a:lnSpc>
              <a:defRPr/>
            </a:pPr>
            <a:r>
              <a:rPr lang="zh-CN" altLang="en-US" sz="4000" b="1" dirty="0" smtClean="0">
                <a:solidFill>
                  <a:srgbClr val="FF0000"/>
                </a:solidFill>
                <a:effectLst>
                  <a:outerShdw blurRad="38100" dist="38100" dir="2700000" algn="tl">
                    <a:srgbClr val="000000"/>
                  </a:outerShdw>
                </a:effectLst>
                <a:ea typeface="仿宋_GB2312" pitchFamily="49" charset="-122"/>
              </a:rPr>
              <a:t>建议：实习即将来临，希望大家在寒假假期里以复习功课为主，好好学习，认真复习功课，保质保量完成假期作业，为实习打下坚实的基础！</a:t>
            </a:r>
            <a:r>
              <a:rPr lang="zh-CN" altLang="en-US" sz="4000" b="1" dirty="0" smtClean="0">
                <a:solidFill>
                  <a:srgbClr val="FF0000"/>
                </a:solidFill>
                <a:effectLst>
                  <a:outerShdw blurRad="38100" dist="38100" dir="2700000" algn="tl">
                    <a:srgbClr val="000000"/>
                  </a:outerShdw>
                </a:effectLst>
                <a:latin typeface="华文中宋" pitchFamily="2" charset="-122"/>
                <a:ea typeface="华文中宋" pitchFamily="2" charset="-122"/>
              </a:rPr>
              <a:t>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4454525" y="2081213"/>
            <a:ext cx="4175125"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600" b="1" dirty="0" smtClean="0">
                <a:solidFill>
                  <a:srgbClr val="FF0000"/>
                </a:solidFill>
                <a:latin typeface="华文中宋" pitchFamily="2" charset="-122"/>
                <a:ea typeface="仿宋_GB2312" pitchFamily="49" charset="-122"/>
              </a:rPr>
              <a:t>最</a:t>
            </a:r>
            <a:r>
              <a:rPr lang="zh-CN" altLang="en-US" sz="3600" b="1" dirty="0">
                <a:solidFill>
                  <a:srgbClr val="FF0000"/>
                </a:solidFill>
                <a:latin typeface="华文中宋" pitchFamily="2" charset="-122"/>
                <a:ea typeface="仿宋_GB2312" pitchFamily="49" charset="-122"/>
              </a:rPr>
              <a:t>后，祝愿同学们新学年，新气象，快乐每一天！度过一个安全、有意义的假期</a:t>
            </a:r>
            <a:r>
              <a:rPr lang="zh-CN" altLang="en-US" sz="3600" b="1" dirty="0" smtClean="0">
                <a:solidFill>
                  <a:srgbClr val="FF0000"/>
                </a:solidFill>
                <a:latin typeface="华文中宋" pitchFamily="2" charset="-122"/>
                <a:ea typeface="仿宋_GB2312" pitchFamily="49" charset="-122"/>
              </a:rPr>
              <a:t>！ </a:t>
            </a:r>
            <a:endParaRPr lang="zh-CN" altLang="en-US" sz="3600" b="1" dirty="0">
              <a:solidFill>
                <a:srgbClr val="FF0000"/>
              </a:solidFill>
              <a:latin typeface="华文中宋" pitchFamily="2" charset="-122"/>
              <a:ea typeface="仿宋_GB2312" pitchFamily="49" charset="-122"/>
            </a:endParaRPr>
          </a:p>
        </p:txBody>
      </p:sp>
      <p:sp>
        <p:nvSpPr>
          <p:cNvPr id="56323" name="Text Box 4"/>
          <p:cNvSpPr txBox="1">
            <a:spLocks noChangeArrowheads="1"/>
          </p:cNvSpPr>
          <p:nvPr/>
        </p:nvSpPr>
        <p:spPr bwMode="auto">
          <a:xfrm>
            <a:off x="289967" y="548680"/>
            <a:ext cx="48244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ea typeface="宋体" pitchFamily="2" charset="-122"/>
              </a:defRPr>
            </a:lvl1pPr>
            <a:lvl2pPr marL="742950" indent="-285750" eaLnBrk="0" hangingPunct="0">
              <a:defRPr>
                <a:solidFill>
                  <a:schemeClr val="tx1"/>
                </a:solidFill>
                <a:latin typeface="Tahoma" pitchFamily="34" charset="0"/>
                <a:ea typeface="宋体" pitchFamily="2" charset="-122"/>
              </a:defRPr>
            </a:lvl2pPr>
            <a:lvl3pPr marL="1143000" indent="-228600" eaLnBrk="0" hangingPunct="0">
              <a:defRPr>
                <a:solidFill>
                  <a:schemeClr val="tx1"/>
                </a:solidFill>
                <a:latin typeface="Tahoma" pitchFamily="34" charset="0"/>
                <a:ea typeface="宋体" pitchFamily="2" charset="-122"/>
              </a:defRPr>
            </a:lvl3pPr>
            <a:lvl4pPr marL="1600200" indent="-228600" eaLnBrk="0" hangingPunct="0">
              <a:defRPr>
                <a:solidFill>
                  <a:schemeClr val="tx1"/>
                </a:solidFill>
                <a:latin typeface="Tahoma" pitchFamily="34" charset="0"/>
                <a:ea typeface="宋体" pitchFamily="2" charset="-122"/>
              </a:defRPr>
            </a:lvl4pPr>
            <a:lvl5pPr marL="2057400" indent="-228600" eaLnBrk="0" hangingPunct="0">
              <a:defRPr>
                <a:solidFill>
                  <a:schemeClr val="tx1"/>
                </a:solidFill>
                <a:latin typeface="Tahoma"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Tahoma" pitchFamily="34" charset="0"/>
                <a:ea typeface="宋体" pitchFamily="2" charset="-122"/>
              </a:defRPr>
            </a:lvl9pPr>
          </a:lstStyle>
          <a:p>
            <a:pPr eaLnBrk="1" hangingPunct="1"/>
            <a:r>
              <a:rPr lang="zh-CN" altLang="en-US" sz="7200" b="1" dirty="0" smtClean="0">
                <a:solidFill>
                  <a:srgbClr val="FF3399"/>
                </a:solidFill>
                <a:latin typeface="黑体" pitchFamily="49" charset="-122"/>
                <a:ea typeface="黑体" pitchFamily="49" charset="-122"/>
              </a:rPr>
              <a:t>结</a:t>
            </a:r>
            <a:r>
              <a:rPr lang="zh-CN" altLang="en-US" sz="7200" b="1" dirty="0">
                <a:solidFill>
                  <a:srgbClr val="FF3399"/>
                </a:solidFill>
                <a:latin typeface="黑体" pitchFamily="49" charset="-122"/>
                <a:ea typeface="黑体" pitchFamily="49" charset="-122"/>
              </a:rPr>
              <a:t>束语：</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850" y="1916113"/>
            <a:ext cx="3867150"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zh-CN" altLang="en-US" dirty="0" smtClean="0"/>
              <a:t>               </a:t>
            </a:r>
            <a:r>
              <a:rPr lang="zh-CN" altLang="en-US" b="1" dirty="0" smtClean="0">
                <a:solidFill>
                  <a:schemeClr val="hlink"/>
                </a:solidFill>
                <a:ea typeface="仿宋_GB2312" pitchFamily="49" charset="-122"/>
              </a:rPr>
              <a:t>踩踏事件</a:t>
            </a:r>
          </a:p>
        </p:txBody>
      </p:sp>
      <p:sp>
        <p:nvSpPr>
          <p:cNvPr id="8195" name="Rectangle 3"/>
          <p:cNvSpPr>
            <a:spLocks noGrp="1" noChangeArrowheads="1"/>
          </p:cNvSpPr>
          <p:nvPr>
            <p:ph type="body" idx="1"/>
          </p:nvPr>
        </p:nvSpPr>
        <p:spPr/>
        <p:txBody>
          <a:bodyPr/>
          <a:lstStyle/>
          <a:p>
            <a:r>
              <a:rPr lang="zh-CN" altLang="en-US" dirty="0" smtClean="0">
                <a:solidFill>
                  <a:srgbClr val="FF0000"/>
                </a:solidFill>
                <a:latin typeface="仿宋_GB2312" pitchFamily="49" charset="-122"/>
                <a:ea typeface="仿宋_GB2312" pitchFamily="49" charset="-122"/>
              </a:rPr>
              <a:t>新闻衔接——上海外滩踩踏事件</a:t>
            </a:r>
          </a:p>
        </p:txBody>
      </p:sp>
      <p:pic>
        <p:nvPicPr>
          <p:cNvPr id="8196" name="图片 5" descr="IMG_260"/>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39975" y="3789363"/>
            <a:ext cx="3254375" cy="216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图片 6" descr="IMG_26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84888" y="3213100"/>
            <a:ext cx="2663825" cy="295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zh-CN" altLang="en-US" smtClean="0">
                <a:solidFill>
                  <a:schemeClr val="hlink"/>
                </a:solidFill>
              </a:rPr>
              <a:t>     </a:t>
            </a:r>
            <a:r>
              <a:rPr lang="zh-CN" altLang="en-US" b="1" smtClean="0">
                <a:solidFill>
                  <a:schemeClr val="hlink"/>
                </a:solidFill>
                <a:ea typeface="仿宋_GB2312" pitchFamily="49" charset="-122"/>
              </a:rPr>
              <a:t>上海外滩踩踏事件经过</a:t>
            </a:r>
          </a:p>
        </p:txBody>
      </p:sp>
      <p:sp>
        <p:nvSpPr>
          <p:cNvPr id="9219" name="Rectangle 3"/>
          <p:cNvSpPr>
            <a:spLocks noGrp="1" noChangeArrowheads="1"/>
          </p:cNvSpPr>
          <p:nvPr>
            <p:ph type="body" idx="1"/>
          </p:nvPr>
        </p:nvSpPr>
        <p:spPr>
          <a:xfrm>
            <a:off x="457200" y="1905000"/>
            <a:ext cx="4332288" cy="4114800"/>
          </a:xfrm>
        </p:spPr>
        <p:txBody>
          <a:bodyPr/>
          <a:lstStyle/>
          <a:p>
            <a:pPr>
              <a:lnSpc>
                <a:spcPct val="90000"/>
              </a:lnSpc>
            </a:pPr>
            <a:r>
              <a:rPr lang="en-US" altLang="zh-CN" dirty="0" smtClean="0">
                <a:solidFill>
                  <a:srgbClr val="FF0000"/>
                </a:solidFill>
                <a:latin typeface="仿宋_GB2312" pitchFamily="49" charset="-122"/>
                <a:ea typeface="仿宋_GB2312" pitchFamily="49" charset="-122"/>
              </a:rPr>
              <a:t>2014</a:t>
            </a:r>
            <a:r>
              <a:rPr lang="zh-CN" altLang="en-US" dirty="0" smtClean="0">
                <a:solidFill>
                  <a:srgbClr val="FF0000"/>
                </a:solidFill>
                <a:latin typeface="仿宋_GB2312" pitchFamily="49" charset="-122"/>
                <a:ea typeface="仿宋_GB2312" pitchFamily="49" charset="-122"/>
              </a:rPr>
              <a:t>年</a:t>
            </a:r>
            <a:r>
              <a:rPr lang="en-US" altLang="zh-CN" dirty="0" smtClean="0">
                <a:solidFill>
                  <a:srgbClr val="FF0000"/>
                </a:solidFill>
                <a:latin typeface="仿宋_GB2312" pitchFamily="49" charset="-122"/>
                <a:ea typeface="仿宋_GB2312" pitchFamily="49" charset="-122"/>
              </a:rPr>
              <a:t>12</a:t>
            </a:r>
            <a:r>
              <a:rPr lang="zh-CN" altLang="en-US" dirty="0" smtClean="0">
                <a:solidFill>
                  <a:srgbClr val="FF0000"/>
                </a:solidFill>
                <a:latin typeface="仿宋_GB2312" pitchFamily="49" charset="-122"/>
                <a:ea typeface="仿宋_GB2312" pitchFamily="49" charset="-122"/>
              </a:rPr>
              <a:t>月</a:t>
            </a:r>
            <a:r>
              <a:rPr lang="en-US" altLang="zh-CN" dirty="0" smtClean="0">
                <a:solidFill>
                  <a:srgbClr val="FF0000"/>
                </a:solidFill>
                <a:latin typeface="仿宋_GB2312" pitchFamily="49" charset="-122"/>
                <a:ea typeface="仿宋_GB2312" pitchFamily="49" charset="-122"/>
              </a:rPr>
              <a:t>31</a:t>
            </a:r>
            <a:r>
              <a:rPr lang="zh-CN" altLang="en-US" dirty="0" smtClean="0">
                <a:solidFill>
                  <a:srgbClr val="FF0000"/>
                </a:solidFill>
                <a:latin typeface="仿宋_GB2312" pitchFamily="49" charset="-122"/>
                <a:ea typeface="仿宋_GB2312" pitchFamily="49" charset="-122"/>
              </a:rPr>
              <a:t>日，上海外滩地区许多游客去外滩源看</a:t>
            </a:r>
            <a:r>
              <a:rPr lang="en-US" altLang="zh-CN" dirty="0" smtClean="0">
                <a:solidFill>
                  <a:srgbClr val="FF0000"/>
                </a:solidFill>
                <a:latin typeface="仿宋_GB2312" pitchFamily="49" charset="-122"/>
                <a:ea typeface="仿宋_GB2312" pitchFamily="49" charset="-122"/>
              </a:rPr>
              <a:t>5D</a:t>
            </a:r>
            <a:r>
              <a:rPr lang="zh-CN" altLang="en-US" dirty="0" smtClean="0">
                <a:solidFill>
                  <a:srgbClr val="FF0000"/>
                </a:solidFill>
                <a:latin typeface="仿宋_GB2312" pitchFamily="49" charset="-122"/>
                <a:ea typeface="仿宋_GB2312" pitchFamily="49" charset="-122"/>
              </a:rPr>
              <a:t>灯光秀，还有的守候在滨江边看上海中心亮灯。 截至</a:t>
            </a:r>
            <a:r>
              <a:rPr lang="en-US" altLang="zh-CN" dirty="0" smtClean="0">
                <a:solidFill>
                  <a:srgbClr val="FF0000"/>
                </a:solidFill>
                <a:latin typeface="仿宋_GB2312" pitchFamily="49" charset="-122"/>
                <a:ea typeface="仿宋_GB2312" pitchFamily="49" charset="-122"/>
              </a:rPr>
              <a:t>22</a:t>
            </a:r>
            <a:r>
              <a:rPr lang="zh-CN" altLang="en-US" dirty="0" smtClean="0">
                <a:solidFill>
                  <a:srgbClr val="FF0000"/>
                </a:solidFill>
                <a:latin typeface="仿宋_GB2312" pitchFamily="49" charset="-122"/>
                <a:ea typeface="仿宋_GB2312" pitchFamily="49" charset="-122"/>
              </a:rPr>
              <a:t>点</a:t>
            </a:r>
            <a:r>
              <a:rPr lang="en-US" altLang="zh-CN" dirty="0" smtClean="0">
                <a:solidFill>
                  <a:srgbClr val="FF0000"/>
                </a:solidFill>
                <a:latin typeface="仿宋_GB2312" pitchFamily="49" charset="-122"/>
                <a:ea typeface="仿宋_GB2312" pitchFamily="49" charset="-122"/>
              </a:rPr>
              <a:t>40</a:t>
            </a:r>
            <a:r>
              <a:rPr lang="zh-CN" altLang="en-US" dirty="0" smtClean="0">
                <a:solidFill>
                  <a:srgbClr val="FF0000"/>
                </a:solidFill>
                <a:latin typeface="仿宋_GB2312" pitchFamily="49" charset="-122"/>
                <a:ea typeface="仿宋_GB2312" pitchFamily="49" charset="-122"/>
              </a:rPr>
              <a:t>分，上海全路网客流已超过</a:t>
            </a:r>
            <a:r>
              <a:rPr lang="en-US" altLang="zh-CN" dirty="0" smtClean="0">
                <a:solidFill>
                  <a:srgbClr val="FF0000"/>
                </a:solidFill>
                <a:latin typeface="仿宋_GB2312" pitchFamily="49" charset="-122"/>
                <a:ea typeface="仿宋_GB2312" pitchFamily="49" charset="-122"/>
              </a:rPr>
              <a:t>1003</a:t>
            </a:r>
            <a:r>
              <a:rPr lang="zh-CN" altLang="en-US" dirty="0" smtClean="0">
                <a:solidFill>
                  <a:srgbClr val="FF0000"/>
                </a:solidFill>
                <a:latin typeface="仿宋_GB2312" pitchFamily="49" charset="-122"/>
                <a:ea typeface="仿宋_GB2312" pitchFamily="49" charset="-122"/>
              </a:rPr>
              <a:t>万人次，“再创历史新高”</a:t>
            </a:r>
          </a:p>
          <a:p>
            <a:pPr>
              <a:lnSpc>
                <a:spcPct val="90000"/>
              </a:lnSpc>
            </a:pPr>
            <a:endParaRPr lang="zh-CN" altLang="en-US" dirty="0" smtClean="0">
              <a:solidFill>
                <a:srgbClr val="FF0000"/>
              </a:solidFill>
            </a:endParaRPr>
          </a:p>
          <a:p>
            <a:pPr>
              <a:lnSpc>
                <a:spcPct val="90000"/>
              </a:lnSpc>
              <a:buFontTx/>
              <a:buNone/>
            </a:pPr>
            <a:endParaRPr lang="zh-CN" altLang="en-US" dirty="0" smtClean="0">
              <a:solidFill>
                <a:srgbClr val="FF0000"/>
              </a:solidFill>
            </a:endParaRPr>
          </a:p>
          <a:p>
            <a:pPr>
              <a:lnSpc>
                <a:spcPct val="90000"/>
              </a:lnSpc>
            </a:pPr>
            <a:endParaRPr lang="zh-CN" altLang="en-US" dirty="0" smtClean="0">
              <a:solidFill>
                <a:srgbClr val="FF0000"/>
              </a:solidFill>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33950" y="2133600"/>
            <a:ext cx="3671888"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zh-CN" altLang="en-US" smtClean="0">
                <a:solidFill>
                  <a:schemeClr val="hlink"/>
                </a:solidFill>
              </a:rPr>
              <a:t>   </a:t>
            </a:r>
            <a:r>
              <a:rPr lang="zh-CN" altLang="en-US" b="1" smtClean="0">
                <a:solidFill>
                  <a:schemeClr val="hlink"/>
                </a:solidFill>
                <a:ea typeface="仿宋_GB2312" pitchFamily="49" charset="-122"/>
              </a:rPr>
              <a:t>上海外滩踩踏事件经过</a:t>
            </a:r>
          </a:p>
        </p:txBody>
      </p:sp>
      <p:sp>
        <p:nvSpPr>
          <p:cNvPr id="10243" name="Rectangle 3"/>
          <p:cNvSpPr>
            <a:spLocks noGrp="1" noChangeArrowheads="1"/>
          </p:cNvSpPr>
          <p:nvPr>
            <p:ph type="body" idx="1"/>
          </p:nvPr>
        </p:nvSpPr>
        <p:spPr>
          <a:xfrm>
            <a:off x="395288" y="1917700"/>
            <a:ext cx="4403725" cy="3743325"/>
          </a:xfrm>
        </p:spPr>
        <p:txBody>
          <a:bodyPr/>
          <a:lstStyle/>
          <a:p>
            <a:r>
              <a:rPr lang="en-US" altLang="zh-CN" sz="2800" dirty="0" smtClean="0">
                <a:solidFill>
                  <a:srgbClr val="FF0000"/>
                </a:solidFill>
                <a:latin typeface="仿宋_GB2312" pitchFamily="49" charset="-122"/>
                <a:ea typeface="仿宋_GB2312" pitchFamily="49" charset="-122"/>
              </a:rPr>
              <a:t>2014</a:t>
            </a:r>
            <a:r>
              <a:rPr lang="zh-CN" altLang="en-US" sz="2800" dirty="0" smtClean="0">
                <a:solidFill>
                  <a:srgbClr val="FF0000"/>
                </a:solidFill>
                <a:latin typeface="仿宋_GB2312" pitchFamily="49" charset="-122"/>
                <a:ea typeface="仿宋_GB2312" pitchFamily="49" charset="-122"/>
              </a:rPr>
              <a:t>年</a:t>
            </a:r>
            <a:r>
              <a:rPr lang="en-US" altLang="zh-CN" sz="2800" dirty="0" smtClean="0">
                <a:solidFill>
                  <a:srgbClr val="FF0000"/>
                </a:solidFill>
                <a:latin typeface="仿宋_GB2312" pitchFamily="49" charset="-122"/>
                <a:ea typeface="仿宋_GB2312" pitchFamily="49" charset="-122"/>
              </a:rPr>
              <a:t>12</a:t>
            </a:r>
            <a:r>
              <a:rPr lang="zh-CN" altLang="en-US" sz="2800" dirty="0" smtClean="0">
                <a:solidFill>
                  <a:srgbClr val="FF0000"/>
                </a:solidFill>
                <a:latin typeface="仿宋_GB2312" pitchFamily="49" charset="-122"/>
                <a:ea typeface="仿宋_GB2312" pitchFamily="49" charset="-122"/>
              </a:rPr>
              <a:t>月</a:t>
            </a:r>
            <a:r>
              <a:rPr lang="en-US" altLang="zh-CN" sz="2800" dirty="0" smtClean="0">
                <a:solidFill>
                  <a:srgbClr val="FF0000"/>
                </a:solidFill>
                <a:latin typeface="仿宋_GB2312" pitchFamily="49" charset="-122"/>
                <a:ea typeface="仿宋_GB2312" pitchFamily="49" charset="-122"/>
              </a:rPr>
              <a:t>31</a:t>
            </a:r>
            <a:r>
              <a:rPr lang="zh-CN" altLang="en-US" sz="2800" dirty="0" smtClean="0">
                <a:solidFill>
                  <a:srgbClr val="FF0000"/>
                </a:solidFill>
                <a:latin typeface="仿宋_GB2312" pitchFamily="49" charset="-122"/>
                <a:ea typeface="仿宋_GB2312" pitchFamily="49" charset="-122"/>
              </a:rPr>
              <a:t>日</a:t>
            </a:r>
            <a:r>
              <a:rPr lang="en-US" altLang="zh-CN" sz="2800" dirty="0" smtClean="0">
                <a:solidFill>
                  <a:srgbClr val="FF0000"/>
                </a:solidFill>
                <a:latin typeface="仿宋_GB2312" pitchFamily="49" charset="-122"/>
                <a:ea typeface="仿宋_GB2312" pitchFamily="49" charset="-122"/>
              </a:rPr>
              <a:t>23</a:t>
            </a:r>
            <a:r>
              <a:rPr lang="zh-CN" altLang="en-US" sz="2800" dirty="0" smtClean="0">
                <a:solidFill>
                  <a:srgbClr val="FF0000"/>
                </a:solidFill>
                <a:latin typeface="仿宋_GB2312" pitchFamily="49" charset="-122"/>
                <a:ea typeface="仿宋_GB2312" pitchFamily="49" charset="-122"/>
              </a:rPr>
              <a:t>时</a:t>
            </a:r>
            <a:r>
              <a:rPr lang="en-US" altLang="zh-CN" sz="2800" dirty="0" smtClean="0">
                <a:solidFill>
                  <a:srgbClr val="FF0000"/>
                </a:solidFill>
                <a:latin typeface="仿宋_GB2312" pitchFamily="49" charset="-122"/>
                <a:ea typeface="仿宋_GB2312" pitchFamily="49" charset="-122"/>
              </a:rPr>
              <a:t>30</a:t>
            </a:r>
            <a:r>
              <a:rPr lang="zh-CN" altLang="en-US" sz="2800" dirty="0" smtClean="0">
                <a:solidFill>
                  <a:srgbClr val="FF0000"/>
                </a:solidFill>
                <a:latin typeface="仿宋_GB2312" pitchFamily="49" charset="-122"/>
                <a:ea typeface="仿宋_GB2312" pitchFamily="49" charset="-122"/>
              </a:rPr>
              <a:t>分，警方从监控探头中发现陈毅广场上下江堤的一个通道上，发生人员滞留的情况，立即调集值班警力赶赴现场，民警遭超大规模拥挤人流的阻隔，采取了强行切入的方式，进入所用时间比正常时间多</a:t>
            </a:r>
            <a:r>
              <a:rPr lang="en-US" altLang="zh-CN" sz="2800" dirty="0" smtClean="0">
                <a:solidFill>
                  <a:srgbClr val="FF0000"/>
                </a:solidFill>
                <a:latin typeface="仿宋_GB2312" pitchFamily="49" charset="-122"/>
                <a:ea typeface="仿宋_GB2312" pitchFamily="49" charset="-122"/>
              </a:rPr>
              <a:t>5—8</a:t>
            </a:r>
            <a:r>
              <a:rPr lang="zh-CN" altLang="en-US" sz="2800" dirty="0" smtClean="0">
                <a:solidFill>
                  <a:srgbClr val="FF0000"/>
                </a:solidFill>
                <a:latin typeface="仿宋_GB2312" pitchFamily="49" charset="-122"/>
                <a:ea typeface="仿宋_GB2312" pitchFamily="49" charset="-122"/>
              </a:rPr>
              <a:t>分钟。</a:t>
            </a:r>
          </a:p>
        </p:txBody>
      </p:sp>
      <p:pic>
        <p:nvPicPr>
          <p:cNvPr id="10244"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03800" y="2493963"/>
            <a:ext cx="3438525"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zh-CN" altLang="en-US" smtClean="0">
                <a:solidFill>
                  <a:schemeClr val="hlink"/>
                </a:solidFill>
              </a:rPr>
              <a:t>   </a:t>
            </a:r>
            <a:r>
              <a:rPr lang="zh-CN" altLang="en-US" b="1" smtClean="0">
                <a:solidFill>
                  <a:schemeClr val="hlink"/>
                </a:solidFill>
                <a:ea typeface="仿宋_GB2312" pitchFamily="49" charset="-122"/>
              </a:rPr>
              <a:t>上海外滩踩踏事件经过</a:t>
            </a:r>
          </a:p>
        </p:txBody>
      </p:sp>
      <p:sp>
        <p:nvSpPr>
          <p:cNvPr id="11267" name="Rectangle 3"/>
          <p:cNvSpPr>
            <a:spLocks noGrp="1" noChangeArrowheads="1"/>
          </p:cNvSpPr>
          <p:nvPr>
            <p:ph type="body" idx="1"/>
          </p:nvPr>
        </p:nvSpPr>
        <p:spPr>
          <a:xfrm>
            <a:off x="252413" y="1844675"/>
            <a:ext cx="4968875" cy="4114800"/>
          </a:xfrm>
        </p:spPr>
        <p:txBody>
          <a:bodyPr/>
          <a:lstStyle/>
          <a:p>
            <a:pPr>
              <a:lnSpc>
                <a:spcPct val="80000"/>
              </a:lnSpc>
            </a:pPr>
            <a:r>
              <a:rPr lang="zh-CN" altLang="en-US" sz="2800" dirty="0" smtClean="0">
                <a:solidFill>
                  <a:srgbClr val="FF0000"/>
                </a:solidFill>
                <a:latin typeface="仿宋_GB2312" pitchFamily="49" charset="-122"/>
                <a:ea typeface="仿宋_GB2312" pitchFamily="49" charset="-122"/>
              </a:rPr>
              <a:t>2014年12月31日23时35分左右，外滩陈毅广场和亲水平台的相向人流在斜坡上发生对冲，有人在对冲中摔倒，许多人被层层涌来的人浪压倒，情势开始失控。</a:t>
            </a:r>
          </a:p>
          <a:p>
            <a:pPr>
              <a:lnSpc>
                <a:spcPct val="80000"/>
              </a:lnSpc>
            </a:pPr>
            <a:r>
              <a:rPr lang="zh-CN" altLang="en-US" sz="2800" dirty="0" smtClean="0">
                <a:solidFill>
                  <a:srgbClr val="FF0000"/>
                </a:solidFill>
                <a:latin typeface="仿宋_GB2312" pitchFamily="49" charset="-122"/>
                <a:ea typeface="仿宋_GB2312" pitchFamily="49" charset="-122"/>
              </a:rPr>
              <a:t>2014年12月31日23点40分，当人群终于散开时，楼梯上已经有十几人无力地瘫倒在那里，救援人员立即进行呼喊和心肺复苏。</a:t>
            </a: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08625" y="2205038"/>
            <a:ext cx="3094038" cy="302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宋体"/>
        <a:cs typeface=""/>
      </a:majorFont>
      <a:minorFont>
        <a:latin typeface="Tahom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Tahoma" pitchFamily="34" charset="0"/>
            <a:ea typeface="宋体" pitchFamily="2" charset="-122"/>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55</TotalTime>
  <Pages>0</Pages>
  <Words>1852</Words>
  <Characters>0</Characters>
  <Application>Microsoft Office PowerPoint</Application>
  <DocSecurity>0</DocSecurity>
  <PresentationFormat>全屏显示(4:3)</PresentationFormat>
  <Lines>0</Lines>
  <Paragraphs>129</Paragraphs>
  <Slides>53</Slides>
  <Notes>0</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53</vt:i4>
      </vt:variant>
    </vt:vector>
  </HeadingPairs>
  <TitlesOfParts>
    <vt:vector size="69" baseType="lpstr">
      <vt:lpstr>PMingLiU</vt:lpstr>
      <vt:lpstr>方正兰亭超细黑简体</vt:lpstr>
      <vt:lpstr>仿宋_GB2312</vt:lpstr>
      <vt:lpstr>黑体</vt:lpstr>
      <vt:lpstr>华文中宋</vt:lpstr>
      <vt:lpstr>楷体</vt:lpstr>
      <vt:lpstr>宋体</vt:lpstr>
      <vt:lpstr>微软雅黑</vt:lpstr>
      <vt:lpstr>新宋体</vt:lpstr>
      <vt:lpstr>Arial</vt:lpstr>
      <vt:lpstr>Comic Sans MS</vt:lpstr>
      <vt:lpstr>Tahoma</vt:lpstr>
      <vt:lpstr>Times New Roman</vt:lpstr>
      <vt:lpstr>Verdana</vt:lpstr>
      <vt:lpstr>Wingdings</vt:lpstr>
      <vt:lpstr>第一PPT模板网-WWW.1PPT.COM</vt:lpstr>
      <vt:lpstr>PowerPoint 演示文稿</vt:lpstr>
      <vt:lpstr>PowerPoint 演示文稿</vt:lpstr>
      <vt:lpstr>PowerPoint 演示文稿</vt:lpstr>
      <vt:lpstr>PowerPoint 演示文稿</vt:lpstr>
      <vt:lpstr>   一、防止踩踏</vt:lpstr>
      <vt:lpstr>               踩踏事件</vt:lpstr>
      <vt:lpstr>     上海外滩踩踏事件经过</vt:lpstr>
      <vt:lpstr>   上海外滩踩踏事件经过</vt:lpstr>
      <vt:lpstr>   上海外滩踩踏事件经过</vt:lpstr>
      <vt:lpstr>   上海外滩踩踏事件经过</vt:lpstr>
      <vt:lpstr>上海外滩踩踏事件-36人遇难</vt:lpstr>
      <vt:lpstr>       如何预防踩踏小常识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新闻衔接—哈尔病一仓库发生火灾</vt:lpstr>
      <vt:lpstr>新闻衔接-成都大学女生寝室发生火灾</vt:lpstr>
      <vt:lpstr>PowerPoint 演示文稿</vt:lpstr>
      <vt:lpstr>PowerPoint 演示文稿</vt:lpstr>
      <vt:lpstr>      燃放烟花爆竹安全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有毒动植物食物中毒举例</vt:lpstr>
      <vt:lpstr>化学性食物中毒</vt:lpstr>
      <vt:lpstr>小学生应如何预防食物中毒 </vt:lpstr>
      <vt:lpstr>PowerPoint 演示文稿</vt:lpstr>
      <vt:lpstr>PowerPoint 演示文稿</vt:lpstr>
      <vt:lpstr>仍然在不断发生的惨剧</vt:lpstr>
      <vt:lpstr>PowerPoint 演示文稿</vt:lpstr>
      <vt:lpstr>PowerPoint 演示文稿</vt:lpstr>
      <vt:lpstr>PowerPoint 演示文稿</vt:lpstr>
      <vt:lpstr>遵纪守法、加强自我防护意识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subject>第一PPT模板网-WWW.1PPT.COM</dc:subject>
  <dc:creator>第一PPT模板网-WWW.1PPT.COM</dc:creator>
  <cp:keywords>第一PPT模板网-WWW.1PPT.COM</cp:keywords>
  <cp:lastModifiedBy>down5g</cp:lastModifiedBy>
  <cp:revision>2</cp:revision>
  <dcterms:created xsi:type="dcterms:W3CDTF">2005-12-09T05:25:55Z</dcterms:created>
  <dcterms:modified xsi:type="dcterms:W3CDTF">2021-05-29T02:24:31Z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2052-9.1.0.4885</vt:lpwstr>
  </property>
</Properties>
</file>