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6" r:id="rId3"/>
    <p:sldId id="288" r:id="rId4"/>
    <p:sldId id="289" r:id="rId5"/>
    <p:sldId id="290" r:id="rId6"/>
    <p:sldId id="291" r:id="rId7"/>
    <p:sldId id="292" r:id="rId8"/>
    <p:sldId id="296" r:id="rId9"/>
    <p:sldId id="294" r:id="rId10"/>
    <p:sldId id="257" r:id="rId11"/>
    <p:sldId id="261" r:id="rId12"/>
    <p:sldId id="262" r:id="rId13"/>
    <p:sldId id="263" r:id="rId14"/>
    <p:sldId id="266" r:id="rId15"/>
    <p:sldId id="295" r:id="rId16"/>
    <p:sldId id="269" r:id="rId17"/>
    <p:sldId id="281" r:id="rId18"/>
    <p:sldId id="280" r:id="rId19"/>
    <p:sldId id="282" r:id="rId20"/>
    <p:sldId id="283" r:id="rId21"/>
    <p:sldId id="272" r:id="rId22"/>
    <p:sldId id="273" r:id="rId23"/>
    <p:sldId id="274" r:id="rId24"/>
    <p:sldId id="276" r:id="rId25"/>
    <p:sldId id="275" r:id="rId26"/>
    <p:sldId id="286" r:id="rId27"/>
    <p:sldId id="277" r:id="rId28"/>
    <p:sldId id="278" r:id="rId29"/>
    <p:sldId id="279" r:id="rId30"/>
    <p:sldId id="298" r:id="rId31"/>
    <p:sldId id="270" r:id="rId32"/>
    <p:sldId id="297" r:id="rId33"/>
    <p:sldId id="299" r:id="rId3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8EABDBB-01B5-4842-B5F9-8C2BCB27AC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88472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33DB1-0722-4C85-89F8-A3D3FF43FE4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991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2EC09-0139-4DBE-8033-130E7BC5E2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39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DE4A6-5CB9-4FD0-9AE7-0981165705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1540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818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34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169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047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910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456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9150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89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3A880-1FD8-4AFB-B696-915089AB8F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573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984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0804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463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F8F54-F190-4174-B9B7-65A3CD5361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9580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FE76C-C300-4909-AEB5-3898DB19F75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4200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238D0-197B-469B-9B3B-E0D7A715E83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313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D4942-6C2D-442E-B0B5-70EDDD2D32C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74675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97F74-FCB2-4DD2-AF91-DB0C26C820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4074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ADA61-0B52-4E45-9ADF-803E8369523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7919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C6D26-5190-4C46-BAD6-BAEAE648A2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072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DB43B21-7CA6-482C-81A5-2513F2CB37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64717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D:\&#40644;&#25463;-&#25945;&#23398;\&#31532;&#19977;&#20876;\MTA_015.WAV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38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36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6084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节约用</a:t>
            </a:r>
            <a:r>
              <a:rPr lang="zh-CN" alt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水 从我做起</a:t>
            </a:r>
            <a:endParaRPr lang="zh-CN" alt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8982" y="5445224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372225" y="1557338"/>
            <a:ext cx="2484438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28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地球是个蔚蓝的水球，从理论上，水是</a:t>
            </a:r>
            <a:r>
              <a:rPr kumimoji="1" lang="zh-CN" altLang="en-US" sz="28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“</a:t>
            </a:r>
            <a:r>
              <a:rPr kumimoji="1" lang="zh-CN" altLang="en-US" sz="28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取之不尽、用之不竭</a:t>
            </a:r>
            <a:r>
              <a:rPr kumimoji="1" lang="zh-CN" altLang="en-US" sz="28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”</a:t>
            </a:r>
            <a:r>
              <a:rPr kumimoji="1" lang="zh-CN" altLang="en-US" sz="28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的，但事实是这样吗？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5935663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95288" y="4508500"/>
            <a:ext cx="4856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目前人类利用较多的是哪部分水？ 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68313" y="5157788"/>
            <a:ext cx="4779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zh-CN" altLang="en-US" sz="2400" b="1">
                <a:solidFill>
                  <a:srgbClr val="FF5050"/>
                </a:solidFill>
                <a:latin typeface="Times New Roman" pitchFamily="18" charset="0"/>
              </a:rPr>
              <a:t>湖泊淡水、河流水、浅层地下水。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11188" y="5805488"/>
            <a:ext cx="3978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zh-CN" altLang="en-US" sz="2400" b="1">
                <a:solidFill>
                  <a:srgbClr val="FF5050"/>
                </a:solidFill>
                <a:latin typeface="Times New Roman" pitchFamily="18" charset="0"/>
              </a:rPr>
              <a:t>仅占全球淡水资源的</a:t>
            </a:r>
            <a:r>
              <a:rPr kumimoji="1" lang="en-US" altLang="zh-CN" sz="2400" b="1">
                <a:solidFill>
                  <a:srgbClr val="FF5050"/>
                </a:solidFill>
                <a:latin typeface="Times New Roman" pitchFamily="18" charset="0"/>
              </a:rPr>
              <a:t>0.3%</a:t>
            </a:r>
            <a:r>
              <a:rPr kumimoji="1" lang="zh-CN" altLang="en-US" sz="2400" b="1">
                <a:solidFill>
                  <a:srgbClr val="FF5050"/>
                </a:solidFill>
                <a:latin typeface="Times New Roman" pitchFamily="18" charset="0"/>
              </a:rPr>
              <a:t>。</a:t>
            </a:r>
          </a:p>
          <a:p>
            <a:pPr eaLnBrk="1" hangingPunct="1"/>
            <a:endParaRPr kumimoji="1" lang="en-US" altLang="zh-CN" sz="2400">
              <a:latin typeface="Times New Roman" pitchFamily="18" charset="0"/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8915400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autoUpdateAnimBg="0"/>
      <p:bldP spid="819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9388" y="333375"/>
            <a:ext cx="4824412" cy="661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我国水资源状况：</a:t>
            </a:r>
          </a:p>
          <a:p>
            <a:pPr eaLnBrk="1" hangingPunct="1">
              <a:lnSpc>
                <a:spcPct val="120000"/>
              </a:lnSpc>
            </a:pPr>
            <a:r>
              <a:rPr kumimoji="1"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    按水资源总量大小排队，前几名依次是：巴西、俄罗斯、加拿大、美国、印度尼西亚、中国。和世界淡水资源总量的大国相比，中国人均水资源是巴西的</a:t>
            </a:r>
            <a:r>
              <a:rPr kumimoji="1"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1/16</a:t>
            </a:r>
            <a:r>
              <a:rPr kumimoji="1" lang="en-US" altLang="zh-CN" sz="2800" b="1" dirty="0">
                <a:solidFill>
                  <a:srgbClr val="0000FF"/>
                </a:solidFill>
                <a:latin typeface="宋体" pitchFamily="2" charset="-122"/>
              </a:rPr>
              <a:t>, </a:t>
            </a:r>
            <a:r>
              <a:rPr kumimoji="1"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俄罗斯的</a:t>
            </a:r>
            <a:r>
              <a:rPr kumimoji="1"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1/10</a:t>
            </a:r>
            <a:r>
              <a:rPr kumimoji="1"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，加拿大的</a:t>
            </a:r>
            <a:r>
              <a:rPr kumimoji="1"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1/50</a:t>
            </a:r>
            <a:r>
              <a:rPr kumimoji="1"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，美国的</a:t>
            </a:r>
            <a:r>
              <a:rPr kumimoji="1"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1/5</a:t>
            </a:r>
            <a:r>
              <a:rPr kumimoji="1"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，印度尼西亚的</a:t>
            </a:r>
            <a:r>
              <a:rPr kumimoji="1"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1/7</a:t>
            </a:r>
            <a:r>
              <a:rPr kumimoji="1"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。 中国人均水资源占有量仅为世界人均占有量的</a:t>
            </a:r>
            <a:r>
              <a:rPr kumimoji="1"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1/4</a:t>
            </a:r>
            <a:r>
              <a:rPr kumimoji="1" lang="en-US" altLang="zh-CN" sz="2800" b="1" dirty="0">
                <a:solidFill>
                  <a:srgbClr val="0000FF"/>
                </a:solidFill>
                <a:latin typeface="宋体" pitchFamily="2" charset="-122"/>
              </a:rPr>
              <a:t>,</a:t>
            </a:r>
            <a:r>
              <a:rPr kumimoji="1"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世界排名第</a:t>
            </a:r>
            <a:r>
              <a:rPr kumimoji="1" lang="en-US" altLang="zh-CN" sz="2800" b="1" dirty="0">
                <a:solidFill>
                  <a:srgbClr val="FF0000"/>
                </a:solidFill>
                <a:latin typeface="宋体" pitchFamily="2" charset="-122"/>
              </a:rPr>
              <a:t>110</a:t>
            </a:r>
            <a:r>
              <a:rPr kumimoji="1"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位之后。</a:t>
            </a:r>
          </a:p>
          <a:p>
            <a:pPr eaLnBrk="1" hangingPunct="1"/>
            <a:endParaRPr kumimoji="1" lang="en-US" altLang="zh-CN" sz="2400" b="1" dirty="0">
              <a:solidFill>
                <a:srgbClr val="0000FF"/>
              </a:solidFill>
              <a:latin typeface="宋体" pitchFamily="2" charset="-122"/>
            </a:endParaRPr>
          </a:p>
        </p:txBody>
      </p:sp>
      <p:pic>
        <p:nvPicPr>
          <p:cNvPr id="9221" name="Picture 5" descr="水资源分布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1052513"/>
            <a:ext cx="414020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8520112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       </a:t>
            </a:r>
            <a:r>
              <a:rPr kumimoji="1" lang="zh-CN" altLang="en-US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水资源如此珍贵，可以说滴水贵如油，但浪费又很惊人。据有关部门测算，如果水的有效利用率提高</a:t>
            </a:r>
            <a:r>
              <a:rPr kumimoji="1" lang="en-US" altLang="zh-CN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10%</a:t>
            </a:r>
            <a:r>
              <a:rPr kumimoji="1" lang="zh-CN" altLang="en-US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，按农业用水</a:t>
            </a:r>
            <a:r>
              <a:rPr kumimoji="1" lang="en-US" altLang="zh-CN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4500</a:t>
            </a:r>
            <a:r>
              <a:rPr kumimoji="1" lang="zh-CN" altLang="en-US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亿立方米计算，一年就等于增加</a:t>
            </a:r>
            <a:r>
              <a:rPr kumimoji="1" lang="en-US" altLang="zh-CN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450</a:t>
            </a:r>
            <a:r>
              <a:rPr kumimoji="1" lang="zh-CN" altLang="en-US" sz="2400" b="1" dirty="0">
                <a:solidFill>
                  <a:srgbClr val="3333FF"/>
                </a:solidFill>
                <a:latin typeface="Arial Unicode MS" pitchFamily="34" charset="-122"/>
                <a:ea typeface="Arial Unicode MS" pitchFamily="34" charset="-122"/>
              </a:rPr>
              <a:t>亿立方米水，相当于兴建几十个、上百个大型水库。</a:t>
            </a:r>
          </a:p>
          <a:p>
            <a:pPr eaLnBrk="1" hangingPunct="1"/>
            <a:endParaRPr kumimoji="1" lang="en-US" altLang="zh-CN" sz="24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15363" name="Picture 4" descr="993678DCF40746C62459CF1322E71B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60575"/>
            <a:ext cx="4284663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6" descr="u=3728783054,1679531472&amp;fm=52&amp;g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046288"/>
            <a:ext cx="4752975" cy="426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/>
              <a:t>倡议书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zh-CN" altLang="en-US" b="1" dirty="0" smtClean="0"/>
              <a:t>一、人人做一名节水宣传员，告诉家里所有人要节约用水。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b="1" dirty="0" smtClean="0"/>
              <a:t>二、发现自来水有滴水现象要及时关好。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b="1" dirty="0" smtClean="0"/>
              <a:t>三、一水多用，我们打扫卫生拖地后留下的水拿来浇树。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b="1" dirty="0" smtClean="0"/>
              <a:t>四、建议同学们平时不玩水和水枪。</a:t>
            </a:r>
            <a:r>
              <a:rPr lang="zh-CN" altLang="en-US" dirty="0" smtClean="0"/>
              <a:t> </a:t>
            </a:r>
          </a:p>
          <a:p>
            <a:pPr eaLnBrk="1" hangingPunct="1">
              <a:lnSpc>
                <a:spcPct val="130000"/>
              </a:lnSpc>
            </a:pPr>
            <a:endParaRPr lang="en-US" altLang="zh-CN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50825" y="1412875"/>
            <a:ext cx="3529013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FF5050"/>
                </a:solidFill>
                <a:latin typeface="华文中宋" pitchFamily="2" charset="-122"/>
                <a:ea typeface="华文中宋" pitchFamily="2" charset="-122"/>
              </a:rPr>
              <a:t>家庭节水：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 dirty="0">
                <a:solidFill>
                  <a:srgbClr val="FF5050"/>
                </a:solidFill>
                <a:latin typeface="华文中宋" pitchFamily="2" charset="-122"/>
                <a:ea typeface="华文中宋" pitchFamily="2" charset="-122"/>
              </a:rPr>
              <a:t>1</a:t>
            </a:r>
            <a:r>
              <a:rPr kumimoji="1" lang="zh-CN" altLang="en-US" sz="3200" b="1" dirty="0">
                <a:solidFill>
                  <a:srgbClr val="FF5050"/>
                </a:solidFill>
                <a:latin typeface="华文中宋" pitchFamily="2" charset="-122"/>
                <a:ea typeface="华文中宋" pitchFamily="2" charset="-122"/>
              </a:rPr>
              <a:t>、一水多用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 dirty="0">
                <a:solidFill>
                  <a:srgbClr val="FF5050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kumimoji="1" lang="zh-CN" altLang="en-US" sz="3200" b="1" dirty="0">
                <a:solidFill>
                  <a:srgbClr val="FF5050"/>
                </a:solidFill>
                <a:latin typeface="华文中宋" pitchFamily="2" charset="-122"/>
                <a:ea typeface="华文中宋" pitchFamily="2" charset="-122"/>
              </a:rPr>
              <a:t>、推广节水器具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 dirty="0">
                <a:solidFill>
                  <a:srgbClr val="FF5050"/>
                </a:solidFill>
                <a:latin typeface="华文中宋" pitchFamily="2" charset="-122"/>
                <a:ea typeface="华文中宋" pitchFamily="2" charset="-122"/>
              </a:rPr>
              <a:t>3</a:t>
            </a:r>
            <a:r>
              <a:rPr kumimoji="1" lang="zh-CN" altLang="en-US" sz="3200" b="1" dirty="0">
                <a:solidFill>
                  <a:srgbClr val="FF5050"/>
                </a:solidFill>
                <a:latin typeface="华文中宋" pitchFamily="2" charset="-122"/>
                <a:ea typeface="华文中宋" pitchFamily="2" charset="-122"/>
              </a:rPr>
              <a:t>、少使用洗涤剂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200" b="1" dirty="0">
                <a:solidFill>
                  <a:srgbClr val="FF5050"/>
                </a:solidFill>
                <a:latin typeface="华文中宋" pitchFamily="2" charset="-122"/>
                <a:ea typeface="华文中宋" pitchFamily="2" charset="-122"/>
              </a:rPr>
              <a:t>     和清洁剂</a:t>
            </a:r>
          </a:p>
        </p:txBody>
      </p:sp>
      <p:pic>
        <p:nvPicPr>
          <p:cNvPr id="17411" name="Picture 3" descr="节水用具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736850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一水多用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1628775"/>
            <a:ext cx="23749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65125" y="244475"/>
            <a:ext cx="7446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zh-CN" altLang="en-US" sz="3600" b="1" dirty="0">
                <a:solidFill>
                  <a:srgbClr val="3333FF"/>
                </a:solidFill>
                <a:latin typeface="Times New Roman" pitchFamily="18" charset="0"/>
              </a:rPr>
              <a:t>讨论：在生活中我们该怎样节水？</a:t>
            </a:r>
          </a:p>
        </p:txBody>
      </p:sp>
      <p:pic>
        <p:nvPicPr>
          <p:cNvPr id="17414" name="Picture 6" descr="201105160828042685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2997200"/>
            <a:ext cx="2857500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643813" cy="561975"/>
          </a:xfrm>
        </p:spPr>
        <p:txBody>
          <a:bodyPr/>
          <a:lstStyle/>
          <a:p>
            <a:pPr eaLnBrk="1" hangingPunct="1"/>
            <a:r>
              <a:rPr lang="zh-CN" altLang="en-US" sz="4000" dirty="0" smtClean="0">
                <a:solidFill>
                  <a:srgbClr val="FF0000"/>
                </a:solidFill>
              </a:rPr>
              <a:t>生活节水小窍门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362950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一、淘米水洗菜，再用清水清洗，不仅节约了水，还有效地清除了蔬菜上的残存农药；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二、洗衣水洗拖帕、帚地板、再冲厕所。第二道清洗衣物的洗衣水擦门窗及家具、洗鞋袜等；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三、大、小便后冲洗厕所，尽量不开大水管冲洗，而充分利用使用过的“脏水”；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四、夏天给室内外地面洒水降温，尽量不用清水，而用洗衣之后的洗衣水；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五、自行车、家用小轿车清洁时，不用水冲，改用湿布擦，太脏的地方，也宜用洗衣物过     后的水冲洗； 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六、冲厕所：如果您使用节水型设备，每次可节水</a:t>
            </a:r>
            <a:r>
              <a:rPr lang="en-US" altLang="zh-CN" sz="2000" dirty="0" smtClean="0">
                <a:solidFill>
                  <a:srgbClr val="000000"/>
                </a:solidFill>
              </a:rPr>
              <a:t>4</a:t>
            </a:r>
            <a:r>
              <a:rPr lang="zh-CN" altLang="en-US" sz="2000" dirty="0" smtClean="0">
                <a:solidFill>
                  <a:srgbClr val="000000"/>
                </a:solidFill>
              </a:rPr>
              <a:t>一</a:t>
            </a:r>
            <a:r>
              <a:rPr lang="en-US" altLang="zh-CN" sz="2000" dirty="0" smtClean="0">
                <a:solidFill>
                  <a:srgbClr val="000000"/>
                </a:solidFill>
              </a:rPr>
              <a:t>5kg</a:t>
            </a:r>
            <a:r>
              <a:rPr lang="zh-CN" altLang="en-US" sz="2000" dirty="0" smtClean="0">
                <a:solidFill>
                  <a:srgbClr val="000000"/>
                </a:solidFill>
              </a:rPr>
              <a:t>；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七、家庭浇花，宜用淘米水、茶水、洗衣水等；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八、家庭洗涤手巾、小对象、瓜果等少量用水。宜用盆子盛水而不宜开水龙头放水冲洗；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九、洗地板：用拖把擦洗，可比用水龙头冲洗每次每户可节水</a:t>
            </a:r>
            <a:r>
              <a:rPr lang="en-US" altLang="zh-CN" sz="2000" dirty="0" smtClean="0">
                <a:solidFill>
                  <a:srgbClr val="000000"/>
                </a:solidFill>
              </a:rPr>
              <a:t>200kg</a:t>
            </a:r>
            <a:r>
              <a:rPr lang="zh-CN" altLang="en-US" sz="2000" dirty="0" smtClean="0">
                <a:solidFill>
                  <a:srgbClr val="000000"/>
                </a:solidFill>
              </a:rPr>
              <a:t>以上；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十、水龙头使用时间长有漏水现象，可用装青霉素的小药瓶的橡胶盖剪一个与原来一样的垫圈放进去，可以保证滴水不漏；</a:t>
            </a:r>
            <a:r>
              <a:rPr lang="zh-CN" altLang="en-US" sz="2000" dirty="0" smtClean="0"/>
              <a:t>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29800">
                                          <p:val>
                                            <p:strVal val="#ppt_h/2"/>
                                          </p:val>
                                        </p:tav>
                                        <p:tav tm="398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59700">
                                          <p:val>
                                            <p:strVal val="#ppt_h"/>
                                          </p:val>
                                        </p:tav>
                                        <p:tav tm="69800">
                                          <p:val>
                                            <p:strVal val="#ppt_h/2"/>
                                          </p:val>
                                        </p:tav>
                                        <p:tav tm="799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19900">
                                          <p:val>
                                            <p:strVal val="#ppt_y-.2"/>
                                          </p:val>
                                        </p:tav>
                                        <p:tav tm="29800">
                                          <p:val>
                                            <p:strVal val="#ppt_y"/>
                                          </p:val>
                                        </p:tav>
                                        <p:tav tm="398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597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800">
                                          <p:val>
                                            <p:strVal val="#ppt_y"/>
                                          </p:val>
                                        </p:tav>
                                        <p:tav tm="799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FF0000"/>
                </a:solidFill>
                <a:ea typeface="隶书" pitchFamily="49" charset="-122"/>
              </a:rPr>
              <a:t>节约用水 珍惜水资源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CN" altLang="en-US" dirty="0" smtClean="0">
                <a:solidFill>
                  <a:srgbClr val="001414"/>
                </a:solidFill>
                <a:ea typeface="隶书" pitchFamily="49" charset="-122"/>
              </a:rPr>
              <a:t>水是生命之源！面对严重的缺水、污染问题，要积极行动起来，珍惜每一滴水，采取节水技术、防治水污染、植树造林等多种措施，合理利用和保护水资源。</a:t>
            </a:r>
          </a:p>
          <a:p>
            <a:pPr eaLnBrk="1" hangingPunct="1"/>
            <a:r>
              <a:rPr lang="zh-CN" altLang="en-US" dirty="0" smtClean="0">
                <a:solidFill>
                  <a:srgbClr val="001414"/>
                </a:solidFill>
                <a:ea typeface="隶书" pitchFamily="49" charset="-122"/>
              </a:rPr>
              <a:t>世界水日：</a:t>
            </a:r>
            <a:r>
              <a:rPr lang="en-US" altLang="zh-CN" dirty="0" smtClean="0">
                <a:solidFill>
                  <a:srgbClr val="001414"/>
                </a:solidFill>
                <a:ea typeface="隶书" pitchFamily="49" charset="-122"/>
              </a:rPr>
              <a:t>1993</a:t>
            </a:r>
            <a:r>
              <a:rPr lang="zh-CN" altLang="en-US" dirty="0" smtClean="0">
                <a:solidFill>
                  <a:srgbClr val="001414"/>
                </a:solidFill>
                <a:ea typeface="隶书" pitchFamily="49" charset="-122"/>
              </a:rPr>
              <a:t>年</a:t>
            </a:r>
            <a:r>
              <a:rPr lang="en-US" altLang="zh-CN" dirty="0" smtClean="0">
                <a:solidFill>
                  <a:srgbClr val="001414"/>
                </a:solidFill>
                <a:ea typeface="隶书" pitchFamily="49" charset="-122"/>
              </a:rPr>
              <a:t>1</a:t>
            </a:r>
            <a:r>
              <a:rPr lang="zh-CN" altLang="en-US" dirty="0" smtClean="0">
                <a:solidFill>
                  <a:srgbClr val="001414"/>
                </a:solidFill>
                <a:ea typeface="隶书" pitchFamily="49" charset="-122"/>
              </a:rPr>
              <a:t>月</a:t>
            </a:r>
            <a:r>
              <a:rPr lang="en-US" altLang="zh-CN" dirty="0" smtClean="0">
                <a:solidFill>
                  <a:srgbClr val="001414"/>
                </a:solidFill>
                <a:ea typeface="隶书" pitchFamily="49" charset="-122"/>
              </a:rPr>
              <a:t>18</a:t>
            </a:r>
            <a:r>
              <a:rPr lang="zh-CN" altLang="en-US" dirty="0" smtClean="0">
                <a:solidFill>
                  <a:srgbClr val="001414"/>
                </a:solidFill>
                <a:ea typeface="隶书" pitchFamily="49" charset="-122"/>
              </a:rPr>
              <a:t>日，第</a:t>
            </a:r>
            <a:r>
              <a:rPr lang="en-US" altLang="zh-CN" dirty="0" smtClean="0">
                <a:solidFill>
                  <a:srgbClr val="001414"/>
                </a:solidFill>
                <a:ea typeface="隶书" pitchFamily="49" charset="-122"/>
              </a:rPr>
              <a:t>47</a:t>
            </a:r>
            <a:r>
              <a:rPr lang="zh-CN" altLang="en-US" dirty="0" smtClean="0">
                <a:solidFill>
                  <a:srgbClr val="001414"/>
                </a:solidFill>
                <a:ea typeface="隶书" pitchFamily="49" charset="-122"/>
              </a:rPr>
              <a:t>届联合国大会通过了</a:t>
            </a:r>
            <a:r>
              <a:rPr lang="en-US" altLang="zh-CN" dirty="0" smtClean="0">
                <a:solidFill>
                  <a:srgbClr val="001414"/>
                </a:solidFill>
                <a:ea typeface="隶书" pitchFamily="49" charset="-122"/>
              </a:rPr>
              <a:t>193</a:t>
            </a:r>
            <a:r>
              <a:rPr lang="zh-CN" altLang="en-US" dirty="0" smtClean="0">
                <a:solidFill>
                  <a:srgbClr val="001414"/>
                </a:solidFill>
                <a:ea typeface="隶书" pitchFamily="49" charset="-122"/>
              </a:rPr>
              <a:t>号决议。确定自</a:t>
            </a:r>
            <a:r>
              <a:rPr lang="en-US" altLang="zh-CN" dirty="0" smtClean="0">
                <a:solidFill>
                  <a:srgbClr val="001414"/>
                </a:solidFill>
                <a:ea typeface="隶书" pitchFamily="49" charset="-122"/>
              </a:rPr>
              <a:t>1993</a:t>
            </a:r>
            <a:r>
              <a:rPr lang="zh-CN" altLang="en-US" dirty="0" smtClean="0">
                <a:solidFill>
                  <a:srgbClr val="001414"/>
                </a:solidFill>
                <a:ea typeface="隶书" pitchFamily="49" charset="-122"/>
              </a:rPr>
              <a:t>年起，将每年的</a:t>
            </a:r>
            <a:r>
              <a:rPr lang="en-US" altLang="zh-CN" dirty="0" smtClean="0">
                <a:solidFill>
                  <a:srgbClr val="001414"/>
                </a:solidFill>
                <a:ea typeface="隶书" pitchFamily="49" charset="-122"/>
              </a:rPr>
              <a:t>3</a:t>
            </a:r>
            <a:r>
              <a:rPr lang="zh-CN" altLang="en-US" dirty="0" smtClean="0">
                <a:solidFill>
                  <a:srgbClr val="001414"/>
                </a:solidFill>
                <a:ea typeface="隶书" pitchFamily="49" charset="-122"/>
              </a:rPr>
              <a:t>月</a:t>
            </a:r>
            <a:r>
              <a:rPr lang="en-US" altLang="zh-CN" dirty="0" smtClean="0">
                <a:solidFill>
                  <a:srgbClr val="001414"/>
                </a:solidFill>
                <a:ea typeface="隶书" pitchFamily="49" charset="-122"/>
              </a:rPr>
              <a:t>22</a:t>
            </a:r>
            <a:r>
              <a:rPr lang="zh-CN" altLang="en-US" dirty="0" smtClean="0">
                <a:solidFill>
                  <a:srgbClr val="001414"/>
                </a:solidFill>
                <a:ea typeface="隶书" pitchFamily="49" charset="-122"/>
              </a:rPr>
              <a:t>日定为世界水日。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000" smtClean="0">
                <a:solidFill>
                  <a:srgbClr val="FF0000"/>
                </a:solidFill>
              </a:rPr>
              <a:t>以节约用水为荣，以浪费用水可耻</a:t>
            </a:r>
          </a:p>
        </p:txBody>
      </p:sp>
      <p:pic>
        <p:nvPicPr>
          <p:cNvPr id="20483" name="Picture 5" descr="013000003290921252410719525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133600"/>
            <a:ext cx="3600450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7" descr="65bOOOPIC2c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844675"/>
            <a:ext cx="290512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8" descr="6554444_161226415394_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324975" cy="639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Box 7"/>
          <p:cNvSpPr txBox="1">
            <a:spLocks noChangeArrowheads="1"/>
          </p:cNvSpPr>
          <p:nvPr/>
        </p:nvSpPr>
        <p:spPr bwMode="auto">
          <a:xfrm>
            <a:off x="5857875" y="5286375"/>
            <a:ext cx="3500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六三中队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7" decel="100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7" decel="100000"/>
                                        <p:tgtEl>
                                          <p:spTgt spid="317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28" accel="100000" fill="hold">
                                          <p:stCondLst>
                                            <p:cond delay="767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7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28" accel="100000" fill="hold">
                                          <p:stCondLst>
                                            <p:cond delay="767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7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28" accel="100000" fill="hold">
                                          <p:stCondLst>
                                            <p:cond delay="767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WordArt 6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848600" cy="2592388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zh-CN" alt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宋体"/>
                <a:ea typeface="宋体"/>
              </a:rPr>
              <a:t>有奖知识竞赛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6" descr="3705940_110420140952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2205038"/>
            <a:ext cx="576262" cy="874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6" name="Picture 8" descr="8468711_134903070000_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4437063"/>
            <a:ext cx="1636713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 descr="get?name=T1SOVZBjCK1RCvBVdK"/>
          <p:cNvPicPr>
            <a:picLocks noChangeAspect="1" noChangeArrowheads="1"/>
          </p:cNvPicPr>
          <p:nvPr>
            <p:ph type="body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626225" cy="5976938"/>
          </a:xfrm>
          <a:noFill/>
        </p:spPr>
      </p:pic>
      <p:pic>
        <p:nvPicPr>
          <p:cNvPr id="4101" name="Picture 15" descr="8468711_134903070000_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260350"/>
            <a:ext cx="24479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0" tmFilter="0, 0; .2, .5; .8, .5; 1, 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0" autoRev="1" fill="hold"/>
                                        <p:tgtEl>
                                          <p:spTgt spid="378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7700" y="1700213"/>
            <a:ext cx="8496300" cy="3302000"/>
          </a:xfrm>
        </p:spPr>
        <p:txBody>
          <a:bodyPr/>
          <a:lstStyle/>
          <a:p>
            <a:pPr eaLnBrk="1" hangingPunct="1">
              <a:lnSpc>
                <a:spcPct val="140000"/>
              </a:lnSpc>
              <a:buFontTx/>
              <a:buNone/>
            </a:pPr>
            <a:r>
              <a:rPr lang="en-US" altLang="zh-CN" b="1" dirty="0" smtClean="0"/>
              <a:t> </a:t>
            </a:r>
            <a:r>
              <a:rPr lang="en-US" altLang="zh-CN" sz="3600" b="1" dirty="0" smtClean="0"/>
              <a:t>1</a:t>
            </a:r>
            <a:r>
              <a:rPr lang="zh-CN" altLang="en-US" sz="3600" b="1" dirty="0" smtClean="0"/>
              <a:t>．</a:t>
            </a:r>
            <a:r>
              <a:rPr lang="zh-CN" altLang="en-US" b="1" dirty="0" smtClean="0"/>
              <a:t>人类赖以生存的淡水资源</a:t>
            </a:r>
            <a:r>
              <a:rPr lang="en-US" altLang="zh-CN" b="1" dirty="0" smtClean="0"/>
              <a:t>:</a:t>
            </a:r>
            <a:r>
              <a:rPr lang="en-US" altLang="zh-CN" dirty="0" smtClean="0"/>
              <a:t> </a:t>
            </a:r>
            <a:r>
              <a:rPr lang="en-US" altLang="zh-CN" u="sng" dirty="0" smtClean="0"/>
              <a:t>    </a:t>
            </a:r>
            <a:endParaRPr lang="en-US" altLang="zh-CN" sz="3600" b="1" dirty="0" smtClean="0"/>
          </a:p>
          <a:p>
            <a:pPr eaLnBrk="1" hangingPunct="1">
              <a:lnSpc>
                <a:spcPct val="140000"/>
              </a:lnSpc>
              <a:buFontTx/>
              <a:buNone/>
            </a:pPr>
            <a:r>
              <a:rPr lang="en-US" altLang="zh-CN" sz="3600" dirty="0" smtClean="0"/>
              <a:t>  </a:t>
            </a:r>
            <a:r>
              <a:rPr lang="en-US" altLang="zh-CN" sz="3600" b="1" dirty="0" smtClean="0"/>
              <a:t>A</a:t>
            </a:r>
            <a:r>
              <a:rPr lang="zh-CN" altLang="en-US" sz="3600" b="1" dirty="0" smtClean="0"/>
              <a:t>．</a:t>
            </a:r>
            <a:r>
              <a:rPr lang="zh-CN" altLang="en-US" b="1" dirty="0" smtClean="0"/>
              <a:t>主要分布在冰川、永久积雪、河流、湖泊和地下水中</a:t>
            </a:r>
            <a:br>
              <a:rPr lang="zh-CN" altLang="en-US" b="1" dirty="0" smtClean="0"/>
            </a:br>
            <a:r>
              <a:rPr lang="en-US" altLang="zh-CN" sz="3600" b="1" dirty="0" smtClean="0"/>
              <a:t>B</a:t>
            </a:r>
            <a:r>
              <a:rPr lang="zh-CN" altLang="en-US" sz="3600" b="1" dirty="0" smtClean="0"/>
              <a:t>．</a:t>
            </a:r>
            <a:r>
              <a:rPr lang="zh-CN" altLang="en-US" b="1" dirty="0" smtClean="0"/>
              <a:t>占地球表面积的</a:t>
            </a:r>
            <a:r>
              <a:rPr lang="en-US" altLang="zh-CN" b="1" dirty="0" smtClean="0"/>
              <a:t>70%</a:t>
            </a:r>
            <a:br>
              <a:rPr lang="en-US" altLang="zh-CN" b="1" dirty="0" smtClean="0"/>
            </a:br>
            <a:r>
              <a:rPr lang="en-US" altLang="zh-CN" sz="3600" b="1" dirty="0" smtClean="0"/>
              <a:t>C</a:t>
            </a:r>
            <a:r>
              <a:rPr lang="zh-CN" altLang="en-US" sz="3600" b="1" dirty="0" smtClean="0"/>
              <a:t>．</a:t>
            </a:r>
            <a:r>
              <a:rPr lang="zh-CN" altLang="en-US" b="1" dirty="0" smtClean="0"/>
              <a:t>占全球储水总量的</a:t>
            </a:r>
            <a:r>
              <a:rPr lang="en-US" altLang="zh-CN" b="1" dirty="0" smtClean="0"/>
              <a:t>10% </a:t>
            </a:r>
            <a:endParaRPr lang="en-US" altLang="zh-CN" sz="3600" b="1" dirty="0" smtClean="0"/>
          </a:p>
        </p:txBody>
      </p:sp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2843213" y="692150"/>
            <a:ext cx="3657600" cy="923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72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竞 赛 题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732588" y="1773238"/>
            <a:ext cx="13684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66"/>
                </a:solidFill>
                <a:latin typeface="Arial Black" pitchFamily="34" charset="0"/>
              </a:rPr>
              <a:t>( A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8208963" cy="4362450"/>
          </a:xfrm>
        </p:spPr>
        <p:txBody>
          <a:bodyPr/>
          <a:lstStyle/>
          <a:p>
            <a:pPr eaLnBrk="1" hangingPunct="1">
              <a:lnSpc>
                <a:spcPct val="140000"/>
              </a:lnSpc>
              <a:buFontTx/>
              <a:buNone/>
            </a:pPr>
            <a:r>
              <a:rPr lang="en-US" altLang="zh-CN" sz="1600" b="1" dirty="0" smtClean="0"/>
              <a:t>   </a:t>
            </a:r>
            <a:r>
              <a:rPr lang="en-US" altLang="zh-CN" sz="2400" b="1" dirty="0" smtClean="0"/>
              <a:t>2. </a:t>
            </a:r>
            <a:r>
              <a:rPr lang="zh-CN" altLang="en-US" sz="2400" b="1" dirty="0" smtClean="0"/>
              <a:t>被誉为“地球之肾” 的（            ）是地球上生物多样性丰富和生产力较高的生态系统，在控制洪水、调节水流、调节气候、降解污染等方面有重要作用。</a:t>
            </a:r>
            <a:r>
              <a:rPr lang="zh-CN" altLang="en-US" sz="2000" b="1" dirty="0" smtClean="0"/>
              <a:t/>
            </a:r>
            <a:br>
              <a:rPr lang="zh-CN" altLang="en-US" sz="2000" b="1" dirty="0" smtClean="0"/>
            </a:br>
            <a:endParaRPr lang="zh-CN" altLang="en-US" sz="2000" b="1" dirty="0" smtClean="0"/>
          </a:p>
          <a:p>
            <a:pPr eaLnBrk="1" hangingPunct="1">
              <a:lnSpc>
                <a:spcPct val="140000"/>
              </a:lnSpc>
              <a:buFontTx/>
              <a:buNone/>
            </a:pPr>
            <a:r>
              <a:rPr lang="zh-CN" altLang="en-US" sz="2400" b="1" dirty="0" smtClean="0"/>
              <a:t>       </a:t>
            </a:r>
            <a:r>
              <a:rPr lang="en-US" altLang="zh-CN" sz="2400" b="1" dirty="0" smtClean="0"/>
              <a:t>A.</a:t>
            </a:r>
            <a:r>
              <a:rPr lang="zh-CN" altLang="en-US" sz="2400" b="1" dirty="0" smtClean="0"/>
              <a:t>森林         　</a:t>
            </a:r>
            <a:r>
              <a:rPr lang="en-US" altLang="zh-CN" sz="2400" b="1" dirty="0" smtClean="0"/>
              <a:t>B. </a:t>
            </a:r>
            <a:r>
              <a:rPr lang="zh-CN" altLang="en-US" sz="2400" b="1" dirty="0" smtClean="0"/>
              <a:t>湿地               </a:t>
            </a:r>
            <a:r>
              <a:rPr lang="en-US" altLang="zh-CN" sz="2400" b="1" dirty="0" smtClean="0"/>
              <a:t>C.</a:t>
            </a:r>
            <a:r>
              <a:rPr lang="zh-CN" altLang="en-US" sz="2400" b="1" dirty="0" smtClean="0"/>
              <a:t>草原</a:t>
            </a:r>
            <a:br>
              <a:rPr lang="zh-CN" altLang="en-US" sz="2400" b="1" dirty="0" smtClean="0"/>
            </a:br>
            <a:r>
              <a:rPr lang="zh-CN" altLang="en-US" sz="1600" b="1" dirty="0" smtClean="0"/>
              <a:t/>
            </a:r>
            <a:br>
              <a:rPr lang="zh-CN" altLang="en-US" sz="1600" b="1" dirty="0" smtClean="0"/>
            </a:br>
            <a:endParaRPr lang="zh-CN" altLang="en-US" sz="1600" b="1" dirty="0" smtClean="0">
              <a:solidFill>
                <a:schemeClr val="folHlink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7308850" y="28527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sz="180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356100" y="1125538"/>
            <a:ext cx="13668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latin typeface="Arial Black" pitchFamily="34" charset="0"/>
              </a:rPr>
              <a:t>(B)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2425" y="1268413"/>
            <a:ext cx="8540750" cy="431800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altLang="zh-CN" sz="1800" b="1" dirty="0" smtClean="0"/>
              <a:t>   </a:t>
            </a:r>
            <a:r>
              <a:rPr lang="en-US" altLang="zh-CN" sz="2400" b="1" dirty="0" smtClean="0"/>
              <a:t>3</a:t>
            </a:r>
            <a:r>
              <a:rPr lang="zh-CN" altLang="en-US" sz="2400" b="1" dirty="0" smtClean="0"/>
              <a:t>．在我国这样的人口大国，每个人节约用水意义重大，下面的节水办法中不可行的是（          ）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zh-CN" altLang="en-US" sz="2400" b="1" dirty="0" smtClean="0"/>
              <a:t/>
            </a:r>
            <a:br>
              <a:rPr lang="zh-CN" altLang="en-US" sz="2400" b="1" dirty="0" smtClean="0"/>
            </a:br>
            <a:r>
              <a:rPr lang="zh-CN" altLang="en-US" sz="2400" b="1" dirty="0" smtClean="0"/>
              <a:t>  </a:t>
            </a:r>
            <a:r>
              <a:rPr lang="en-US" altLang="zh-CN" sz="2400" b="1" dirty="0" smtClean="0"/>
              <a:t>A.</a:t>
            </a:r>
            <a:r>
              <a:rPr lang="zh-CN" altLang="en-US" sz="2400" b="1" dirty="0" smtClean="0"/>
              <a:t>每日定量、定时供水</a:t>
            </a:r>
            <a:br>
              <a:rPr lang="zh-CN" altLang="en-US" sz="2400" b="1" dirty="0" smtClean="0"/>
            </a:br>
            <a:r>
              <a:rPr lang="zh-CN" altLang="en-US" sz="2400" b="1" dirty="0" smtClean="0"/>
              <a:t>  </a:t>
            </a:r>
            <a:r>
              <a:rPr lang="en-US" altLang="zh-CN" sz="2400" b="1" dirty="0" smtClean="0"/>
              <a:t>B.</a:t>
            </a:r>
            <a:r>
              <a:rPr lang="zh-CN" altLang="en-US" sz="2400" b="1" dirty="0" smtClean="0"/>
              <a:t>脏衣服少时用手洗</a:t>
            </a:r>
            <a:br>
              <a:rPr lang="zh-CN" altLang="en-US" sz="2400" b="1" dirty="0" smtClean="0"/>
            </a:br>
            <a:r>
              <a:rPr lang="zh-CN" altLang="en-US" sz="2400" b="1" dirty="0" smtClean="0"/>
              <a:t>  </a:t>
            </a:r>
            <a:r>
              <a:rPr lang="en-US" altLang="zh-CN" sz="2400" b="1" dirty="0" smtClean="0"/>
              <a:t>C.</a:t>
            </a:r>
            <a:r>
              <a:rPr lang="zh-CN" altLang="en-US" sz="2400" b="1" dirty="0" smtClean="0"/>
              <a:t>减少每个人每天的饮用水量</a:t>
            </a:r>
            <a:br>
              <a:rPr lang="zh-CN" altLang="en-US" sz="2400" b="1" dirty="0" smtClean="0"/>
            </a:br>
            <a:r>
              <a:rPr lang="zh-CN" altLang="en-US" sz="2400" b="1" dirty="0" smtClean="0"/>
              <a:t>  </a:t>
            </a:r>
            <a:r>
              <a:rPr lang="en-US" altLang="zh-CN" sz="2400" b="1" dirty="0" smtClean="0"/>
              <a:t>D.</a:t>
            </a:r>
            <a:r>
              <a:rPr lang="zh-CN" altLang="en-US" sz="2400" b="1" dirty="0" smtClean="0"/>
              <a:t>提高水价的经济手段</a:t>
            </a:r>
            <a:br>
              <a:rPr lang="zh-CN" altLang="en-US" sz="2400" b="1" dirty="0" smtClean="0"/>
            </a:br>
            <a:r>
              <a:rPr lang="zh-CN" altLang="en-US" sz="1800" b="1" dirty="0" smtClean="0"/>
              <a:t/>
            </a:r>
            <a:br>
              <a:rPr lang="zh-CN" altLang="en-US" sz="1800" b="1" dirty="0" smtClean="0"/>
            </a:br>
            <a:endParaRPr lang="zh-CN" altLang="en-US" sz="1800" b="1" dirty="0" smtClean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284663" y="1773238"/>
            <a:ext cx="1368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Arial Black" pitchFamily="34" charset="0"/>
              </a:rPr>
              <a:t>( C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424862" cy="208915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altLang="zh-CN" b="1" smtClean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b="1" smtClean="0">
                <a:latin typeface="楷体_GB2312" pitchFamily="49" charset="-122"/>
                <a:ea typeface="楷体_GB2312" pitchFamily="49" charset="-122"/>
              </a:rPr>
              <a:t>．</a:t>
            </a:r>
            <a:r>
              <a:rPr lang="zh-CN" altLang="en-US" b="1" smtClean="0"/>
              <a:t>以下是我国的一些绿色标志图形，请问节水标志是</a:t>
            </a:r>
            <a:r>
              <a:rPr lang="en-US" altLang="zh-CN" b="1" smtClean="0"/>
              <a:t>(       )</a:t>
            </a:r>
            <a:br>
              <a:rPr lang="en-US" altLang="zh-CN" b="1" smtClean="0"/>
            </a:br>
            <a:r>
              <a:rPr lang="en-US" altLang="zh-CN" b="1" smtClean="0"/>
              <a:t/>
            </a:r>
            <a:br>
              <a:rPr lang="en-US" altLang="zh-CN" b="1" smtClean="0"/>
            </a:br>
            <a:r>
              <a:rPr lang="en-US" altLang="zh-CN" b="1" smtClean="0"/>
              <a:t/>
            </a:r>
            <a:br>
              <a:rPr lang="en-US" altLang="zh-CN" b="1" smtClean="0"/>
            </a:br>
            <a:endParaRPr lang="en-US" altLang="zh-CN" b="1" smtClean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30000"/>
              </a:lnSpc>
              <a:buFontTx/>
              <a:buNone/>
            </a:pPr>
            <a:endParaRPr lang="en-US" altLang="zh-CN" b="1" smtClean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700338" y="1196975"/>
            <a:ext cx="936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latin typeface="Arial Black" pitchFamily="34" charset="0"/>
              </a:rPr>
              <a:t>(B)</a:t>
            </a:r>
          </a:p>
        </p:txBody>
      </p:sp>
      <p:pic>
        <p:nvPicPr>
          <p:cNvPr id="1029" name="Picture 6" descr="4651a7125f49deeac2fd787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2781300"/>
            <a:ext cx="19431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7" descr="200611127449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852738"/>
            <a:ext cx="1508125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8" descr="119621713136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2781300"/>
            <a:ext cx="1512887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9" descr="2007328154347308"/>
          <p:cNvPicPr>
            <a:picLocks noChangeAspect="1" noChangeArrowheads="1"/>
          </p:cNvPicPr>
          <p:nvPr/>
        </p:nvPicPr>
        <p:blipFill>
          <a:blip r:embed="rId5" cstate="email">
            <a:lum bright="-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2781300"/>
            <a:ext cx="1582738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1042988" y="4797425"/>
            <a:ext cx="792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/>
              <a:t>A</a:t>
            </a: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3132138" y="4797425"/>
            <a:ext cx="7921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/>
              <a:t>B</a:t>
            </a:r>
          </a:p>
        </p:txBody>
      </p:sp>
      <p:sp>
        <p:nvSpPr>
          <p:cNvPr id="1035" name="Text Box 12"/>
          <p:cNvSpPr txBox="1">
            <a:spLocks noChangeArrowheads="1"/>
          </p:cNvSpPr>
          <p:nvPr/>
        </p:nvSpPr>
        <p:spPr bwMode="auto">
          <a:xfrm>
            <a:off x="5219700" y="4724400"/>
            <a:ext cx="792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/>
              <a:t>C</a:t>
            </a:r>
          </a:p>
        </p:txBody>
      </p:sp>
      <p:sp>
        <p:nvSpPr>
          <p:cNvPr id="1036" name="Text Box 13"/>
          <p:cNvSpPr txBox="1">
            <a:spLocks noChangeArrowheads="1"/>
          </p:cNvSpPr>
          <p:nvPr/>
        </p:nvSpPr>
        <p:spPr bwMode="auto">
          <a:xfrm>
            <a:off x="7451725" y="4724400"/>
            <a:ext cx="792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/>
              <a:t>D</a:t>
            </a:r>
          </a:p>
        </p:txBody>
      </p:sp>
      <p:sp>
        <p:nvSpPr>
          <p:cNvPr id="1026" name="Control 4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07375" cy="4643437"/>
          </a:xfrm>
        </p:spPr>
        <p:txBody>
          <a:bodyPr/>
          <a:lstStyle/>
          <a:p>
            <a:pPr eaLnBrk="1" hangingPunct="1">
              <a:lnSpc>
                <a:spcPct val="140000"/>
              </a:lnSpc>
              <a:buFontTx/>
              <a:buNone/>
            </a:pPr>
            <a:r>
              <a:rPr lang="en-US" altLang="zh-CN" sz="2800" b="1" smtClean="0"/>
              <a:t>5</a:t>
            </a:r>
            <a:r>
              <a:rPr lang="zh-CN" altLang="en-US" sz="2800" b="1" smtClean="0"/>
              <a:t>．</a:t>
            </a:r>
            <a:r>
              <a:rPr lang="zh-CN" altLang="en-US" b="1" smtClean="0"/>
              <a:t>中国国家节水标志是由（      ）组成</a:t>
            </a:r>
            <a:br>
              <a:rPr lang="zh-CN" altLang="en-US" b="1" smtClean="0"/>
            </a:br>
            <a:r>
              <a:rPr lang="zh-CN" altLang="en-US" b="1" smtClean="0"/>
              <a:t> </a:t>
            </a:r>
            <a:r>
              <a:rPr lang="en-US" altLang="zh-CN" sz="2800" b="1" smtClean="0"/>
              <a:t>A</a:t>
            </a:r>
            <a:r>
              <a:rPr lang="zh-CN" altLang="en-US" sz="2800" b="1" smtClean="0"/>
              <a:t>．</a:t>
            </a:r>
            <a:r>
              <a:rPr lang="zh-CN" altLang="en-US" b="1" smtClean="0"/>
              <a:t>水滴、森林、地球 </a:t>
            </a:r>
          </a:p>
          <a:p>
            <a:pPr eaLnBrk="1" hangingPunct="1">
              <a:lnSpc>
                <a:spcPct val="140000"/>
              </a:lnSpc>
              <a:buFontTx/>
              <a:buNone/>
            </a:pPr>
            <a:r>
              <a:rPr lang="zh-CN" altLang="en-US" sz="2800" b="1" smtClean="0"/>
              <a:t>    </a:t>
            </a:r>
            <a:r>
              <a:rPr lang="en-US" altLang="zh-CN" sz="2800" b="1" smtClean="0"/>
              <a:t>B</a:t>
            </a:r>
            <a:r>
              <a:rPr lang="zh-CN" altLang="en-US" sz="2800" b="1" smtClean="0"/>
              <a:t>．</a:t>
            </a:r>
            <a:r>
              <a:rPr lang="zh-CN" altLang="en-US" b="1" smtClean="0"/>
              <a:t>森林、人手、地球 </a:t>
            </a:r>
          </a:p>
          <a:p>
            <a:pPr eaLnBrk="1" hangingPunct="1">
              <a:lnSpc>
                <a:spcPct val="140000"/>
              </a:lnSpc>
              <a:buFontTx/>
              <a:buNone/>
            </a:pPr>
            <a:r>
              <a:rPr lang="zh-CN" altLang="en-US" sz="2800" b="1" smtClean="0"/>
              <a:t>    </a:t>
            </a:r>
            <a:r>
              <a:rPr lang="en-US" altLang="zh-CN" sz="2800" b="1" smtClean="0"/>
              <a:t>C</a:t>
            </a:r>
            <a:r>
              <a:rPr lang="zh-CN" altLang="en-US" sz="2800" b="1" smtClean="0"/>
              <a:t>．</a:t>
            </a:r>
            <a:r>
              <a:rPr lang="zh-CN" altLang="en-US" b="1" smtClean="0"/>
              <a:t>水滴、人手、地球</a:t>
            </a:r>
            <a:br>
              <a:rPr lang="zh-CN" altLang="en-US" b="1" smtClean="0"/>
            </a:br>
            <a:r>
              <a:rPr lang="zh-CN" altLang="en-US" b="1" smtClean="0"/>
              <a:t/>
            </a:r>
            <a:br>
              <a:rPr lang="zh-CN" altLang="en-US" b="1" smtClean="0"/>
            </a:br>
            <a:endParaRPr lang="zh-CN" altLang="en-US" sz="2800" b="1" smtClean="0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364163" y="1557338"/>
            <a:ext cx="12239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latin typeface="Arial Black" pitchFamily="34" charset="0"/>
              </a:rPr>
              <a:t>( C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196975"/>
            <a:ext cx="3429000" cy="339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4067175" y="1268413"/>
            <a:ext cx="4572000" cy="3533775"/>
          </a:xfrm>
          <a:prstGeom prst="rect">
            <a:avLst/>
          </a:prstGeom>
          <a:noFill/>
          <a:ln w="25400">
            <a:solidFill>
              <a:srgbClr val="99336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b="1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kumimoji="1" lang="zh-CN" altLang="en-US" sz="2800" b="1">
                <a:solidFill>
                  <a:srgbClr val="3333FF"/>
                </a:solidFill>
                <a:latin typeface="宋体" pitchFamily="2" charset="-122"/>
              </a:rPr>
              <a:t>绿色的圆形代表地球，标志留白部分像一只手托起一滴水。手是字母</a:t>
            </a:r>
            <a:r>
              <a:rPr kumimoji="1" lang="en-US" altLang="zh-CN" sz="2800" b="1">
                <a:solidFill>
                  <a:srgbClr val="3333FF"/>
                </a:solidFill>
                <a:latin typeface="宋体" pitchFamily="2" charset="-122"/>
              </a:rPr>
              <a:t>J</a:t>
            </a:r>
            <a:r>
              <a:rPr kumimoji="1" lang="zh-CN" altLang="en-US" sz="2800" b="1">
                <a:solidFill>
                  <a:srgbClr val="3333FF"/>
                </a:solidFill>
                <a:latin typeface="宋体" pitchFamily="2" charset="-122"/>
              </a:rPr>
              <a:t>和</a:t>
            </a:r>
            <a:r>
              <a:rPr kumimoji="1" lang="en-US" altLang="zh-CN" sz="2800" b="1">
                <a:solidFill>
                  <a:srgbClr val="3333FF"/>
                </a:solidFill>
                <a:latin typeface="宋体" pitchFamily="2" charset="-122"/>
              </a:rPr>
              <a:t>S</a:t>
            </a:r>
            <a:r>
              <a:rPr kumimoji="1" lang="zh-CN" altLang="en-US" sz="2800" b="1">
                <a:solidFill>
                  <a:srgbClr val="3333FF"/>
                </a:solidFill>
                <a:latin typeface="宋体" pitchFamily="2" charset="-122"/>
              </a:rPr>
              <a:t>的变形，寓意节水，表示节水需要公众参与，鼓励人们从我做起，人人动手节约每一滴水；手又像一条蜿蜒的河流，象征滴水汇成江河。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900113" y="4941888"/>
            <a:ext cx="2520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8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国家节水标志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 autoUpdateAnimBg="0"/>
      <p:bldP spid="35844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692150"/>
            <a:ext cx="8497888" cy="3457575"/>
          </a:xfrm>
        </p:spPr>
        <p:txBody>
          <a:bodyPr/>
          <a:lstStyle/>
          <a:p>
            <a:pPr eaLnBrk="1" hangingPunct="1">
              <a:lnSpc>
                <a:spcPct val="125000"/>
              </a:lnSpc>
              <a:buClr>
                <a:srgbClr val="0000FF"/>
              </a:buClr>
              <a:buFontTx/>
              <a:buNone/>
            </a:pPr>
            <a:r>
              <a:rPr lang="en-US" altLang="zh-CN" b="1" smtClean="0"/>
              <a:t>6</a:t>
            </a:r>
            <a:r>
              <a:rPr lang="zh-CN" altLang="en-US" b="1" smtClean="0"/>
              <a:t>．</a:t>
            </a:r>
            <a:r>
              <a:rPr lang="en-US" altLang="zh-CN" b="1" smtClean="0"/>
              <a:t>1993</a:t>
            </a:r>
            <a:r>
              <a:rPr lang="zh-CN" altLang="en-US" b="1" smtClean="0"/>
              <a:t>年</a:t>
            </a:r>
            <a:r>
              <a:rPr lang="en-US" altLang="zh-CN" b="1" smtClean="0"/>
              <a:t>3</a:t>
            </a:r>
            <a:r>
              <a:rPr lang="zh-CN" altLang="en-US" b="1" smtClean="0"/>
              <a:t>月</a:t>
            </a:r>
            <a:r>
              <a:rPr lang="en-US" altLang="zh-CN" b="1" smtClean="0"/>
              <a:t>22</a:t>
            </a:r>
            <a:r>
              <a:rPr lang="zh-CN" altLang="en-US" b="1" smtClean="0"/>
              <a:t>日</a:t>
            </a:r>
            <a:r>
              <a:rPr lang="en-US" altLang="zh-CN" b="1" smtClean="0"/>
              <a:t>,</a:t>
            </a:r>
            <a:r>
              <a:rPr lang="zh-CN" altLang="en-US" b="1" smtClean="0"/>
              <a:t>第（        ）届联合国大会将每年的</a:t>
            </a:r>
            <a:r>
              <a:rPr lang="en-US" altLang="zh-CN" b="1" smtClean="0"/>
              <a:t>3</a:t>
            </a:r>
            <a:r>
              <a:rPr lang="zh-CN" altLang="en-US" b="1" smtClean="0"/>
              <a:t>月</a:t>
            </a:r>
            <a:r>
              <a:rPr lang="en-US" altLang="zh-CN" b="1" smtClean="0"/>
              <a:t>22</a:t>
            </a:r>
            <a:r>
              <a:rPr lang="zh-CN" altLang="en-US" b="1" smtClean="0"/>
              <a:t>日定为“世界水日”</a:t>
            </a:r>
            <a:r>
              <a:rPr lang="zh-CN" altLang="en-US" smtClean="0"/>
              <a:t> </a:t>
            </a:r>
            <a:r>
              <a:rPr lang="zh-CN" altLang="en-US" b="1" smtClean="0"/>
              <a:t>，旨在推动对水资源进行综合性统筹规划和管理</a:t>
            </a:r>
            <a:r>
              <a:rPr lang="en-US" altLang="zh-CN" b="1" smtClean="0"/>
              <a:t>,</a:t>
            </a:r>
            <a:r>
              <a:rPr lang="zh-CN" altLang="en-US" b="1" smtClean="0"/>
              <a:t>加强水资源保护</a:t>
            </a:r>
            <a:r>
              <a:rPr lang="en-US" altLang="zh-CN" b="1" smtClean="0"/>
              <a:t>,</a:t>
            </a:r>
            <a:r>
              <a:rPr lang="zh-CN" altLang="en-US" b="1" smtClean="0"/>
              <a:t>以解决日益严峻的水问题。</a:t>
            </a:r>
            <a:br>
              <a:rPr lang="zh-CN" altLang="en-US" b="1" smtClean="0"/>
            </a:br>
            <a:r>
              <a:rPr lang="zh-CN" altLang="en-US" b="1" smtClean="0"/>
              <a:t> </a:t>
            </a:r>
          </a:p>
          <a:p>
            <a:pPr eaLnBrk="1" hangingPunct="1">
              <a:buClr>
                <a:srgbClr val="0000FF"/>
              </a:buClr>
              <a:buFontTx/>
              <a:buNone/>
            </a:pPr>
            <a:endParaRPr lang="zh-CN" altLang="en-US" b="1" smtClean="0"/>
          </a:p>
          <a:p>
            <a:pPr eaLnBrk="1" hangingPunct="1">
              <a:buClr>
                <a:srgbClr val="0000FF"/>
              </a:buClr>
            </a:pPr>
            <a:endParaRPr lang="zh-CN" altLang="en-US" b="1" smtClean="0"/>
          </a:p>
          <a:p>
            <a:pPr eaLnBrk="1" hangingPunct="1">
              <a:buClr>
                <a:srgbClr val="0000FF"/>
              </a:buClr>
              <a:buFontTx/>
              <a:buNone/>
            </a:pPr>
            <a:endParaRPr lang="en-US" altLang="zh-CN" b="1" smtClean="0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643438" y="765175"/>
            <a:ext cx="10080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latin typeface="Arial Black" pitchFamily="34" charset="0"/>
              </a:rPr>
              <a:t>(B)</a:t>
            </a: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755650" y="3860800"/>
            <a:ext cx="7848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/>
              <a:t>A</a:t>
            </a:r>
            <a:r>
              <a:rPr lang="zh-CN" altLang="en-US" sz="3600" b="1"/>
              <a:t>． </a:t>
            </a:r>
            <a:r>
              <a:rPr lang="en-US" altLang="zh-CN" sz="3600" b="1"/>
              <a:t>46         B</a:t>
            </a:r>
            <a:r>
              <a:rPr lang="zh-CN" altLang="en-US" sz="3600" b="1"/>
              <a:t>． </a:t>
            </a:r>
            <a:r>
              <a:rPr lang="en-US" altLang="zh-CN" sz="3600" b="1"/>
              <a:t>47           C</a:t>
            </a:r>
            <a:r>
              <a:rPr lang="zh-CN" altLang="en-US" sz="3600" b="1"/>
              <a:t>． </a:t>
            </a:r>
            <a:r>
              <a:rPr lang="en-US" altLang="zh-CN" sz="3600" b="1"/>
              <a:t>48</a:t>
            </a:r>
            <a:br>
              <a:rPr lang="en-US" altLang="zh-CN" sz="3600" b="1"/>
            </a:br>
            <a:r>
              <a:rPr lang="en-US" altLang="zh-CN" sz="1800" b="1"/>
              <a:t/>
            </a:r>
            <a:br>
              <a:rPr lang="en-US" altLang="zh-CN" sz="1800" b="1"/>
            </a:br>
            <a:endParaRPr lang="en-US" altLang="zh-CN" sz="1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7920038" cy="5399087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en-US" altLang="zh-CN" sz="2000" b="1" smtClean="0"/>
              <a:t>7</a:t>
            </a:r>
            <a:r>
              <a:rPr lang="zh-CN" altLang="en-US" sz="2000" b="1" smtClean="0"/>
              <a:t>．</a:t>
            </a:r>
            <a:r>
              <a:rPr lang="zh-CN" altLang="en-US" sz="2400" b="1" smtClean="0"/>
              <a:t>有的科学家曾这样预言：“水，不久将成为一个深刻的社会危机”。下列主要原因中，不属于人类活动所造成的是（        ） 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000" b="1" smtClean="0"/>
              <a:t>A</a:t>
            </a:r>
            <a:r>
              <a:rPr lang="zh-CN" altLang="en-US" sz="2000" b="1" smtClean="0"/>
              <a:t>．</a:t>
            </a:r>
            <a:r>
              <a:rPr lang="zh-CN" altLang="en-US" sz="2400" b="1" smtClean="0"/>
              <a:t>虽然地球上总水量很大，但淡水资源却不富裕</a:t>
            </a:r>
            <a:r>
              <a:rPr lang="en-US" altLang="zh-CN" sz="2400" b="1" smtClean="0"/>
              <a:t>;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400" b="1" smtClean="0"/>
              <a:t>B</a:t>
            </a:r>
            <a:r>
              <a:rPr lang="zh-CN" altLang="en-US" sz="2400" b="1" smtClean="0"/>
              <a:t>水污染的问题日益突出；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400" b="1" smtClean="0"/>
              <a:t>C</a:t>
            </a:r>
            <a:r>
              <a:rPr lang="zh-CN" altLang="en-US" sz="2400" b="1" smtClean="0"/>
              <a:t>不合理地开发利用水资源；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400" b="1" smtClean="0"/>
              <a:t>D</a:t>
            </a:r>
            <a:r>
              <a:rPr lang="zh-CN" altLang="en-US" sz="2400" b="1" smtClean="0"/>
              <a:t>浪费水的现象依然严重存在</a:t>
            </a:r>
            <a:r>
              <a:rPr lang="en-US" altLang="zh-CN" sz="2400" b="1" smtClean="0"/>
              <a:t>:</a:t>
            </a:r>
            <a:br>
              <a:rPr lang="en-US" altLang="zh-CN" sz="2400" b="1" smtClean="0"/>
            </a:br>
            <a:endParaRPr lang="en-US" altLang="zh-CN" sz="2000" b="1" smtClean="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979613" y="2133600"/>
            <a:ext cx="936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latin typeface="Arial Black" pitchFamily="34" charset="0"/>
              </a:rPr>
              <a:t>(A)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7775575" cy="2232025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smtClean="0"/>
              <a:t>8.</a:t>
            </a:r>
            <a:r>
              <a:rPr lang="zh-CN" altLang="en-US" sz="2800" b="1" smtClean="0"/>
              <a:t>下列家庭用水习惯中，下列除</a:t>
            </a:r>
            <a:r>
              <a:rPr lang="en-US" altLang="zh-CN" sz="2800" b="1" smtClean="0"/>
              <a:t>(              )</a:t>
            </a:r>
            <a:r>
              <a:rPr lang="zh-CN" altLang="en-US" sz="2800" b="1" smtClean="0"/>
              <a:t>外都是科学又经济的方法</a:t>
            </a:r>
            <a:r>
              <a:rPr lang="en-US" altLang="zh-CN" sz="2800" b="1" smtClean="0"/>
              <a:t>:</a:t>
            </a:r>
            <a:br>
              <a:rPr lang="en-US" altLang="zh-CN" sz="2800" b="1" smtClean="0"/>
            </a:br>
            <a:r>
              <a:rPr lang="en-US" altLang="zh-CN" sz="2800" b="1" smtClean="0"/>
              <a:t> </a:t>
            </a:r>
            <a:br>
              <a:rPr lang="en-US" altLang="zh-CN" sz="2800" b="1" smtClean="0"/>
            </a:br>
            <a:r>
              <a:rPr lang="en-US" altLang="zh-CN" sz="1000" b="1" smtClean="0"/>
              <a:t/>
            </a:r>
            <a:br>
              <a:rPr lang="en-US" altLang="zh-CN" sz="1000" b="1" smtClean="0"/>
            </a:br>
            <a:endParaRPr lang="en-US" altLang="zh-CN" sz="1000" b="1" smtClean="0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156325" y="476250"/>
            <a:ext cx="10080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latin typeface="Arial Black" pitchFamily="34" charset="0"/>
              </a:rPr>
              <a:t>(D)</a:t>
            </a: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611188" y="1989138"/>
            <a:ext cx="82804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50000"/>
              </a:spcBef>
            </a:pPr>
            <a:r>
              <a:rPr lang="en-US" altLang="zh-CN" sz="2400" b="1" dirty="0"/>
              <a:t>A.</a:t>
            </a:r>
            <a:r>
              <a:rPr lang="zh-CN" altLang="en-US" sz="2400" b="1" dirty="0"/>
              <a:t>洗手、洗脸、刷牙随手关闭水龙头， 不让水持续流</a:t>
            </a:r>
            <a:r>
              <a:rPr lang="en-US" altLang="zh-CN" sz="2400" b="1" dirty="0"/>
              <a:t>;</a:t>
            </a:r>
            <a:br>
              <a:rPr lang="en-US" altLang="zh-CN" sz="2400" b="1" dirty="0"/>
            </a:br>
            <a:r>
              <a:rPr lang="en-US" altLang="zh-CN" sz="2400" b="1" dirty="0"/>
              <a:t>B.</a:t>
            </a:r>
            <a:r>
              <a:rPr lang="zh-CN" altLang="en-US" sz="2400" b="1" dirty="0"/>
              <a:t>考虑到自来水管中可能存在的致病军团菌，清晨第一次放的水不饮用，但存留起来用作冲洗马桶</a:t>
            </a:r>
            <a:r>
              <a:rPr lang="en-US" altLang="zh-CN" sz="2400" b="1" dirty="0"/>
              <a:t>;</a:t>
            </a:r>
            <a:br>
              <a:rPr lang="en-US" altLang="zh-CN" sz="2400" b="1" dirty="0"/>
            </a:br>
            <a:r>
              <a:rPr lang="en-US" altLang="zh-CN" sz="2400" b="1" dirty="0"/>
              <a:t>C.</a:t>
            </a:r>
            <a:r>
              <a:rPr lang="zh-CN" altLang="en-US" sz="2400" b="1" dirty="0"/>
              <a:t>洗菜、淘米的水用来浇花 </a:t>
            </a:r>
            <a:r>
              <a:rPr lang="en-US" altLang="zh-CN" sz="2400" b="1" dirty="0"/>
              <a:t>;</a:t>
            </a:r>
            <a:br>
              <a:rPr lang="en-US" altLang="zh-CN" sz="2400" b="1" dirty="0"/>
            </a:br>
            <a:r>
              <a:rPr lang="en-US" altLang="zh-CN" sz="2400" b="1" dirty="0"/>
              <a:t>D.</a:t>
            </a:r>
            <a:r>
              <a:rPr lang="zh-CN" altLang="en-US" sz="2400" b="1" dirty="0"/>
              <a:t>洗衣粉或洗涤剂量用得越多越干净</a:t>
            </a:r>
            <a:r>
              <a:rPr lang="zh-CN" altLang="en-US" sz="2400" b="1" dirty="0" smtClean="0"/>
              <a:t>。 </a:t>
            </a:r>
            <a:endParaRPr lang="zh-CN" altLang="en-US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4"/>
          <p:cNvSpPr>
            <a:spLocks noChangeArrowheads="1" noChangeShapeType="1" noTextEdit="1"/>
          </p:cNvSpPr>
          <p:nvPr/>
        </p:nvSpPr>
        <p:spPr bwMode="auto">
          <a:xfrm>
            <a:off x="827584" y="1988840"/>
            <a:ext cx="7632700" cy="15847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2700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说说有关水的成语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u=338590789,2139269893&amp;fm=23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2738438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3" name="Picture 11" descr="13033459Ac0-5115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692150"/>
            <a:ext cx="5940425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水滴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3810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057400" y="4648200"/>
            <a:ext cx="597058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rgbClr val="FF0000"/>
                </a:solidFill>
                <a:latin typeface="Times New Roman" pitchFamily="18" charset="0"/>
              </a:rPr>
              <a:t>不要让我们的眼泪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rgbClr val="FF0000"/>
                </a:solidFill>
                <a:latin typeface="Times New Roman" pitchFamily="18" charset="0"/>
              </a:rPr>
              <a:t>        成为最后一滴水！</a:t>
            </a:r>
          </a:p>
        </p:txBody>
      </p:sp>
      <p:sp>
        <p:nvSpPr>
          <p:cNvPr id="31748" name="AutoShape 4">
            <a:hlinkClick r:id="rId4" action="ppaction://hlinkfile" highlightClick="1"/>
          </p:cNvPr>
          <p:cNvSpPr>
            <a:spLocks noChangeArrowheads="1"/>
          </p:cNvSpPr>
          <p:nvPr/>
        </p:nvSpPr>
        <p:spPr bwMode="auto">
          <a:xfrm>
            <a:off x="8610600" y="6248400"/>
            <a:ext cx="152400" cy="228600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20090609124401424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0" y="333375"/>
            <a:ext cx="8567738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53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39942" name="Picture 6" descr="1552818_100237462000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8351837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5" descr="8816370_112314370181_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3025" y="0"/>
            <a:ext cx="92170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3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1" descr="201103110847094345A3yIJ_priv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2063" y="188913"/>
            <a:ext cx="5341937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5" descr="2135-1103120U204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4813"/>
            <a:ext cx="4016375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8195" name="Picture 5" descr="8994345_101403256197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838" y="476250"/>
            <a:ext cx="8412162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6e683eb0ca6d8c18082302e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8137525" cy="541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solidFill>
                  <a:srgbClr val="FF0000"/>
                </a:solidFill>
              </a:rPr>
              <a:t>缺水导致庄家颗粒无收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45061" name="Picture 5" descr="20105101212229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3338"/>
            <a:ext cx="9144000" cy="689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7" descr="4e48f7f0aa8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5" name="Picture 9" descr="100512132659a0e5befe20eb9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6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3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5180359_164300008876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57438" y="5292725"/>
            <a:ext cx="25717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0000FF"/>
                </a:solidFill>
                <a:latin typeface="+mn-ea"/>
                <a:ea typeface="+mn-ea"/>
              </a:rPr>
              <a:t>六一中队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1768</Words>
  <Application>Microsoft Office PowerPoint</Application>
  <PresentationFormat>全屏显示(4:3)</PresentationFormat>
  <Paragraphs>92</Paragraphs>
  <Slides>32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Arial</vt:lpstr>
      <vt:lpstr>宋体</vt:lpstr>
      <vt:lpstr>黑体</vt:lpstr>
      <vt:lpstr>Times New Roman</vt:lpstr>
      <vt:lpstr>Arial Unicode MS</vt:lpstr>
      <vt:lpstr>华文中宋</vt:lpstr>
      <vt:lpstr>隶书</vt:lpstr>
      <vt:lpstr>Arial Black</vt:lpstr>
      <vt:lpstr>楷体_GB2312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缺水导致庄家颗粒无收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倡议书</vt:lpstr>
      <vt:lpstr>PowerPoint 演示文稿</vt:lpstr>
      <vt:lpstr>生活节水小窍门</vt:lpstr>
      <vt:lpstr>节约用水 珍惜水资源</vt:lpstr>
      <vt:lpstr>以节约用水为荣，以浪费用水可耻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terms:created xsi:type="dcterms:W3CDTF">2011-05-04T07:28:58Z</dcterms:created>
  <dcterms:modified xsi:type="dcterms:W3CDTF">2019-01-26T07:16:04Z</dcterms:modified>
</cp:coreProperties>
</file>