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752" r:id="rId2"/>
  </p:sldMasterIdLst>
  <p:notesMasterIdLst>
    <p:notesMasterId r:id="rId30"/>
  </p:notesMasterIdLst>
  <p:sldIdLst>
    <p:sldId id="257" r:id="rId3"/>
    <p:sldId id="416" r:id="rId4"/>
    <p:sldId id="366" r:id="rId5"/>
    <p:sldId id="390" r:id="rId6"/>
    <p:sldId id="392" r:id="rId7"/>
    <p:sldId id="391" r:id="rId8"/>
    <p:sldId id="393" r:id="rId9"/>
    <p:sldId id="397" r:id="rId10"/>
    <p:sldId id="365" r:id="rId11"/>
    <p:sldId id="354" r:id="rId12"/>
    <p:sldId id="355" r:id="rId13"/>
    <p:sldId id="367" r:id="rId14"/>
    <p:sldId id="360" r:id="rId15"/>
    <p:sldId id="256" r:id="rId16"/>
    <p:sldId id="373" r:id="rId17"/>
    <p:sldId id="374" r:id="rId18"/>
    <p:sldId id="375" r:id="rId19"/>
    <p:sldId id="376" r:id="rId20"/>
    <p:sldId id="378" r:id="rId21"/>
    <p:sldId id="384" r:id="rId22"/>
    <p:sldId id="385" r:id="rId23"/>
    <p:sldId id="396" r:id="rId24"/>
    <p:sldId id="369" r:id="rId25"/>
    <p:sldId id="381" r:id="rId26"/>
    <p:sldId id="382" r:id="rId27"/>
    <p:sldId id="372" r:id="rId28"/>
    <p:sldId id="417"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Tahoma" pitchFamily="34" charset="0"/>
        <a:ea typeface="宋体" pitchFamily="2" charset="-122"/>
        <a:cs typeface="+mn-cs"/>
      </a:defRPr>
    </a:lvl1pPr>
    <a:lvl2pPr marL="457200" algn="l" rtl="0" fontAlgn="base">
      <a:spcBef>
        <a:spcPct val="0"/>
      </a:spcBef>
      <a:spcAft>
        <a:spcPct val="0"/>
      </a:spcAft>
      <a:defRPr kern="1200">
        <a:solidFill>
          <a:schemeClr val="tx1"/>
        </a:solidFill>
        <a:latin typeface="Tahoma" pitchFamily="34" charset="0"/>
        <a:ea typeface="宋体" pitchFamily="2" charset="-122"/>
        <a:cs typeface="+mn-cs"/>
      </a:defRPr>
    </a:lvl2pPr>
    <a:lvl3pPr marL="914400" algn="l" rtl="0" fontAlgn="base">
      <a:spcBef>
        <a:spcPct val="0"/>
      </a:spcBef>
      <a:spcAft>
        <a:spcPct val="0"/>
      </a:spcAft>
      <a:defRPr kern="1200">
        <a:solidFill>
          <a:schemeClr val="tx1"/>
        </a:solidFill>
        <a:latin typeface="Tahoma" pitchFamily="34" charset="0"/>
        <a:ea typeface="宋体" pitchFamily="2" charset="-122"/>
        <a:cs typeface="+mn-cs"/>
      </a:defRPr>
    </a:lvl3pPr>
    <a:lvl4pPr marL="1371600" algn="l" rtl="0" fontAlgn="base">
      <a:spcBef>
        <a:spcPct val="0"/>
      </a:spcBef>
      <a:spcAft>
        <a:spcPct val="0"/>
      </a:spcAft>
      <a:defRPr kern="1200">
        <a:solidFill>
          <a:schemeClr val="tx1"/>
        </a:solidFill>
        <a:latin typeface="Tahoma" pitchFamily="34" charset="0"/>
        <a:ea typeface="宋体" pitchFamily="2" charset="-122"/>
        <a:cs typeface="+mn-cs"/>
      </a:defRPr>
    </a:lvl4pPr>
    <a:lvl5pPr marL="1828800" algn="l" rtl="0" fontAlgn="base">
      <a:spcBef>
        <a:spcPct val="0"/>
      </a:spcBef>
      <a:spcAft>
        <a:spcPct val="0"/>
      </a:spcAft>
      <a:defRPr kern="1200">
        <a:solidFill>
          <a:schemeClr val="tx1"/>
        </a:solidFill>
        <a:latin typeface="Tahoma" pitchFamily="34" charset="0"/>
        <a:ea typeface="宋体" pitchFamily="2" charset="-122"/>
        <a:cs typeface="+mn-cs"/>
      </a:defRPr>
    </a:lvl5pPr>
    <a:lvl6pPr marL="2286000" algn="l" defTabSz="914400" rtl="0" eaLnBrk="1" latinLnBrk="0" hangingPunct="1">
      <a:defRPr kern="1200">
        <a:solidFill>
          <a:schemeClr val="tx1"/>
        </a:solidFill>
        <a:latin typeface="Tahoma" pitchFamily="34" charset="0"/>
        <a:ea typeface="宋体" pitchFamily="2" charset="-122"/>
        <a:cs typeface="+mn-cs"/>
      </a:defRPr>
    </a:lvl6pPr>
    <a:lvl7pPr marL="2743200" algn="l" defTabSz="914400" rtl="0" eaLnBrk="1" latinLnBrk="0" hangingPunct="1">
      <a:defRPr kern="1200">
        <a:solidFill>
          <a:schemeClr val="tx1"/>
        </a:solidFill>
        <a:latin typeface="Tahoma" pitchFamily="34" charset="0"/>
        <a:ea typeface="宋体" pitchFamily="2" charset="-122"/>
        <a:cs typeface="+mn-cs"/>
      </a:defRPr>
    </a:lvl7pPr>
    <a:lvl8pPr marL="3200400" algn="l" defTabSz="914400" rtl="0" eaLnBrk="1" latinLnBrk="0" hangingPunct="1">
      <a:defRPr kern="1200">
        <a:solidFill>
          <a:schemeClr val="tx1"/>
        </a:solidFill>
        <a:latin typeface="Tahoma" pitchFamily="34" charset="0"/>
        <a:ea typeface="宋体" pitchFamily="2" charset="-122"/>
        <a:cs typeface="+mn-cs"/>
      </a:defRPr>
    </a:lvl8pPr>
    <a:lvl9pPr marL="3657600" algn="l" defTabSz="914400" rtl="0" eaLnBrk="1" latinLnBrk="0" hangingPunct="1">
      <a:defRPr kern="1200">
        <a:solidFill>
          <a:schemeClr val="tx1"/>
        </a:solidFill>
        <a:latin typeface="Tahom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3399"/>
    <a:srgbClr val="CC0000"/>
    <a:srgbClr val="0000FF"/>
    <a:srgbClr val="FFCC00"/>
    <a:srgbClr val="CC99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294" y="-264"/>
      </p:cViewPr>
      <p:guideLst>
        <p:guide orient="horz" pos="2193"/>
        <p:guide pos="289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zh-CN"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zh-CN" altLang="zh-CN"/>
          </a:p>
        </p:txBody>
      </p:sp>
      <p:sp>
        <p:nvSpPr>
          <p:cNvPr id="47108" name="Rectangle 4"/>
          <p:cNvSpPr>
            <a:spLocks noGrp="1" noRo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noProof="0" smtClean="0"/>
              <a:t>单击此处编辑母版文本样式</a:t>
            </a:r>
          </a:p>
          <a:p>
            <a:pPr lvl="1"/>
            <a:r>
              <a:rPr lang="zh-CN" noProof="0" smtClean="0"/>
              <a:t>第二级</a:t>
            </a:r>
          </a:p>
          <a:p>
            <a:pPr lvl="2"/>
            <a:r>
              <a:rPr lang="zh-CN" noProof="0" smtClean="0"/>
              <a:t>第三级</a:t>
            </a:r>
          </a:p>
          <a:p>
            <a:pPr lvl="3"/>
            <a:r>
              <a:rPr lang="zh-CN" noProof="0" smtClean="0"/>
              <a:t>第四级</a:t>
            </a:r>
          </a:p>
          <a:p>
            <a:pPr lvl="4"/>
            <a:r>
              <a:rPr lang="zh-CN"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pPr>
              <a:defRPr/>
            </a:pPr>
            <a:endParaRPr lang="zh-CN"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3458BC78-55D2-432E-A85D-5206EE6F8519}" type="slidenum">
              <a:rPr lang="zh-CN" altLang="zh-CN"/>
              <a:pPr>
                <a:defRPr/>
              </a:pPr>
              <a:t>‹#›</a:t>
            </a:fld>
            <a:endParaRPr lang="zh-CN" altLang="zh-CN"/>
          </a:p>
        </p:txBody>
      </p:sp>
    </p:spTree>
    <p:extLst>
      <p:ext uri="{BB962C8B-B14F-4D97-AF65-F5344CB8AC3E}">
        <p14:creationId xmlns:p14="http://schemas.microsoft.com/office/powerpoint/2010/main" val="2603055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97C4DDB-F316-4707-863E-64F2BB39E6F0}" type="slidenum">
              <a:rPr lang="zh-CN" altLang="en-US" smtClean="0">
                <a:solidFill>
                  <a:prstClr val="black"/>
                </a:solidFill>
              </a:rPr>
              <a:pPr/>
              <a:t>27</a:t>
            </a:fld>
            <a:endParaRPr lang="zh-CN" altLang="en-US">
              <a:solidFill>
                <a:prstClr val="black"/>
              </a:solidFill>
            </a:endParaRPr>
          </a:p>
        </p:txBody>
      </p:sp>
    </p:spTree>
    <p:extLst>
      <p:ext uri="{BB962C8B-B14F-4D97-AF65-F5344CB8AC3E}">
        <p14:creationId xmlns:p14="http://schemas.microsoft.com/office/powerpoint/2010/main" val="3261096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未知"/>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a:defRPr/>
            </a:pPr>
            <a:endParaRPr lang="zh-CN" altLang="en-US"/>
          </a:p>
        </p:txBody>
      </p:sp>
      <p:sp>
        <p:nvSpPr>
          <p:cNvPr id="205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zh-CN"/>
              <a:t>单击此处编辑母版标题样式</a:t>
            </a:r>
          </a:p>
        </p:txBody>
      </p:sp>
      <p:sp>
        <p:nvSpPr>
          <p:cNvPr id="205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zh-CN"/>
              <a:t>单击此处编辑母版副标题样式</a:t>
            </a:r>
          </a:p>
        </p:txBody>
      </p:sp>
      <p:sp>
        <p:nvSpPr>
          <p:cNvPr id="5" name="Rectangle 5"/>
          <p:cNvSpPr>
            <a:spLocks noGrp="1" noChangeArrowheads="1"/>
          </p:cNvSpPr>
          <p:nvPr>
            <p:ph type="ftr" sz="quarter" idx="10"/>
          </p:nvPr>
        </p:nvSpPr>
        <p:spPr/>
        <p:txBody>
          <a:bodyPr/>
          <a:lstStyle>
            <a:lvl1pPr>
              <a:defRPr/>
            </a:lvl1pPr>
          </a:lstStyle>
          <a:p>
            <a:pPr>
              <a:defRPr/>
            </a:pPr>
            <a:endParaRPr lang="en-US"/>
          </a:p>
        </p:txBody>
      </p:sp>
      <p:sp>
        <p:nvSpPr>
          <p:cNvPr id="6" name="Rectangle 6"/>
          <p:cNvSpPr>
            <a:spLocks noGrp="1" noChangeArrowheads="1"/>
          </p:cNvSpPr>
          <p:nvPr>
            <p:ph type="sldNum" sz="quarter" idx="11"/>
          </p:nvPr>
        </p:nvSpPr>
        <p:spPr/>
        <p:txBody>
          <a:bodyPr/>
          <a:lstStyle>
            <a:lvl1pPr>
              <a:defRPr/>
            </a:lvl1pPr>
          </a:lstStyle>
          <a:p>
            <a:pPr>
              <a:defRPr/>
            </a:pPr>
            <a:fld id="{6C1BE5AD-EDD0-4CDE-8D4C-19E23B1B085D}" type="slidenum">
              <a:rPr lang="zh-CN" altLang="en-US"/>
              <a:pPr>
                <a:defRPr/>
              </a:pPr>
              <a:t>‹#›</a:t>
            </a:fld>
            <a:endParaRPr lang="en-US"/>
          </a:p>
        </p:txBody>
      </p:sp>
      <p:sp>
        <p:nvSpPr>
          <p:cNvPr id="7" name="Rectangle 7"/>
          <p:cNvSpPr>
            <a:spLocks noGrp="1" noChangeArrowheads="1"/>
          </p:cNvSpPr>
          <p:nvPr>
            <p:ph type="dt"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411501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E6E81B0-5F8B-4E64-8033-3418BB7CF2D2}" type="slidenum">
              <a:rPr lang="zh-CN" altLang="en-US"/>
              <a:pPr>
                <a:defRPr/>
              </a:pPr>
              <a:t>‹#›</a:t>
            </a:fld>
            <a:endParaRPr lang="en-US"/>
          </a:p>
        </p:txBody>
      </p:sp>
    </p:spTree>
    <p:extLst>
      <p:ext uri="{BB962C8B-B14F-4D97-AF65-F5344CB8AC3E}">
        <p14:creationId xmlns:p14="http://schemas.microsoft.com/office/powerpoint/2010/main" val="3061931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92100"/>
            <a:ext cx="2057400" cy="57277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92100"/>
            <a:ext cx="6019800" cy="57277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334441E2-3AED-490F-A546-645D690BA6A9}" type="slidenum">
              <a:rPr lang="zh-CN" altLang="en-US"/>
              <a:pPr>
                <a:defRPr/>
              </a:pPr>
              <a:t>‹#›</a:t>
            </a:fld>
            <a:endParaRPr lang="en-US"/>
          </a:p>
        </p:txBody>
      </p:sp>
    </p:spTree>
    <p:extLst>
      <p:ext uri="{BB962C8B-B14F-4D97-AF65-F5344CB8AC3E}">
        <p14:creationId xmlns:p14="http://schemas.microsoft.com/office/powerpoint/2010/main" val="2558847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905000"/>
            <a:ext cx="40386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05000"/>
            <a:ext cx="40386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C47BCE3-BB4C-44BA-82E5-9225288116F1}" type="slidenum">
              <a:rPr lang="zh-CN" altLang="en-US"/>
              <a:pPr>
                <a:defRPr/>
              </a:pPr>
              <a:t>‹#›</a:t>
            </a:fld>
            <a:endParaRPr lang="en-US"/>
          </a:p>
        </p:txBody>
      </p:sp>
    </p:spTree>
    <p:extLst>
      <p:ext uri="{BB962C8B-B14F-4D97-AF65-F5344CB8AC3E}">
        <p14:creationId xmlns:p14="http://schemas.microsoft.com/office/powerpoint/2010/main" val="17438474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4059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0876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394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728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738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2058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355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D6F1B44B-9D9D-444B-B361-541DE2B06B94}" type="slidenum">
              <a:rPr lang="zh-CN" altLang="en-US"/>
              <a:pPr>
                <a:defRPr/>
              </a:pPr>
              <a:t>‹#›</a:t>
            </a:fld>
            <a:endParaRPr lang="en-US"/>
          </a:p>
        </p:txBody>
      </p:sp>
    </p:spTree>
    <p:extLst>
      <p:ext uri="{BB962C8B-B14F-4D97-AF65-F5344CB8AC3E}">
        <p14:creationId xmlns:p14="http://schemas.microsoft.com/office/powerpoint/2010/main" val="17912958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4585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2769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3391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724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FAA16C0C-FF0D-4101-BC3C-DF3657D6D683}" type="slidenum">
              <a:rPr lang="zh-CN" altLang="en-US"/>
              <a:pPr>
                <a:defRPr/>
              </a:pPr>
              <a:t>‹#›</a:t>
            </a:fld>
            <a:endParaRPr lang="en-US"/>
          </a:p>
        </p:txBody>
      </p:sp>
    </p:spTree>
    <p:extLst>
      <p:ext uri="{BB962C8B-B14F-4D97-AF65-F5344CB8AC3E}">
        <p14:creationId xmlns:p14="http://schemas.microsoft.com/office/powerpoint/2010/main" val="18045188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FE1192EF-15B4-4FF6-9BB0-ED8AB1734991}" type="slidenum">
              <a:rPr lang="zh-CN" altLang="en-US"/>
              <a:pPr>
                <a:defRPr/>
              </a:pPr>
              <a:t>‹#›</a:t>
            </a:fld>
            <a:endParaRPr lang="en-US"/>
          </a:p>
        </p:txBody>
      </p:sp>
    </p:spTree>
    <p:extLst>
      <p:ext uri="{BB962C8B-B14F-4D97-AF65-F5344CB8AC3E}">
        <p14:creationId xmlns:p14="http://schemas.microsoft.com/office/powerpoint/2010/main" val="1907452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1BF4B368-45A2-479B-A2F4-483F0D5F18B2}" type="slidenum">
              <a:rPr lang="zh-CN" altLang="en-US"/>
              <a:pPr>
                <a:defRPr/>
              </a:pPr>
              <a:t>‹#›</a:t>
            </a:fld>
            <a:endParaRPr lang="en-US"/>
          </a:p>
        </p:txBody>
      </p:sp>
    </p:spTree>
    <p:extLst>
      <p:ext uri="{BB962C8B-B14F-4D97-AF65-F5344CB8AC3E}">
        <p14:creationId xmlns:p14="http://schemas.microsoft.com/office/powerpoint/2010/main" val="1743985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9CD6BC54-7F88-454D-BC38-EC4A0BCC6397}" type="slidenum">
              <a:rPr lang="zh-CN" altLang="en-US"/>
              <a:pPr>
                <a:defRPr/>
              </a:pPr>
              <a:t>‹#›</a:t>
            </a:fld>
            <a:endParaRPr lang="en-US"/>
          </a:p>
        </p:txBody>
      </p:sp>
    </p:spTree>
    <p:extLst>
      <p:ext uri="{BB962C8B-B14F-4D97-AF65-F5344CB8AC3E}">
        <p14:creationId xmlns:p14="http://schemas.microsoft.com/office/powerpoint/2010/main" val="539975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20AE2B05-88B0-4C9A-BA82-9008C1FD6934}" type="slidenum">
              <a:rPr lang="zh-CN" altLang="en-US"/>
              <a:pPr>
                <a:defRPr/>
              </a:pPr>
              <a:t>‹#›</a:t>
            </a:fld>
            <a:endParaRPr lang="en-US"/>
          </a:p>
        </p:txBody>
      </p:sp>
    </p:spTree>
    <p:extLst>
      <p:ext uri="{BB962C8B-B14F-4D97-AF65-F5344CB8AC3E}">
        <p14:creationId xmlns:p14="http://schemas.microsoft.com/office/powerpoint/2010/main" val="1310892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446C299F-6990-45D9-9EC6-0D80FDCC85AA}" type="slidenum">
              <a:rPr lang="zh-CN" altLang="en-US"/>
              <a:pPr>
                <a:defRPr/>
              </a:pPr>
              <a:t>‹#›</a:t>
            </a:fld>
            <a:endParaRPr lang="en-US"/>
          </a:p>
        </p:txBody>
      </p:sp>
    </p:spTree>
    <p:extLst>
      <p:ext uri="{BB962C8B-B14F-4D97-AF65-F5344CB8AC3E}">
        <p14:creationId xmlns:p14="http://schemas.microsoft.com/office/powerpoint/2010/main" val="2712680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57A0C016-4BE1-49AC-9076-25BD16D6C910}" type="slidenum">
              <a:rPr lang="zh-CN" altLang="en-US"/>
              <a:pPr>
                <a:defRPr/>
              </a:pPr>
              <a:t>‹#›</a:t>
            </a:fld>
            <a:endParaRPr lang="en-US"/>
          </a:p>
        </p:txBody>
      </p:sp>
    </p:spTree>
    <p:extLst>
      <p:ext uri="{BB962C8B-B14F-4D97-AF65-F5344CB8AC3E}">
        <p14:creationId xmlns:p14="http://schemas.microsoft.com/office/powerpoint/2010/main" val="2089264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pitchFamily="34" charset="0"/>
              </a:defRPr>
            </a:lvl1pPr>
          </a:lstStyle>
          <a:p>
            <a:pPr>
              <a:defRPr/>
            </a:pPr>
            <a:fld id="{A1F6B8D5-72E1-49DE-B3CD-7E55D612DBD2}" type="slidenum">
              <a:rPr lang="zh-CN" alt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2019/2/15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79259749"/>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image.baidu.com/i?ct=503316480&amp;z=0&amp;tn=baiduimagedetail&amp;word=%D0%A1%CD%B5&amp;in=8334&amp;cl=2&amp;lm=-1&amp;pn=0&amp;rn=1&amp;di=8273330835&amp;ln=2000&amp;fr=&amp;fmq=&amp;ic=0&amp;s=0&amp;se=1&amp;sme=0&amp;tab=&amp;width=&amp;height=&amp;face=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baidu.com/i?ct=503316480&amp;z=&amp;tn=baiduimagedetail&amp;word=%D1%CC%BB%F0%CD%BC%C6%AC&amp;in=12331&amp;cl=2&amp;lm=-1&amp;pn=5&amp;rn=1&amp;di=21006256215&amp;ln=2000&amp;fr=&amp;fmq=&amp;ic=&amp;s=&amp;se=&amp;sme=0&amp;tab=&amp;width=&amp;height=&amp;face="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baidu.com/i?ct=503316480&amp;z=&amp;tn=baiduimagedetail&amp;word=%D1%CC%BB%F0%CD%BC%C6%AC&amp;in=5298&amp;cl=2&amp;lm=-1&amp;pn=0&amp;rn=1&amp;di=31226007375&amp;ln=2000&amp;fr=&amp;fmq=&amp;ic=&amp;s=&amp;se=&amp;sme=0&amp;tab=&amp;width=&amp;height=&amp;fac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ziliao/" TargetMode="External"/><Relationship Id="rId18" Type="http://schemas.openxmlformats.org/officeDocument/2006/relationships/hyperlink" Target="http://www.1ppt.cn/" TargetMode="External"/><Relationship Id="rId3" Type="http://schemas.openxmlformats.org/officeDocument/2006/relationships/hyperlink" Target="http://www.1ppt.com/moban/" TargetMode="External"/><Relationship Id="rId21" Type="http://schemas.openxmlformats.org/officeDocument/2006/relationships/image" Target="../media/image17.png"/><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notesSlide" Target="../notesSlides/notesSlide1.xml"/><Relationship Id="rId16" Type="http://schemas.openxmlformats.org/officeDocument/2006/relationships/hyperlink" Target="http://www.1ppt.com/shiti/" TargetMode="External"/><Relationship Id="rId20"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fanwen/" TargetMode="External"/><Relationship Id="rId10" Type="http://schemas.openxmlformats.org/officeDocument/2006/relationships/hyperlink" Target="http://www.1ppt.com/powerpoint/" TargetMode="External"/><Relationship Id="rId19" Type="http://schemas.openxmlformats.org/officeDocument/2006/relationships/image" Target="../media/image15.png"/><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0" y="906761"/>
            <a:ext cx="9144000" cy="1488777"/>
          </a:xfrm>
          <a:prstGeom prst="rect">
            <a:avLst/>
          </a:prstGeom>
          <a:noFill/>
          <a:ln w="9525">
            <a:noFill/>
            <a:miter lim="800000"/>
            <a:headEnd/>
            <a:tailEnd/>
          </a:ln>
          <a:effectLst>
            <a:outerShdw dist="35921" dir="2700000" algn="ctr" rotWithShape="0">
              <a:schemeClr val="bg2"/>
            </a:outerShdw>
          </a:effectLst>
        </p:spPr>
        <p:txBody>
          <a:bodyPr lIns="92075" tIns="46038" rIns="92075" bIns="46038"/>
          <a:lstStyle/>
          <a:p>
            <a:pPr algn="ctr">
              <a:spcBef>
                <a:spcPct val="20000"/>
              </a:spcBef>
              <a:buClr>
                <a:schemeClr val="tx2"/>
              </a:buClr>
              <a:defRPr/>
            </a:pPr>
            <a:r>
              <a:rPr lang="zh-CN" altLang="en-US" sz="6000" dirty="0">
                <a:solidFill>
                  <a:srgbClr val="FFFF00"/>
                </a:solidFill>
                <a:latin typeface="方正粗倩简体" pitchFamily="65" charset="-122"/>
                <a:ea typeface="方正粗倩简体" pitchFamily="65" charset="-122"/>
              </a:rPr>
              <a:t>寒假安全教育主题班会</a:t>
            </a:r>
          </a:p>
        </p:txBody>
      </p:sp>
      <p:pic>
        <p:nvPicPr>
          <p:cNvPr id="14339" name="内容占位符 3" descr="7.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957388" y="2352675"/>
            <a:ext cx="5229225"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1978982" y="5949280"/>
            <a:ext cx="5186035" cy="470257"/>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sz="2400" b="1" kern="0" dirty="0" smtClean="0">
                <a:solidFill>
                  <a:srgbClr val="000000"/>
                </a:solidFill>
                <a:latin typeface="微软雅黑" panose="020B0503020204020204" pitchFamily="34" charset="-122"/>
                <a:ea typeface="微软雅黑" panose="020B0503020204020204" pitchFamily="34" charset="-122"/>
              </a:rPr>
              <a:t>第一</a:t>
            </a:r>
            <a:r>
              <a:rPr lang="en-US" altLang="zh-CN" sz="2400" b="1" kern="0" dirty="0" smtClean="0">
                <a:solidFill>
                  <a:srgbClr val="000000"/>
                </a:solidFill>
                <a:latin typeface="微软雅黑" panose="020B0503020204020204" pitchFamily="34" charset="-122"/>
                <a:ea typeface="微软雅黑" panose="020B0503020204020204" pitchFamily="34" charset="-122"/>
              </a:rPr>
              <a:t>PPT</a:t>
            </a:r>
            <a:r>
              <a:rPr lang="zh-CN" altLang="en-US" sz="2400" b="1" kern="0" dirty="0" smtClean="0">
                <a:solidFill>
                  <a:srgbClr val="000000"/>
                </a:solidFill>
                <a:latin typeface="微软雅黑" panose="020B0503020204020204" pitchFamily="34" charset="-122"/>
                <a:ea typeface="微软雅黑" panose="020B0503020204020204" pitchFamily="34" charset="-122"/>
              </a:rPr>
              <a:t>模板网</a:t>
            </a:r>
            <a:r>
              <a:rPr lang="en-US" altLang="zh-CN" sz="2400" b="1"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4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7950" y="-100013"/>
            <a:ext cx="7772400" cy="855663"/>
          </a:xfrm>
        </p:spPr>
        <p:txBody>
          <a:bodyPr/>
          <a:lstStyle/>
          <a:p>
            <a:pPr eaLnBrk="1" hangingPunct="1">
              <a:defRPr/>
            </a:pPr>
            <a:r>
              <a:rPr lang="zh-CN" altLang="zh-CN" b="1" dirty="0" smtClean="0">
                <a:solidFill>
                  <a:srgbClr val="FFFF00"/>
                </a:solidFill>
                <a:latin typeface="华文中宋" pitchFamily="2" charset="-122"/>
                <a:ea typeface="华文中宋" pitchFamily="2" charset="-122"/>
              </a:rPr>
              <a:t>          </a:t>
            </a:r>
            <a:r>
              <a:rPr lang="zh-CN" altLang="en-US" sz="3600" b="1" dirty="0" smtClean="0">
                <a:solidFill>
                  <a:srgbClr val="FFFF00"/>
                </a:solidFill>
                <a:latin typeface="华文中宋" pitchFamily="2" charset="-122"/>
                <a:ea typeface="华文中宋" pitchFamily="2" charset="-122"/>
              </a:rPr>
              <a:t>步行时应该注意什么？</a:t>
            </a:r>
          </a:p>
        </p:txBody>
      </p:sp>
      <p:sp>
        <p:nvSpPr>
          <p:cNvPr id="12291" name="Rectangle 3"/>
          <p:cNvSpPr>
            <a:spLocks noGrp="1" noChangeArrowheads="1"/>
          </p:cNvSpPr>
          <p:nvPr>
            <p:ph type="body" idx="1"/>
          </p:nvPr>
        </p:nvSpPr>
        <p:spPr>
          <a:xfrm>
            <a:off x="107950" y="692150"/>
            <a:ext cx="9144000" cy="5761038"/>
          </a:xfrm>
        </p:spPr>
        <p:txBody>
          <a:bodyPr/>
          <a:lstStyle/>
          <a:p>
            <a:pPr eaLnBrk="1" hangingPunct="1">
              <a:buFontTx/>
              <a:buNone/>
              <a:defRPr/>
            </a:pPr>
            <a:r>
              <a:rPr lang="zh-CN" altLang="en-US" sz="2000" b="1" dirty="0" smtClean="0">
                <a:latin typeface="华文中宋" pitchFamily="2" charset="-122"/>
                <a:ea typeface="华文中宋" pitchFamily="2" charset="-122"/>
              </a:rPr>
              <a:t>一 、在道路上须遵守事项。</a:t>
            </a:r>
            <a:endParaRPr lang="en-US" altLang="zh-CN" sz="2000" b="1" dirty="0" smtClean="0">
              <a:latin typeface="华文中宋" pitchFamily="2" charset="-122"/>
              <a:ea typeface="华文中宋" pitchFamily="2" charset="-122"/>
            </a:endParaRPr>
          </a:p>
          <a:p>
            <a:pPr eaLnBrk="1" hangingPunct="1">
              <a:buFontTx/>
              <a:buNone/>
              <a:defRPr/>
            </a:pPr>
            <a:r>
              <a:rPr lang="zh-CN" altLang="en-US" sz="2000" b="1" dirty="0" smtClean="0">
                <a:latin typeface="华文中宋" pitchFamily="2" charset="-122"/>
                <a:ea typeface="华文中宋" pitchFamily="2" charset="-122"/>
              </a:rPr>
              <a:t>1、在道路上行走，要走人行道；没有人行道的道路，要靠路边行走。</a:t>
            </a:r>
            <a:r>
              <a:rPr lang="en-US" sz="2000" b="1" dirty="0" smtClean="0">
                <a:latin typeface="华文中宋" pitchFamily="2" charset="-122"/>
                <a:ea typeface="华文中宋" pitchFamily="2" charset="-122"/>
              </a:rPr>
              <a:t> </a:t>
            </a:r>
          </a:p>
          <a:p>
            <a:pPr eaLnBrk="1" hangingPunct="1">
              <a:buFontTx/>
              <a:buNone/>
              <a:defRPr/>
            </a:pPr>
            <a:r>
              <a:rPr lang="zh-CN" altLang="en-US" sz="2000" b="1" dirty="0" smtClean="0">
                <a:latin typeface="华文中宋" pitchFamily="2" charset="-122"/>
                <a:ea typeface="华文中宋" pitchFamily="2" charset="-122"/>
              </a:rPr>
              <a:t>2、不要在车前，车后急穿道路或在车行道内坐卧、停留、嬉闹；</a:t>
            </a:r>
            <a:endParaRPr lang="en-US" altLang="zh-CN" sz="2000" b="1" dirty="0" smtClean="0">
              <a:latin typeface="华文中宋" pitchFamily="2" charset="-122"/>
              <a:ea typeface="华文中宋" pitchFamily="2" charset="-122"/>
            </a:endParaRPr>
          </a:p>
          <a:p>
            <a:pPr eaLnBrk="1" hangingPunct="1">
              <a:buFontTx/>
              <a:buNone/>
              <a:defRPr/>
            </a:pPr>
            <a:r>
              <a:rPr lang="en-US" sz="2000" b="1" dirty="0" smtClean="0">
                <a:latin typeface="华文中宋" pitchFamily="2" charset="-122"/>
                <a:ea typeface="华文中宋" pitchFamily="2" charset="-122"/>
              </a:rPr>
              <a:t> </a:t>
            </a:r>
            <a:r>
              <a:rPr lang="zh-CN" altLang="en-US" sz="2000" b="1" dirty="0" smtClean="0">
                <a:latin typeface="华文中宋" pitchFamily="2" charset="-122"/>
                <a:ea typeface="华文中宋" pitchFamily="2" charset="-122"/>
              </a:rPr>
              <a:t>3、不要钻越、跨越、倚坐人行护栏或道路隔离设施，扒车、强行拦车；</a:t>
            </a:r>
            <a:endParaRPr lang="en-US" altLang="zh-CN" sz="2000" b="1" dirty="0" smtClean="0">
              <a:latin typeface="华文中宋" pitchFamily="2" charset="-122"/>
              <a:ea typeface="华文中宋" pitchFamily="2" charset="-122"/>
            </a:endParaRPr>
          </a:p>
          <a:p>
            <a:pPr eaLnBrk="1" hangingPunct="1">
              <a:buFontTx/>
              <a:buNone/>
              <a:defRPr/>
            </a:pPr>
            <a:r>
              <a:rPr lang="zh-CN" altLang="en-US" sz="2000" b="1" dirty="0" smtClean="0">
                <a:latin typeface="华文中宋" pitchFamily="2" charset="-122"/>
                <a:ea typeface="华文中宋" pitchFamily="2" charset="-122"/>
              </a:rPr>
              <a:t>4、不要在道路上使用滑板、旱冰鞋等滑行工具；</a:t>
            </a:r>
            <a:endParaRPr lang="en-US" altLang="zh-CN" sz="2000" b="1" dirty="0" smtClean="0">
              <a:latin typeface="华文中宋" pitchFamily="2" charset="-122"/>
              <a:ea typeface="华文中宋" pitchFamily="2" charset="-122"/>
            </a:endParaRPr>
          </a:p>
          <a:p>
            <a:pPr eaLnBrk="1" hangingPunct="1">
              <a:buFontTx/>
              <a:buNone/>
              <a:defRPr/>
            </a:pPr>
            <a:r>
              <a:rPr lang="zh-CN" altLang="en-US" sz="2000" b="1" dirty="0" smtClean="0">
                <a:latin typeface="华文中宋" pitchFamily="2" charset="-122"/>
                <a:ea typeface="华文中宋" pitchFamily="2" charset="-122"/>
              </a:rPr>
              <a:t>5、不要进入高架道路、高速公路以及其他禁止行人进入的道路。</a:t>
            </a:r>
            <a:r>
              <a:rPr lang="zh-CN" altLang="en-US" sz="2000" b="1" u="sng" dirty="0" smtClean="0">
                <a:latin typeface="华文中宋" pitchFamily="2" charset="-122"/>
                <a:ea typeface="华文中宋" pitchFamily="2" charset="-122"/>
              </a:rPr>
              <a:t> </a:t>
            </a:r>
          </a:p>
          <a:p>
            <a:pPr eaLnBrk="1" hangingPunct="1">
              <a:buFontTx/>
              <a:buNone/>
              <a:defRPr/>
            </a:pPr>
            <a:r>
              <a:rPr lang="zh-CN" altLang="en-US" sz="2000" b="1" dirty="0" smtClean="0">
                <a:latin typeface="华文中宋" pitchFamily="2" charset="-122"/>
                <a:ea typeface="华文中宋" pitchFamily="2" charset="-122"/>
              </a:rPr>
              <a:t>二、横穿道路时，可能遇到的危险因素会大大增加，应特别注意安全。 </a:t>
            </a:r>
          </a:p>
          <a:p>
            <a:pPr eaLnBrk="1" hangingPunct="1">
              <a:buFontTx/>
              <a:buNone/>
              <a:defRPr/>
            </a:pPr>
            <a:r>
              <a:rPr lang="zh-CN" altLang="en-US" sz="2000" b="1" dirty="0" smtClean="0">
                <a:latin typeface="华文中宋" pitchFamily="2" charset="-122"/>
                <a:ea typeface="华文中宋" pitchFamily="2" charset="-122"/>
              </a:rPr>
              <a:t>1、穿越道路要听从交警的指挥；要遵守交通规则，做到 “ 红灯停， 绿灯行”。</a:t>
            </a:r>
            <a:endParaRPr lang="en-US" altLang="zh-CN" sz="2000" b="1" dirty="0" smtClean="0">
              <a:latin typeface="华文中宋" pitchFamily="2" charset="-122"/>
              <a:ea typeface="华文中宋" pitchFamily="2" charset="-122"/>
            </a:endParaRPr>
          </a:p>
          <a:p>
            <a:pPr eaLnBrk="1" hangingPunct="1">
              <a:buFontTx/>
              <a:buNone/>
              <a:defRPr/>
            </a:pPr>
            <a:r>
              <a:rPr lang="zh-CN" altLang="en-US" sz="2000" b="1" dirty="0" smtClean="0">
                <a:latin typeface="华文中宋" pitchFamily="2" charset="-122"/>
                <a:ea typeface="华文中宋" pitchFamily="2" charset="-122"/>
              </a:rPr>
              <a:t> 2、穿越道路要走人行横道（斑马线），做到“一看二慢三通过” ；在有过街</a:t>
            </a:r>
            <a:endParaRPr lang="en-US" altLang="zh-CN" sz="2000" b="1" dirty="0" smtClean="0">
              <a:latin typeface="华文中宋" pitchFamily="2" charset="-122"/>
              <a:ea typeface="华文中宋" pitchFamily="2" charset="-122"/>
            </a:endParaRPr>
          </a:p>
          <a:p>
            <a:pPr eaLnBrk="1" hangingPunct="1">
              <a:buFontTx/>
              <a:buNone/>
              <a:defRPr/>
            </a:pPr>
            <a:r>
              <a:rPr lang="zh-CN" altLang="en-US" sz="2000" b="1" dirty="0" smtClean="0">
                <a:latin typeface="华文中宋" pitchFamily="2" charset="-122"/>
                <a:ea typeface="华文中宋" pitchFamily="2" charset="-122"/>
              </a:rPr>
              <a:t>    天桥和地下通道的路段，应自觉走过街天桥和地下通道。千万不可翻越路中</a:t>
            </a:r>
            <a:endParaRPr lang="en-US" altLang="zh-CN" sz="2000" b="1" dirty="0" smtClean="0">
              <a:latin typeface="华文中宋" pitchFamily="2" charset="-122"/>
              <a:ea typeface="华文中宋" pitchFamily="2" charset="-122"/>
            </a:endParaRPr>
          </a:p>
          <a:p>
            <a:pPr eaLnBrk="1" hangingPunct="1">
              <a:buFontTx/>
              <a:buNone/>
              <a:defRPr/>
            </a:pPr>
            <a:r>
              <a:rPr lang="en-US" altLang="zh-CN" sz="2000" b="1" dirty="0" smtClean="0">
                <a:latin typeface="华文中宋" pitchFamily="2" charset="-122"/>
                <a:ea typeface="华文中宋" pitchFamily="2" charset="-122"/>
              </a:rPr>
              <a:t>    </a:t>
            </a:r>
            <a:r>
              <a:rPr lang="zh-CN" altLang="en-US" sz="2000" b="1" dirty="0" smtClean="0">
                <a:latin typeface="华文中宋" pitchFamily="2" charset="-122"/>
                <a:ea typeface="华文中宋" pitchFamily="2" charset="-122"/>
              </a:rPr>
              <a:t>的栏杆。</a:t>
            </a:r>
          </a:p>
          <a:p>
            <a:pPr eaLnBrk="1" hangingPunct="1">
              <a:buFontTx/>
              <a:buNone/>
              <a:defRPr/>
            </a:pPr>
            <a:r>
              <a:rPr lang="zh-CN" altLang="en-US" sz="2000" b="1" dirty="0" smtClean="0">
                <a:latin typeface="华文中宋" pitchFamily="2" charset="-122"/>
                <a:ea typeface="华文中宋" pitchFamily="2" charset="-122"/>
              </a:rPr>
              <a:t>3、穿越道路时，要走直线，不可迂回穿行；在没有人行横道的路段，一定要在横过马路</a:t>
            </a:r>
            <a:r>
              <a:rPr lang="en-US" sz="2000" b="1" dirty="0" smtClean="0">
                <a:latin typeface="华文中宋" pitchFamily="2" charset="-122"/>
                <a:ea typeface="华文中宋" pitchFamily="2" charset="-122"/>
              </a:rPr>
              <a:t> </a:t>
            </a:r>
            <a:r>
              <a:rPr lang="zh-CN" altLang="en-US" sz="2000" b="1" dirty="0" smtClean="0">
                <a:latin typeface="华文中宋" pitchFamily="2" charset="-122"/>
                <a:ea typeface="华文中宋" pitchFamily="2" charset="-122"/>
              </a:rPr>
              <a:t>前左右看看，在确认没有危险的情况下，快速通过。</a:t>
            </a:r>
          </a:p>
          <a:p>
            <a:pPr eaLnBrk="1" hangingPunct="1">
              <a:buFontTx/>
              <a:buNone/>
              <a:defRPr/>
            </a:pPr>
            <a:r>
              <a:rPr lang="zh-CN" altLang="en-US" sz="2000" b="1" dirty="0" smtClean="0">
                <a:latin typeface="华文中宋" pitchFamily="2" charset="-122"/>
                <a:ea typeface="华文中宋" pitchFamily="2" charset="-122"/>
              </a:rPr>
              <a:t>4、过马路时千万不要急行猛跑，更不要在路上玩耍、打闹或在道路上使用滑板、旱冰鞋等滑行工具。 </a:t>
            </a:r>
          </a:p>
          <a:p>
            <a:pPr eaLnBrk="1" hangingPunct="1">
              <a:buFontTx/>
              <a:buNone/>
              <a:defRPr/>
            </a:pPr>
            <a:r>
              <a:rPr lang="zh-CN" altLang="en-US" sz="2000" b="1" dirty="0" smtClean="0">
                <a:latin typeface="华文中宋" pitchFamily="2" charset="-122"/>
                <a:ea typeface="华文中宋" pitchFamily="2" charset="-122"/>
              </a:rPr>
              <a:t>5、不要突然横穿道路，特别是道路对面有熟人、朋友呼唤，或者自己要乘坐的公共汽车已 经进站，千万不能贸然行事，以免发生意外</a:t>
            </a:r>
            <a:r>
              <a:rPr lang="zh-CN" altLang="en-US" sz="2000" b="1" dirty="0" smtClean="0">
                <a:latin typeface="华文中宋" pitchFamily="2" charset="-122"/>
                <a:ea typeface="华文中宋" pitchFamily="2" charset="-122"/>
              </a:rPr>
              <a:t>。</a:t>
            </a:r>
            <a:endParaRPr lang="zh-CN" altLang="en-US" sz="2000" b="1" dirty="0" smtClean="0">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4578" name="Picture 2" descr="1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5602" name="Picture 2" descr="1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88" y="0"/>
            <a:ext cx="91455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73138" y="-26988"/>
            <a:ext cx="8229601" cy="647701"/>
          </a:xfrm>
        </p:spPr>
        <p:txBody>
          <a:bodyPr/>
          <a:lstStyle/>
          <a:p>
            <a:pPr eaLnBrk="1" hangingPunct="1">
              <a:defRPr/>
            </a:pPr>
            <a:r>
              <a:rPr lang="zh-CN" altLang="zh-CN" b="1" dirty="0" smtClean="0">
                <a:solidFill>
                  <a:srgbClr val="FFFF00"/>
                </a:solidFill>
              </a:rPr>
              <a:t>                     </a:t>
            </a:r>
            <a:r>
              <a:rPr lang="zh-CN" altLang="en-US" b="1" dirty="0" smtClean="0">
                <a:solidFill>
                  <a:srgbClr val="FFFF00"/>
                </a:solidFill>
              </a:rPr>
              <a:t>    </a:t>
            </a:r>
            <a:r>
              <a:rPr lang="zh-CN" b="1" dirty="0" smtClean="0">
                <a:solidFill>
                  <a:srgbClr val="FFFF00"/>
                </a:solidFill>
                <a:latin typeface="华文中宋" pitchFamily="2" charset="-122"/>
                <a:ea typeface="华文中宋" pitchFamily="2" charset="-122"/>
              </a:rPr>
              <a:t>骑车安全</a:t>
            </a:r>
            <a:r>
              <a:rPr lang="zh-CN" sz="8800" b="1" dirty="0" smtClean="0">
                <a:solidFill>
                  <a:srgbClr val="FFFF00"/>
                </a:solidFill>
                <a:latin typeface="华文中宋" pitchFamily="2" charset="-122"/>
                <a:ea typeface="华文中宋" pitchFamily="2" charset="-122"/>
              </a:rPr>
              <a:t> </a:t>
            </a:r>
          </a:p>
        </p:txBody>
      </p:sp>
      <p:sp>
        <p:nvSpPr>
          <p:cNvPr id="15363" name="Rectangle 3"/>
          <p:cNvSpPr>
            <a:spLocks noGrp="1" noChangeArrowheads="1"/>
          </p:cNvSpPr>
          <p:nvPr>
            <p:ph type="body" idx="1"/>
          </p:nvPr>
        </p:nvSpPr>
        <p:spPr>
          <a:xfrm>
            <a:off x="-252413" y="981075"/>
            <a:ext cx="9793288" cy="5616575"/>
          </a:xfrm>
        </p:spPr>
        <p:txBody>
          <a:bodyPr/>
          <a:lstStyle/>
          <a:p>
            <a:pPr eaLnBrk="1" hangingPunct="1">
              <a:buFontTx/>
              <a:buNone/>
              <a:defRPr/>
            </a:pP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1</a:t>
            </a:r>
            <a:r>
              <a:rPr lang="zh-CN" altLang="en-US" sz="2800" b="1" dirty="0" smtClean="0">
                <a:latin typeface="华文中宋" pitchFamily="2" charset="-122"/>
                <a:ea typeface="华文中宋" pitchFamily="2" charset="-122"/>
              </a:rPr>
              <a:t>、《道路交通管理条例》第29条规定：未满12岁的儿</a:t>
            </a:r>
            <a:endParaRPr lang="en-US" altLang="zh-CN" sz="2800" b="1" dirty="0" smtClean="0">
              <a:latin typeface="华文中宋" pitchFamily="2" charset="-122"/>
              <a:ea typeface="华文中宋" pitchFamily="2" charset="-122"/>
            </a:endParaRPr>
          </a:p>
          <a:p>
            <a:pPr eaLnBrk="1" hangingPunct="1">
              <a:buFontTx/>
              <a:buNone/>
              <a:defRPr/>
            </a:pPr>
            <a:r>
              <a:rPr lang="en-US" altLang="zh-CN" sz="2800" b="1" dirty="0" smtClean="0">
                <a:latin typeface="华文中宋" pitchFamily="2" charset="-122"/>
                <a:ea typeface="华文中宋" pitchFamily="2" charset="-122"/>
              </a:rPr>
              <a:t>      </a:t>
            </a:r>
            <a:r>
              <a:rPr lang="zh-CN" altLang="en-US" sz="2800" b="1" dirty="0" smtClean="0">
                <a:latin typeface="华文中宋" pitchFamily="2" charset="-122"/>
                <a:ea typeface="华文中宋" pitchFamily="2" charset="-122"/>
              </a:rPr>
              <a:t>   童，不准在道路上骑自行车、三轮车和推拉人力车。  　 </a:t>
            </a:r>
          </a:p>
          <a:p>
            <a:pPr eaLnBrk="1" hangingPunct="1">
              <a:buFontTx/>
              <a:buNone/>
              <a:defRPr/>
            </a:pP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2</a:t>
            </a:r>
            <a:r>
              <a:rPr lang="zh-CN" altLang="en-US" sz="2800" b="1" dirty="0" smtClean="0">
                <a:latin typeface="华文中宋" pitchFamily="2" charset="-122"/>
                <a:ea typeface="华文中宋" pitchFamily="2" charset="-122"/>
              </a:rPr>
              <a:t>、要了解车辆性能，做到车辆的车闸、车铃齐全有效；</a:t>
            </a:r>
          </a:p>
          <a:p>
            <a:pPr eaLnBrk="1" hangingPunct="1">
              <a:buFontTx/>
              <a:buNone/>
              <a:defRPr/>
            </a:pP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3</a:t>
            </a:r>
            <a:r>
              <a:rPr lang="zh-CN" altLang="en-US" sz="2800" b="1" dirty="0" smtClean="0">
                <a:latin typeface="华文中宋" pitchFamily="2" charset="-122"/>
                <a:ea typeface="华文中宋" pitchFamily="2" charset="-122"/>
              </a:rPr>
              <a:t>、要依次行驶，不抢道，不占道；</a:t>
            </a:r>
          </a:p>
          <a:p>
            <a:pPr eaLnBrk="1" hangingPunct="1">
              <a:buFontTx/>
              <a:buNone/>
              <a:defRPr/>
            </a:pP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4</a:t>
            </a:r>
            <a:r>
              <a:rPr lang="zh-CN" altLang="en-US" sz="2800" b="1" dirty="0" smtClean="0">
                <a:latin typeface="华文中宋" pitchFamily="2" charset="-122"/>
                <a:ea typeface="华文中宋" pitchFamily="2" charset="-122"/>
              </a:rPr>
              <a:t>、要在规定的非机动车道内行车；</a:t>
            </a:r>
            <a:br>
              <a:rPr lang="zh-CN" altLang="en-US" sz="2800" b="1" dirty="0" smtClean="0">
                <a:latin typeface="华文中宋" pitchFamily="2" charset="-122"/>
                <a:ea typeface="华文中宋" pitchFamily="2" charset="-122"/>
              </a:rPr>
            </a:b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5</a:t>
            </a:r>
            <a:r>
              <a:rPr lang="zh-CN" altLang="en-US" sz="2800" b="1" dirty="0" smtClean="0">
                <a:latin typeface="华文中宋" pitchFamily="2" charset="-122"/>
                <a:ea typeface="华文中宋" pitchFamily="2" charset="-122"/>
              </a:rPr>
              <a:t>、要集中精力，骑车不戴耳机、耳塞，不听录音、广</a:t>
            </a:r>
            <a:endParaRPr lang="en-US" altLang="zh-CN" sz="2800" b="1" dirty="0" smtClean="0">
              <a:latin typeface="华文中宋" pitchFamily="2" charset="-122"/>
              <a:ea typeface="华文中宋" pitchFamily="2" charset="-122"/>
            </a:endParaRPr>
          </a:p>
          <a:p>
            <a:pPr eaLnBrk="1" hangingPunct="1">
              <a:buFontTx/>
              <a:buNone/>
              <a:defRPr/>
            </a:pPr>
            <a:r>
              <a:rPr lang="en-US" altLang="zh-CN" sz="2800" b="1" dirty="0" smtClean="0">
                <a:latin typeface="华文中宋" pitchFamily="2" charset="-122"/>
                <a:ea typeface="华文中宋" pitchFamily="2" charset="-122"/>
              </a:rPr>
              <a:t>        </a:t>
            </a:r>
            <a:r>
              <a:rPr lang="zh-CN" altLang="en-US" sz="2800" b="1" dirty="0" smtClean="0">
                <a:latin typeface="华文中宋" pitchFamily="2" charset="-122"/>
                <a:ea typeface="华文中宋" pitchFamily="2" charset="-122"/>
              </a:rPr>
              <a:t>  播；</a:t>
            </a:r>
            <a:br>
              <a:rPr lang="zh-CN" altLang="en-US" sz="2800" b="1" dirty="0" smtClean="0">
                <a:latin typeface="华文中宋" pitchFamily="2" charset="-122"/>
                <a:ea typeface="华文中宋" pitchFamily="2" charset="-122"/>
              </a:rPr>
            </a:b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6</a:t>
            </a:r>
            <a:r>
              <a:rPr lang="zh-CN" altLang="en-US" sz="2800" b="1" dirty="0" smtClean="0">
                <a:latin typeface="华文中宋" pitchFamily="2" charset="-122"/>
                <a:ea typeface="华文中宋" pitchFamily="2" charset="-122"/>
              </a:rPr>
              <a:t>、要在转弯前，减速慢行，向后瞭望，伸手示意；</a:t>
            </a:r>
            <a:br>
              <a:rPr lang="zh-CN" altLang="en-US" sz="2800" b="1" dirty="0" smtClean="0">
                <a:latin typeface="华文中宋" pitchFamily="2" charset="-122"/>
                <a:ea typeface="华文中宋" pitchFamily="2" charset="-122"/>
              </a:rPr>
            </a:b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7</a:t>
            </a:r>
            <a:r>
              <a:rPr lang="zh-CN" altLang="en-US" sz="2800" b="1" dirty="0" smtClean="0">
                <a:latin typeface="华文中宋" pitchFamily="2" charset="-122"/>
                <a:ea typeface="华文中宋" pitchFamily="2" charset="-122"/>
              </a:rPr>
              <a:t>、要按规定停放车辆；</a:t>
            </a:r>
            <a:br>
              <a:rPr lang="zh-CN" altLang="en-US" sz="2800" b="1" dirty="0" smtClean="0">
                <a:latin typeface="华文中宋" pitchFamily="2" charset="-122"/>
                <a:ea typeface="华文中宋" pitchFamily="2" charset="-122"/>
              </a:rPr>
            </a:b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8</a:t>
            </a:r>
            <a:r>
              <a:rPr lang="zh-CN" altLang="en-US" sz="2800" b="1" dirty="0" smtClean="0">
                <a:latin typeface="华文中宋" pitchFamily="2" charset="-122"/>
                <a:ea typeface="华文中宋" pitchFamily="2" charset="-122"/>
              </a:rPr>
              <a:t>、要听从交警指挥，服从管理；</a:t>
            </a:r>
            <a:br>
              <a:rPr lang="zh-CN" altLang="en-US" sz="2800" b="1" dirty="0" smtClean="0">
                <a:latin typeface="华文中宋" pitchFamily="2" charset="-122"/>
                <a:ea typeface="华文中宋" pitchFamily="2" charset="-122"/>
              </a:rPr>
            </a:br>
            <a:r>
              <a:rPr lang="zh-CN" altLang="en-US" sz="2800" b="1" dirty="0" smtClean="0">
                <a:latin typeface="华文中宋" pitchFamily="2" charset="-122"/>
                <a:ea typeface="华文中宋" pitchFamily="2" charset="-122"/>
              </a:rPr>
              <a:t> 9、在遇到红灯时，依次停在路口停止线以外。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84213" y="404813"/>
            <a:ext cx="7772400" cy="812800"/>
          </a:xfrm>
        </p:spPr>
        <p:txBody>
          <a:bodyPr/>
          <a:lstStyle/>
          <a:p>
            <a:pPr eaLnBrk="1" hangingPunct="1">
              <a:defRPr/>
            </a:pPr>
            <a:r>
              <a:rPr lang="zh-CN" sz="4800" b="1" dirty="0" smtClean="0">
                <a:solidFill>
                  <a:srgbClr val="FFFF00"/>
                </a:solidFill>
                <a:latin typeface="华文中宋" pitchFamily="2" charset="-122"/>
                <a:ea typeface="华文中宋" pitchFamily="2" charset="-122"/>
              </a:rPr>
              <a:t>乘坐小轿车</a:t>
            </a:r>
          </a:p>
        </p:txBody>
      </p:sp>
      <p:sp>
        <p:nvSpPr>
          <p:cNvPr id="16387" name="Rectangle 3"/>
          <p:cNvSpPr>
            <a:spLocks noGrp="1" noChangeArrowheads="1"/>
          </p:cNvSpPr>
          <p:nvPr>
            <p:ph type="subTitle" idx="1"/>
          </p:nvPr>
        </p:nvSpPr>
        <p:spPr>
          <a:xfrm>
            <a:off x="323850" y="1628775"/>
            <a:ext cx="8604250" cy="4537075"/>
          </a:xfrm>
        </p:spPr>
        <p:txBody>
          <a:bodyPr/>
          <a:lstStyle/>
          <a:p>
            <a:pPr algn="l" eaLnBrk="1" hangingPunct="1">
              <a:lnSpc>
                <a:spcPct val="80000"/>
              </a:lnSpc>
              <a:defRPr/>
            </a:pPr>
            <a:r>
              <a:rPr lang="zh-CN" altLang="zh-CN" sz="3600" b="1" smtClean="0">
                <a:latin typeface="华文中宋" pitchFamily="2" charset="-122"/>
                <a:ea typeface="华文中宋" pitchFamily="2" charset="-122"/>
              </a:rPr>
              <a:t>    </a:t>
            </a:r>
            <a:r>
              <a:rPr lang="zh-CN" altLang="en-US" sz="3600" b="1" smtClean="0">
                <a:latin typeface="华文中宋" pitchFamily="2" charset="-122"/>
                <a:ea typeface="华文中宋" pitchFamily="2" charset="-122"/>
              </a:rPr>
              <a:t>许多家长习惯让孩子坐在汽车副驾驶位置，如遇急刹车或正面碰撞等紧急情况，小孩子会因为巨大的惯性而撞向前方，造成受伤。绝大多数小轿车的原装安全带都是专为成年人设计的，不适合儿童体型。所以，同学们最好坐在后排座椅上。在乘车过程中，不要将头、手臂伸出窗外，不要随意拨动车窗升降器或车门开关。 　　</a:t>
            </a:r>
          </a:p>
          <a:p>
            <a:pPr algn="l" eaLnBrk="1" hangingPunct="1">
              <a:lnSpc>
                <a:spcPct val="80000"/>
              </a:lnSpc>
              <a:defRPr/>
            </a:pPr>
            <a:r>
              <a:rPr lang="zh-CN" altLang="zh-CN" sz="3600" b="1" smtClean="0">
                <a:latin typeface="华文中宋" pitchFamily="2" charset="-122"/>
                <a:ea typeface="华文中宋" pitchFamily="2" charset="-122"/>
              </a:rPr>
              <a:t>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79388" y="188913"/>
            <a:ext cx="8458200" cy="1163637"/>
          </a:xfrm>
        </p:spPr>
        <p:txBody>
          <a:bodyPr/>
          <a:lstStyle/>
          <a:p>
            <a:pPr eaLnBrk="1" hangingPunct="1">
              <a:defRPr/>
            </a:pPr>
            <a:r>
              <a:rPr lang="zh-CN" altLang="zh-CN" b="1" dirty="0" smtClean="0">
                <a:solidFill>
                  <a:srgbClr val="FFFF00"/>
                </a:solidFill>
                <a:latin typeface="华文中宋" pitchFamily="2" charset="-122"/>
                <a:ea typeface="华文中宋" pitchFamily="2" charset="-122"/>
              </a:rPr>
              <a:t>   </a:t>
            </a:r>
            <a:r>
              <a:rPr lang="zh-CN" altLang="en-US" b="1" dirty="0" smtClean="0">
                <a:solidFill>
                  <a:srgbClr val="FFFF00"/>
                </a:solidFill>
                <a:latin typeface="华文中宋" pitchFamily="2" charset="-122"/>
                <a:ea typeface="华文中宋" pitchFamily="2" charset="-122"/>
              </a:rPr>
              <a:t>二、自我保护和安全求助常识</a:t>
            </a:r>
            <a:r>
              <a:rPr lang="zh-CN" altLang="en-US" sz="6000" b="1" dirty="0" smtClean="0">
                <a:solidFill>
                  <a:srgbClr val="FFFF00"/>
                </a:solidFill>
                <a:latin typeface="华文中宋" pitchFamily="2" charset="-122"/>
                <a:ea typeface="华文中宋" pitchFamily="2" charset="-122"/>
              </a:rPr>
              <a:t> </a:t>
            </a:r>
          </a:p>
        </p:txBody>
      </p:sp>
      <p:sp>
        <p:nvSpPr>
          <p:cNvPr id="17411" name="Rectangle 3"/>
          <p:cNvSpPr>
            <a:spLocks noGrp="1" noChangeArrowheads="1"/>
          </p:cNvSpPr>
          <p:nvPr>
            <p:ph type="body" idx="1"/>
          </p:nvPr>
        </p:nvSpPr>
        <p:spPr>
          <a:xfrm>
            <a:off x="-36513" y="1484313"/>
            <a:ext cx="9217026" cy="4537075"/>
          </a:xfrm>
        </p:spPr>
        <p:txBody>
          <a:bodyPr/>
          <a:lstStyle/>
          <a:p>
            <a:pPr eaLnBrk="1" hangingPunct="1">
              <a:lnSpc>
                <a:spcPct val="80000"/>
              </a:lnSpc>
              <a:buFontTx/>
              <a:buNone/>
              <a:defRPr/>
            </a:pPr>
            <a:r>
              <a:rPr lang="zh-CN" altLang="en-US" sz="3600" b="1" dirty="0" smtClean="0">
                <a:solidFill>
                  <a:srgbClr val="FFFF00"/>
                </a:solidFill>
                <a:latin typeface="华文中宋" pitchFamily="2" charset="-122"/>
                <a:ea typeface="华文中宋" pitchFamily="2" charset="-122"/>
              </a:rPr>
              <a:t>（一）当你独自在家时</a:t>
            </a:r>
            <a:endParaRPr lang="en-US" sz="3600" b="1" dirty="0" smtClean="0">
              <a:solidFill>
                <a:srgbClr val="FFFF00"/>
              </a:solidFill>
              <a:latin typeface="华文中宋" pitchFamily="2" charset="-122"/>
              <a:ea typeface="华文中宋" pitchFamily="2" charset="-122"/>
            </a:endParaRPr>
          </a:p>
          <a:p>
            <a:pPr eaLnBrk="1" hangingPunct="1">
              <a:lnSpc>
                <a:spcPct val="80000"/>
              </a:lnSpc>
              <a:buFontTx/>
              <a:buNone/>
              <a:defRPr/>
            </a:pPr>
            <a:r>
              <a:rPr lang="zh-CN" altLang="en-US" sz="2000" b="1" dirty="0" smtClean="0">
                <a:solidFill>
                  <a:schemeClr val="hlink"/>
                </a:solidFill>
              </a:rPr>
              <a:t> </a:t>
            </a:r>
          </a:p>
          <a:p>
            <a:pPr eaLnBrk="1" hangingPunct="1">
              <a:lnSpc>
                <a:spcPct val="80000"/>
              </a:lnSpc>
              <a:buFontTx/>
              <a:buNone/>
              <a:defRPr/>
            </a:pPr>
            <a:r>
              <a:rPr lang="zh-CN" altLang="en-US" sz="2800" b="1" dirty="0" smtClean="0">
                <a:solidFill>
                  <a:srgbClr val="FFFF00"/>
                </a:solidFill>
                <a:latin typeface="华文中宋" pitchFamily="2" charset="-122"/>
                <a:ea typeface="华文中宋" pitchFamily="2" charset="-122"/>
              </a:rPr>
              <a:t>1.遇到陌生人来访 </a:t>
            </a:r>
          </a:p>
          <a:p>
            <a:pPr eaLnBrk="1" hangingPunct="1">
              <a:lnSpc>
                <a:spcPct val="80000"/>
              </a:lnSpc>
              <a:defRPr/>
            </a:pPr>
            <a:endParaRPr lang="zh-CN" altLang="en-US" sz="2000" dirty="0" smtClean="0"/>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①先不要开门，并检查门是否锁好。 </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②问来人是谁，来找谁，有什么事。 </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③无论来人是否说认识你的家人，而你并不认识来人，不要告诉他任何事情，更不可让他进来。告诉来人有什么事可以留言。 </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④如果来人坚持不走，并以种种借口非要进门再说，请千万不要开门。必要的时候，可以打电话给邻居或派出所。 </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⑤特别提醒大家注意的一点是：千万不能先开门再问来人是谁。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539750" y="1196975"/>
            <a:ext cx="9577388" cy="5111750"/>
          </a:xfrm>
        </p:spPr>
        <p:txBody>
          <a:bodyPr/>
          <a:lstStyle/>
          <a:p>
            <a:pPr eaLnBrk="1" hangingPunct="1">
              <a:lnSpc>
                <a:spcPct val="80000"/>
              </a:lnSpc>
              <a:buFontTx/>
              <a:buNone/>
              <a:defRPr/>
            </a:pPr>
            <a:r>
              <a:rPr lang="zh-CN" altLang="en-US" b="1" dirty="0" smtClean="0">
                <a:solidFill>
                  <a:srgbClr val="FFFF00"/>
                </a:solidFill>
                <a:latin typeface="华文中宋" pitchFamily="2" charset="-122"/>
                <a:ea typeface="华文中宋" pitchFamily="2" charset="-122"/>
              </a:rPr>
              <a:t>2.有陌生人打来电话问父母的情况</a:t>
            </a:r>
            <a:r>
              <a:rPr lang="zh-CN" altLang="en-US" sz="4400" b="1" dirty="0" smtClean="0">
                <a:solidFill>
                  <a:srgbClr val="FFFF00"/>
                </a:solidFill>
                <a:latin typeface="华文中宋" pitchFamily="2" charset="-122"/>
                <a:ea typeface="华文中宋" pitchFamily="2" charset="-122"/>
              </a:rPr>
              <a:t> </a:t>
            </a:r>
          </a:p>
          <a:p>
            <a:pPr eaLnBrk="1" hangingPunct="1">
              <a:lnSpc>
                <a:spcPct val="80000"/>
              </a:lnSpc>
              <a:buFontTx/>
              <a:buNone/>
              <a:defRPr/>
            </a:pPr>
            <a:endParaRPr lang="zh-CN" altLang="en-US" sz="4000" dirty="0" smtClean="0"/>
          </a:p>
          <a:p>
            <a:pPr eaLnBrk="1" hangingPunct="1">
              <a:lnSpc>
                <a:spcPct val="80000"/>
              </a:lnSpc>
              <a:buFontTx/>
              <a:buNone/>
              <a:defRPr/>
            </a:pPr>
            <a:r>
              <a:rPr lang="en-US" sz="2000" b="1" dirty="0" smtClean="0">
                <a:solidFill>
                  <a:srgbClr val="FF9900"/>
                </a:solidFill>
              </a:rPr>
              <a:t> </a:t>
            </a:r>
            <a:r>
              <a:rPr lang="zh-CN" altLang="en-US" sz="2800" b="1" dirty="0" smtClean="0">
                <a:solidFill>
                  <a:schemeClr val="tx2"/>
                </a:solidFill>
                <a:latin typeface="华文中宋" pitchFamily="2" charset="-122"/>
                <a:ea typeface="华文中宋" pitchFamily="2" charset="-122"/>
              </a:rPr>
              <a:t>①首先问来电话的人是谁，有什么事。如果你      </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    并不认识来话人，请不要告诉他任何事情。</a:t>
            </a:r>
          </a:p>
          <a:p>
            <a:pPr eaLnBrk="1" hangingPunct="1">
              <a:lnSpc>
                <a:spcPct val="80000"/>
              </a:lnSpc>
              <a:buFontTx/>
              <a:buNone/>
              <a:defRPr/>
            </a:pPr>
            <a:r>
              <a:rPr lang="en-US" sz="2800" b="1" dirty="0" smtClean="0">
                <a:solidFill>
                  <a:schemeClr val="tx2"/>
                </a:solidFill>
                <a:latin typeface="华文中宋" pitchFamily="2" charset="-122"/>
                <a:ea typeface="华文中宋" pitchFamily="2" charset="-122"/>
              </a:rPr>
              <a:t> </a:t>
            </a:r>
            <a:r>
              <a:rPr lang="zh-CN" altLang="en-US" sz="2800" b="1" dirty="0" smtClean="0">
                <a:solidFill>
                  <a:schemeClr val="tx2"/>
                </a:solidFill>
                <a:latin typeface="华文中宋" pitchFamily="2" charset="-122"/>
                <a:ea typeface="华文中宋" pitchFamily="2" charset="-122"/>
              </a:rPr>
              <a:t>②如果来话人要你父母的电话、寻呼机、手机</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    号码，请不要告诉他，你可以请来话人留下</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    姓名、单位、电话及留言。 </a:t>
            </a:r>
          </a:p>
          <a:p>
            <a:pPr eaLnBrk="1" hangingPunct="1">
              <a:lnSpc>
                <a:spcPct val="80000"/>
              </a:lnSpc>
              <a:buFontTx/>
              <a:buNone/>
              <a:defRPr/>
            </a:pPr>
            <a:r>
              <a:rPr lang="en-US" sz="2800" b="1" dirty="0" smtClean="0">
                <a:solidFill>
                  <a:schemeClr val="tx2"/>
                </a:solidFill>
                <a:latin typeface="华文中宋" pitchFamily="2" charset="-122"/>
                <a:ea typeface="华文中宋" pitchFamily="2" charset="-122"/>
              </a:rPr>
              <a:t> </a:t>
            </a:r>
            <a:r>
              <a:rPr lang="zh-CN" altLang="en-US" sz="2800" b="1" dirty="0" smtClean="0">
                <a:solidFill>
                  <a:schemeClr val="tx2"/>
                </a:solidFill>
                <a:latin typeface="华文中宋" pitchFamily="2" charset="-122"/>
                <a:ea typeface="华文中宋" pitchFamily="2" charset="-122"/>
              </a:rPr>
              <a:t>③对于陌生人打来的电话，你最好不要让对方</a:t>
            </a:r>
          </a:p>
          <a:p>
            <a:pPr eaLnBrk="1" hangingPunct="1">
              <a:lnSpc>
                <a:spcPct val="80000"/>
              </a:lnSpc>
              <a:buFontTx/>
              <a:buNone/>
              <a:defRPr/>
            </a:pPr>
            <a:r>
              <a:rPr lang="zh-CN" altLang="en-US" sz="2800" b="1" dirty="0" smtClean="0">
                <a:solidFill>
                  <a:schemeClr val="tx2"/>
                </a:solidFill>
                <a:latin typeface="华文中宋" pitchFamily="2" charset="-122"/>
                <a:ea typeface="华文中宋" pitchFamily="2" charset="-122"/>
              </a:rPr>
              <a:t>    知道只有你一个人在家。 </a:t>
            </a:r>
          </a:p>
        </p:txBody>
      </p:sp>
      <p:pic>
        <p:nvPicPr>
          <p:cNvPr id="29699" name="Picture 3" descr="2007613121950805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947476">
            <a:off x="7426325" y="200025"/>
            <a:ext cx="1392238" cy="180022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250825" y="333375"/>
            <a:ext cx="8531225" cy="6335713"/>
          </a:xfrm>
        </p:spPr>
        <p:txBody>
          <a:bodyPr/>
          <a:lstStyle/>
          <a:p>
            <a:pPr eaLnBrk="1" hangingPunct="1">
              <a:lnSpc>
                <a:spcPct val="80000"/>
              </a:lnSpc>
              <a:defRPr/>
            </a:pPr>
            <a:endParaRPr lang="zh-CN" altLang="en-US" b="1" dirty="0" smtClean="0">
              <a:solidFill>
                <a:srgbClr val="FFCC00"/>
              </a:solidFill>
            </a:endParaRPr>
          </a:p>
          <a:p>
            <a:pPr eaLnBrk="1" hangingPunct="1">
              <a:lnSpc>
                <a:spcPct val="80000"/>
              </a:lnSpc>
              <a:buFontTx/>
              <a:buNone/>
              <a:defRPr/>
            </a:pPr>
            <a:r>
              <a:rPr lang="zh-CN" altLang="en-US" sz="2400" b="1" dirty="0" smtClean="0">
                <a:latin typeface="华文中宋" pitchFamily="2" charset="-122"/>
                <a:ea typeface="华文中宋" pitchFamily="2" charset="-122"/>
              </a:rPr>
              <a:t>①如果你在门外发现家里好像有人在偷东西，请不要大声喊叫， 更不要冒然进屋。 </a:t>
            </a:r>
          </a:p>
          <a:p>
            <a:pPr eaLnBrk="1" hangingPunct="1">
              <a:lnSpc>
                <a:spcPct val="80000"/>
              </a:lnSpc>
              <a:buFontTx/>
              <a:buNone/>
              <a:defRPr/>
            </a:pPr>
            <a:r>
              <a:rPr lang="zh-CN" altLang="en-US" sz="2400" b="1" dirty="0" smtClean="0">
                <a:latin typeface="华文中宋" pitchFamily="2" charset="-122"/>
                <a:ea typeface="华文中宋" pitchFamily="2" charset="-122"/>
              </a:rPr>
              <a:t>②到同学或邻居家，把情况告诉大人们。如果证实家中确实来小偷，应迅速拨打派出所电话或110报警。</a:t>
            </a:r>
          </a:p>
          <a:p>
            <a:pPr eaLnBrk="1" hangingPunct="1">
              <a:lnSpc>
                <a:spcPct val="80000"/>
              </a:lnSpc>
              <a:buFontTx/>
              <a:buNone/>
              <a:defRPr/>
            </a:pPr>
            <a:r>
              <a:rPr lang="zh-CN" altLang="en-US" sz="2400" b="1" dirty="0" smtClean="0">
                <a:latin typeface="华文中宋" pitchFamily="2" charset="-122"/>
                <a:ea typeface="华文中宋" pitchFamily="2" charset="-122"/>
              </a:rPr>
              <a:t>③特别提醒大家注意的是：遇到情况不要害怕，不要慌，千万不要自己冲进屋或大喊大叫，以免自己人小力单受伤害。 </a:t>
            </a:r>
          </a:p>
          <a:p>
            <a:pPr eaLnBrk="1" hangingPunct="1">
              <a:lnSpc>
                <a:spcPct val="80000"/>
              </a:lnSpc>
              <a:buFontTx/>
              <a:buNone/>
              <a:defRPr/>
            </a:pPr>
            <a:r>
              <a:rPr lang="zh-CN" altLang="en-US" sz="2400" b="1" dirty="0" smtClean="0">
                <a:latin typeface="华文中宋" pitchFamily="2" charset="-122"/>
                <a:ea typeface="华文中宋" pitchFamily="2" charset="-122"/>
              </a:rPr>
              <a:t>④如果发现家里有被偷过的迹象，自己千万不要乱动任何东西，要保护现场，以便破案 。</a:t>
            </a:r>
          </a:p>
          <a:p>
            <a:pPr eaLnBrk="1" hangingPunct="1">
              <a:lnSpc>
                <a:spcPct val="80000"/>
              </a:lnSpc>
              <a:buFontTx/>
              <a:buNone/>
              <a:defRPr/>
            </a:pPr>
            <a:endParaRPr lang="zh-CN" altLang="en-US" b="1" dirty="0" smtClean="0">
              <a:solidFill>
                <a:srgbClr val="FFFF00"/>
              </a:solidFill>
              <a:latin typeface="华文中宋" pitchFamily="2" charset="-122"/>
              <a:ea typeface="华文中宋" pitchFamily="2" charset="-122"/>
            </a:endParaRPr>
          </a:p>
          <a:p>
            <a:pPr eaLnBrk="1" hangingPunct="1">
              <a:lnSpc>
                <a:spcPct val="80000"/>
              </a:lnSpc>
              <a:buFontTx/>
              <a:buNone/>
              <a:defRPr/>
            </a:pPr>
            <a:endParaRPr lang="en-US" altLang="zh-CN" sz="2000" dirty="0" smtClean="0">
              <a:solidFill>
                <a:srgbClr val="FFCC00"/>
              </a:solidFill>
            </a:endParaRPr>
          </a:p>
          <a:p>
            <a:pPr eaLnBrk="1" hangingPunct="1">
              <a:lnSpc>
                <a:spcPct val="80000"/>
              </a:lnSpc>
              <a:buFontTx/>
              <a:buNone/>
              <a:defRPr/>
            </a:pPr>
            <a:endParaRPr lang="zh-CN" altLang="en-US" sz="2000" dirty="0" smtClean="0">
              <a:solidFill>
                <a:srgbClr val="FFCC00"/>
              </a:solidFill>
            </a:endParaRPr>
          </a:p>
          <a:p>
            <a:pPr eaLnBrk="1" hangingPunct="1">
              <a:lnSpc>
                <a:spcPct val="80000"/>
              </a:lnSpc>
              <a:buFontTx/>
              <a:buNone/>
              <a:defRPr/>
            </a:pPr>
            <a:r>
              <a:rPr lang="zh-CN" altLang="en-US" sz="2400" b="1" dirty="0" smtClean="0">
                <a:latin typeface="华文中宋" pitchFamily="2" charset="-122"/>
                <a:ea typeface="华文中宋" pitchFamily="2" charset="-122"/>
              </a:rPr>
              <a:t>①如果你发现有陌生人在撬邻居家的门，很可能是来了小偷，这时你不要轻易跑到门口大声喊叫。 </a:t>
            </a:r>
          </a:p>
          <a:p>
            <a:pPr eaLnBrk="1" hangingPunct="1">
              <a:lnSpc>
                <a:spcPct val="80000"/>
              </a:lnSpc>
              <a:buFontTx/>
              <a:buNone/>
              <a:defRPr/>
            </a:pPr>
            <a:r>
              <a:rPr lang="zh-CN" altLang="en-US" sz="2400" b="1" dirty="0" smtClean="0">
                <a:latin typeface="华文中宋" pitchFamily="2" charset="-122"/>
                <a:ea typeface="华文中宋" pitchFamily="2" charset="-122"/>
              </a:rPr>
              <a:t>②应当打派出所电话或110报警。</a:t>
            </a:r>
          </a:p>
          <a:p>
            <a:pPr eaLnBrk="1" hangingPunct="1">
              <a:lnSpc>
                <a:spcPct val="80000"/>
              </a:lnSpc>
              <a:buFontTx/>
              <a:buNone/>
              <a:defRPr/>
            </a:pPr>
            <a:r>
              <a:rPr lang="zh-CN" altLang="en-US" sz="2400" b="1" dirty="0" smtClean="0">
                <a:latin typeface="华文中宋" pitchFamily="2" charset="-122"/>
                <a:ea typeface="华文中宋" pitchFamily="2" charset="-122"/>
              </a:rPr>
              <a:t>③如果家里没有电话，可在邻居家门口没有情况时，迅速到附近同学或其他领居家把情况告诉大人，并打电话报警 。</a:t>
            </a:r>
          </a:p>
        </p:txBody>
      </p:sp>
      <p:sp>
        <p:nvSpPr>
          <p:cNvPr id="30723" name="AutoShape 3" descr="u=823815301,2616888326&amp;fm=0&amp;gp=0">
            <a:hlinkClick r:id="rId2"/>
          </p:cNvPr>
          <p:cNvSpPr>
            <a:spLocks noChangeAspect="1" noChangeArrowheads="1"/>
          </p:cNvSpPr>
          <p:nvPr/>
        </p:nvSpPr>
        <p:spPr bwMode="auto">
          <a:xfrm>
            <a:off x="7620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24" name="AutoShape 4" descr="u=823815301,2616888326&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25" name="AutoShape 5" descr="u=823815301,2616888326&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0726" name="矩形 8"/>
          <p:cNvSpPr>
            <a:spLocks noChangeArrowheads="1"/>
          </p:cNvSpPr>
          <p:nvPr/>
        </p:nvSpPr>
        <p:spPr bwMode="auto">
          <a:xfrm>
            <a:off x="2484438" y="188913"/>
            <a:ext cx="39846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80000"/>
              </a:lnSpc>
            </a:pPr>
            <a:r>
              <a:rPr lang="zh-CN" altLang="en-US" sz="3200" b="1" dirty="0">
                <a:solidFill>
                  <a:srgbClr val="FFFF00"/>
                </a:solidFill>
                <a:latin typeface="华文中宋" pitchFamily="2" charset="-122"/>
                <a:ea typeface="华文中宋" pitchFamily="2" charset="-122"/>
              </a:rPr>
              <a:t>3.发现家中来了小偷 </a:t>
            </a:r>
          </a:p>
        </p:txBody>
      </p:sp>
      <p:sp>
        <p:nvSpPr>
          <p:cNvPr id="30727" name="矩形 11"/>
          <p:cNvSpPr>
            <a:spLocks noChangeArrowheads="1"/>
          </p:cNvSpPr>
          <p:nvPr/>
        </p:nvSpPr>
        <p:spPr bwMode="auto">
          <a:xfrm>
            <a:off x="2195513" y="3735388"/>
            <a:ext cx="52165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80000"/>
              </a:lnSpc>
            </a:pPr>
            <a:r>
              <a:rPr lang="zh-CN" altLang="en-US" sz="3200" b="1" dirty="0">
                <a:solidFill>
                  <a:srgbClr val="FFFF00"/>
                </a:solidFill>
                <a:latin typeface="华文中宋" pitchFamily="2" charset="-122"/>
                <a:ea typeface="华文中宋" pitchFamily="2" charset="-122"/>
              </a:rPr>
              <a:t>4.发现有人在撬邻居家的门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468313" y="404813"/>
            <a:ext cx="8710612" cy="5976937"/>
          </a:xfrm>
        </p:spPr>
        <p:txBody>
          <a:bodyPr/>
          <a:lstStyle/>
          <a:p>
            <a:pPr eaLnBrk="1" hangingPunct="1">
              <a:lnSpc>
                <a:spcPct val="80000"/>
              </a:lnSpc>
              <a:buFontTx/>
              <a:buNone/>
              <a:defRPr/>
            </a:pPr>
            <a:r>
              <a:rPr lang="zh-CN" altLang="en-US" b="1" dirty="0" smtClean="0">
                <a:solidFill>
                  <a:srgbClr val="FFFF00"/>
                </a:solidFill>
                <a:latin typeface="华文中宋" pitchFamily="2" charset="-122"/>
                <a:ea typeface="华文中宋" pitchFamily="2" charset="-122"/>
              </a:rPr>
              <a:t>5.家中失火时，应该注意几点：</a:t>
            </a:r>
            <a:r>
              <a:rPr lang="zh-CN" altLang="en-US" sz="2400" b="1" dirty="0" smtClean="0">
                <a:solidFill>
                  <a:srgbClr val="FFFF00"/>
                </a:solidFill>
                <a:latin typeface="华文中宋" pitchFamily="2" charset="-122"/>
                <a:ea typeface="华文中宋" pitchFamily="2" charset="-122"/>
              </a:rPr>
              <a:t>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①如果是电源插座、电线或电器失火了，应当首先切断电源，再去灭火。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②电器或电路着火，可用水灭火，但一定要将水用力泼出，不要让水连续，容易触电。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③如果做饭时锅里的油起火了，应该迅速关掉炉火，用锅盖将锅盖上，并将锅端开，千万不可在锅里倒水。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④如果液化气阀门或接口处起火，可用湿毛巾盖在着火处，然后迅速关闭总阀门。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⑤如果屋里着火了，并有很大的烟，应尽可能俯身或爬行到门口出去，最好用湿毛巾或衣物捂住鼻、口，以免被烟雾熏晕。开门时可用衣物或毛巾将手包住，以免烧热的门把烫手。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⑥如果身上衣服着火，千万不要跑动，这样会助长火势。应当用东西抽打或就地翻滚，直到火灭。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⑦如果家中发生了不能自救的火灾，因为孩子小，身单力薄，一定 要先报警，并叫大人来帮助救火，要以自身安全为重。 </a:t>
            </a: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⑧如果有条件，自家以备灭火器，要提前学会灭火器的正确使用方 法。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6513" y="188913"/>
            <a:ext cx="8458201" cy="947737"/>
          </a:xfrm>
        </p:spPr>
        <p:txBody>
          <a:bodyPr/>
          <a:lstStyle/>
          <a:p>
            <a:pPr eaLnBrk="1" hangingPunct="1">
              <a:defRPr/>
            </a:pPr>
            <a:r>
              <a:rPr lang="zh-CN" altLang="zh-CN" sz="4000" b="1" smtClean="0">
                <a:solidFill>
                  <a:srgbClr val="FFFF00"/>
                </a:solidFill>
                <a:latin typeface="华文中宋" pitchFamily="2" charset="-122"/>
                <a:ea typeface="华文中宋" pitchFamily="2" charset="-122"/>
              </a:rPr>
              <a:t> </a:t>
            </a:r>
            <a:r>
              <a:rPr lang="zh-CN" altLang="en-US" sz="4000" b="1" smtClean="0">
                <a:solidFill>
                  <a:srgbClr val="FFFF00"/>
                </a:solidFill>
                <a:latin typeface="华文中宋" pitchFamily="2" charset="-122"/>
                <a:ea typeface="华文中宋" pitchFamily="2" charset="-122"/>
              </a:rPr>
              <a:t>（二）在回家或外出的路上</a:t>
            </a:r>
          </a:p>
        </p:txBody>
      </p:sp>
      <p:sp>
        <p:nvSpPr>
          <p:cNvPr id="21507" name="Rectangle 3"/>
          <p:cNvSpPr>
            <a:spLocks noGrp="1" noChangeArrowheads="1"/>
          </p:cNvSpPr>
          <p:nvPr>
            <p:ph type="body" idx="1"/>
          </p:nvPr>
        </p:nvSpPr>
        <p:spPr>
          <a:xfrm>
            <a:off x="288925" y="908050"/>
            <a:ext cx="8459788" cy="4752975"/>
          </a:xfrm>
        </p:spPr>
        <p:txBody>
          <a:bodyPr/>
          <a:lstStyle/>
          <a:p>
            <a:pPr eaLnBrk="1" hangingPunct="1">
              <a:lnSpc>
                <a:spcPct val="80000"/>
              </a:lnSpc>
              <a:buFontTx/>
              <a:buNone/>
              <a:defRPr/>
            </a:pPr>
            <a:endParaRPr lang="zh-CN" altLang="en-US" sz="2400" b="1" dirty="0" smtClean="0">
              <a:solidFill>
                <a:schemeClr val="tx2"/>
              </a:solidFill>
              <a:latin typeface="华文中宋" pitchFamily="2" charset="-122"/>
              <a:ea typeface="华文中宋" pitchFamily="2" charset="-122"/>
            </a:endParaRP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a:t>
            </a:r>
            <a:r>
              <a:rPr lang="en-US" sz="2400" b="1" dirty="0" smtClean="0">
                <a:solidFill>
                  <a:schemeClr val="tx2"/>
                </a:solidFill>
                <a:latin typeface="华文中宋" pitchFamily="2" charset="-122"/>
                <a:ea typeface="华文中宋" pitchFamily="2" charset="-122"/>
              </a:rPr>
              <a:t>1</a:t>
            </a:r>
            <a:r>
              <a:rPr lang="zh-CN" altLang="en-US" sz="2400" b="1" dirty="0" smtClean="0">
                <a:solidFill>
                  <a:schemeClr val="tx2"/>
                </a:solidFill>
                <a:latin typeface="华文中宋" pitchFamily="2" charset="-122"/>
                <a:ea typeface="华文中宋" pitchFamily="2" charset="-122"/>
              </a:rPr>
              <a:t>）如果在路上遇到你不认识的陌生人向你打听家里或父母的情况，或以某种借口（如维修、检查、查电表等等）让你带他到家里去时，你千万不要向他提供任何情况，更不要信以为真，将陌生人冒然往家里带。 </a:t>
            </a:r>
          </a:p>
          <a:p>
            <a:pPr eaLnBrk="1" hangingPunct="1">
              <a:lnSpc>
                <a:spcPct val="80000"/>
              </a:lnSpc>
              <a:buFontTx/>
              <a:buNone/>
              <a:defRPr/>
            </a:pPr>
            <a:endParaRPr lang="zh-CN" altLang="en-US" sz="2400" b="1" dirty="0" smtClean="0">
              <a:solidFill>
                <a:schemeClr val="tx2"/>
              </a:solidFill>
              <a:latin typeface="华文中宋" pitchFamily="2" charset="-122"/>
              <a:ea typeface="华文中宋" pitchFamily="2" charset="-122"/>
            </a:endParaRP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a:t>
            </a:r>
            <a:r>
              <a:rPr lang="en-US" sz="2400" b="1" dirty="0" smtClean="0">
                <a:solidFill>
                  <a:schemeClr val="tx2"/>
                </a:solidFill>
                <a:latin typeface="华文中宋" pitchFamily="2" charset="-122"/>
                <a:ea typeface="华文中宋" pitchFamily="2" charset="-122"/>
              </a:rPr>
              <a:t>2</a:t>
            </a:r>
            <a:r>
              <a:rPr lang="zh-CN" altLang="en-US" sz="2400" b="1" dirty="0" smtClean="0">
                <a:solidFill>
                  <a:schemeClr val="tx2"/>
                </a:solidFill>
                <a:latin typeface="华文中宋" pitchFamily="2" charset="-122"/>
                <a:ea typeface="华文中宋" pitchFamily="2" charset="-122"/>
              </a:rPr>
              <a:t>）只要这个人你不认识，无论他说什么，你也不要轻信，不要同他多说话，并迅速走开。 </a:t>
            </a:r>
          </a:p>
          <a:p>
            <a:pPr eaLnBrk="1" hangingPunct="1">
              <a:lnSpc>
                <a:spcPct val="80000"/>
              </a:lnSpc>
              <a:buFontTx/>
              <a:buNone/>
              <a:defRPr/>
            </a:pPr>
            <a:endParaRPr lang="zh-CN" altLang="en-US" sz="2400" b="1" dirty="0" smtClean="0">
              <a:solidFill>
                <a:schemeClr val="tx2"/>
              </a:solidFill>
              <a:latin typeface="华文中宋" pitchFamily="2" charset="-122"/>
              <a:ea typeface="华文中宋" pitchFamily="2" charset="-122"/>
            </a:endParaRP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a:t>
            </a:r>
            <a:r>
              <a:rPr lang="en-US" sz="2400" b="1" dirty="0" smtClean="0">
                <a:solidFill>
                  <a:schemeClr val="tx2"/>
                </a:solidFill>
                <a:latin typeface="华文中宋" pitchFamily="2" charset="-122"/>
                <a:ea typeface="华文中宋" pitchFamily="2" charset="-122"/>
              </a:rPr>
              <a:t>3</a:t>
            </a:r>
            <a:r>
              <a:rPr lang="zh-CN" altLang="en-US" sz="2400" b="1" dirty="0" smtClean="0">
                <a:solidFill>
                  <a:schemeClr val="tx2"/>
                </a:solidFill>
                <a:latin typeface="华文中宋" pitchFamily="2" charset="-122"/>
                <a:ea typeface="华文中宋" pitchFamily="2" charset="-122"/>
              </a:rPr>
              <a:t>）同时你要对此人格外注意，尽可能不自己独行。 </a:t>
            </a:r>
          </a:p>
          <a:p>
            <a:pPr eaLnBrk="1" hangingPunct="1">
              <a:lnSpc>
                <a:spcPct val="80000"/>
              </a:lnSpc>
              <a:buFontTx/>
              <a:buNone/>
              <a:defRPr/>
            </a:pPr>
            <a:endParaRPr lang="zh-CN" altLang="en-US" sz="2400" b="1" dirty="0" smtClean="0">
              <a:solidFill>
                <a:schemeClr val="tx2"/>
              </a:solidFill>
              <a:latin typeface="华文中宋" pitchFamily="2" charset="-122"/>
              <a:ea typeface="华文中宋" pitchFamily="2" charset="-122"/>
            </a:endParaRPr>
          </a:p>
          <a:p>
            <a:pPr eaLnBrk="1" hangingPunct="1">
              <a:lnSpc>
                <a:spcPct val="80000"/>
              </a:lnSpc>
              <a:buFontTx/>
              <a:buNone/>
              <a:defRPr/>
            </a:pPr>
            <a:r>
              <a:rPr lang="zh-CN" altLang="en-US" sz="2400" b="1" dirty="0" smtClean="0">
                <a:solidFill>
                  <a:schemeClr val="tx2"/>
                </a:solidFill>
                <a:latin typeface="华文中宋" pitchFamily="2" charset="-122"/>
                <a:ea typeface="华文中宋" pitchFamily="2" charset="-122"/>
              </a:rPr>
              <a:t>（</a:t>
            </a:r>
            <a:r>
              <a:rPr lang="en-US" sz="2400" b="1" dirty="0" smtClean="0">
                <a:solidFill>
                  <a:schemeClr val="tx2"/>
                </a:solidFill>
                <a:latin typeface="华文中宋" pitchFamily="2" charset="-122"/>
                <a:ea typeface="华文中宋" pitchFamily="2" charset="-122"/>
              </a:rPr>
              <a:t>4</a:t>
            </a:r>
            <a:r>
              <a:rPr lang="zh-CN" altLang="en-US" sz="2400" b="1" dirty="0" smtClean="0">
                <a:solidFill>
                  <a:schemeClr val="tx2"/>
                </a:solidFill>
                <a:latin typeface="华文中宋" pitchFamily="2" charset="-122"/>
                <a:ea typeface="华文中宋" pitchFamily="2" charset="-122"/>
              </a:rPr>
              <a:t>）外出时如遇走失的情况，每个同学要记住自己的家庭住址、父母的工作单位和电话号码，一些亲戚的情况也要熟知。另外，匪警</a:t>
            </a:r>
            <a:r>
              <a:rPr lang="en-US" sz="2400" b="1" dirty="0" smtClean="0">
                <a:solidFill>
                  <a:schemeClr val="tx2"/>
                </a:solidFill>
                <a:latin typeface="华文中宋" pitchFamily="2" charset="-122"/>
                <a:ea typeface="华文中宋" pitchFamily="2" charset="-122"/>
              </a:rPr>
              <a:t>110</a:t>
            </a:r>
            <a:r>
              <a:rPr lang="zh-CN" altLang="en-US" sz="2400" b="1" dirty="0" smtClean="0">
                <a:solidFill>
                  <a:schemeClr val="tx2"/>
                </a:solidFill>
                <a:latin typeface="华文中宋" pitchFamily="2" charset="-122"/>
                <a:ea typeface="华文中宋" pitchFamily="2" charset="-122"/>
              </a:rPr>
              <a:t>、火警</a:t>
            </a:r>
            <a:r>
              <a:rPr lang="en-US" sz="2400" b="1" dirty="0" smtClean="0">
                <a:solidFill>
                  <a:schemeClr val="tx2"/>
                </a:solidFill>
                <a:latin typeface="华文中宋" pitchFamily="2" charset="-122"/>
                <a:ea typeface="华文中宋" pitchFamily="2" charset="-122"/>
              </a:rPr>
              <a:t>119</a:t>
            </a:r>
            <a:r>
              <a:rPr lang="zh-CN" altLang="en-US" sz="2400" b="1" dirty="0" smtClean="0">
                <a:solidFill>
                  <a:schemeClr val="tx2"/>
                </a:solidFill>
                <a:latin typeface="华文中宋" pitchFamily="2" charset="-122"/>
                <a:ea typeface="华文中宋" pitchFamily="2" charset="-122"/>
              </a:rPr>
              <a:t>、</a:t>
            </a:r>
            <a:r>
              <a:rPr lang="en-US" sz="2400" b="1" dirty="0" smtClean="0">
                <a:solidFill>
                  <a:schemeClr val="tx2"/>
                </a:solidFill>
                <a:latin typeface="华文中宋" pitchFamily="2" charset="-122"/>
                <a:ea typeface="华文中宋" pitchFamily="2" charset="-122"/>
              </a:rPr>
              <a:t>120</a:t>
            </a:r>
            <a:r>
              <a:rPr lang="zh-CN" altLang="en-US" sz="2400" b="1" dirty="0" smtClean="0">
                <a:solidFill>
                  <a:schemeClr val="tx2"/>
                </a:solidFill>
                <a:latin typeface="华文中宋" pitchFamily="2" charset="-122"/>
                <a:ea typeface="华文中宋" pitchFamily="2" charset="-122"/>
              </a:rPr>
              <a:t>和</a:t>
            </a:r>
            <a:r>
              <a:rPr lang="en-US" sz="2400" b="1" dirty="0" smtClean="0">
                <a:solidFill>
                  <a:schemeClr val="tx2"/>
                </a:solidFill>
                <a:latin typeface="华文中宋" pitchFamily="2" charset="-122"/>
                <a:ea typeface="华文中宋" pitchFamily="2" charset="-122"/>
              </a:rPr>
              <a:t>999</a:t>
            </a:r>
            <a:r>
              <a:rPr lang="zh-CN" altLang="en-US" sz="2400" b="1" dirty="0" smtClean="0">
                <a:solidFill>
                  <a:schemeClr val="tx2"/>
                </a:solidFill>
                <a:latin typeface="华文中宋" pitchFamily="2" charset="-122"/>
                <a:ea typeface="华文中宋" pitchFamily="2" charset="-122"/>
              </a:rPr>
              <a:t>急救、</a:t>
            </a:r>
            <a:r>
              <a:rPr lang="en-US" sz="2400" b="1" dirty="0" smtClean="0">
                <a:solidFill>
                  <a:schemeClr val="tx2"/>
                </a:solidFill>
                <a:latin typeface="华文中宋" pitchFamily="2" charset="-122"/>
                <a:ea typeface="华文中宋" pitchFamily="2" charset="-122"/>
              </a:rPr>
              <a:t>122</a:t>
            </a:r>
            <a:r>
              <a:rPr lang="zh-CN" altLang="en-US" sz="2400" b="1" dirty="0" smtClean="0">
                <a:solidFill>
                  <a:schemeClr val="tx2"/>
                </a:solidFill>
                <a:latin typeface="华文中宋" pitchFamily="2" charset="-122"/>
                <a:ea typeface="华文中宋" pitchFamily="2" charset="-122"/>
              </a:rPr>
              <a:t>交通事故报警、</a:t>
            </a:r>
            <a:r>
              <a:rPr lang="en-US" sz="2400" b="1" dirty="0" smtClean="0">
                <a:solidFill>
                  <a:schemeClr val="tx2"/>
                </a:solidFill>
                <a:latin typeface="华文中宋" pitchFamily="2" charset="-122"/>
                <a:ea typeface="华文中宋" pitchFamily="2" charset="-122"/>
              </a:rPr>
              <a:t>114</a:t>
            </a:r>
            <a:r>
              <a:rPr lang="zh-CN" altLang="en-US" sz="2400" b="1" dirty="0" smtClean="0">
                <a:solidFill>
                  <a:schemeClr val="tx2"/>
                </a:solidFill>
                <a:latin typeface="华文中宋" pitchFamily="2" charset="-122"/>
                <a:ea typeface="华文中宋" pitchFamily="2" charset="-122"/>
              </a:rPr>
              <a:t>电话号码查询等急救和常用电话也要记熟。</a:t>
            </a:r>
          </a:p>
          <a:p>
            <a:pPr eaLnBrk="1" hangingPunct="1">
              <a:lnSpc>
                <a:spcPct val="80000"/>
              </a:lnSpc>
              <a:defRPr/>
            </a:pPr>
            <a:endParaRPr lang="zh-CN" altLang="en-US" sz="2400" b="1" dirty="0" smtClean="0">
              <a:solidFill>
                <a:schemeClr val="tx2"/>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5" descr="5.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7188" y="214313"/>
            <a:ext cx="4357687"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6" descr="2.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71938" y="3571875"/>
            <a:ext cx="4667250" cy="312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图片 7" descr="10.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57750" y="357188"/>
            <a:ext cx="408622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图片 9" descr="9.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4313" y="3429000"/>
            <a:ext cx="3643312"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100013"/>
            <a:ext cx="8229600" cy="1049338"/>
          </a:xfrm>
        </p:spPr>
        <p:txBody>
          <a:bodyPr/>
          <a:lstStyle/>
          <a:p>
            <a:pPr eaLnBrk="1" hangingPunct="1">
              <a:defRPr/>
            </a:pPr>
            <a:r>
              <a:rPr lang="zh-CN" altLang="zh-CN" dirty="0" smtClean="0">
                <a:solidFill>
                  <a:schemeClr val="hlink"/>
                </a:solidFill>
              </a:rPr>
              <a:t> </a:t>
            </a:r>
            <a:r>
              <a:rPr lang="zh-CN" altLang="en-US" b="1" dirty="0" smtClean="0">
                <a:solidFill>
                  <a:srgbClr val="FFFF00"/>
                </a:solidFill>
                <a:latin typeface="华文中宋" pitchFamily="2" charset="-122"/>
                <a:ea typeface="华文中宋" pitchFamily="2" charset="-122"/>
              </a:rPr>
              <a:t>三、燃放烟花爆竹安全</a:t>
            </a:r>
          </a:p>
        </p:txBody>
      </p:sp>
      <p:sp>
        <p:nvSpPr>
          <p:cNvPr id="22531" name="Rectangle 3"/>
          <p:cNvSpPr>
            <a:spLocks noGrp="1" noChangeArrowheads="1"/>
          </p:cNvSpPr>
          <p:nvPr>
            <p:ph type="body" idx="1"/>
          </p:nvPr>
        </p:nvSpPr>
        <p:spPr>
          <a:xfrm>
            <a:off x="611188" y="908050"/>
            <a:ext cx="7920037" cy="2260600"/>
          </a:xfrm>
        </p:spPr>
        <p:txBody>
          <a:bodyPr/>
          <a:lstStyle/>
          <a:p>
            <a:pPr eaLnBrk="1" hangingPunct="1">
              <a:buFontTx/>
              <a:buNone/>
              <a:defRPr/>
            </a:pPr>
            <a:r>
              <a:rPr lang="zh-CN" sz="2800" b="1" dirty="0" smtClean="0">
                <a:latin typeface="华文中宋" pitchFamily="2" charset="-122"/>
                <a:ea typeface="华文中宋" pitchFamily="2" charset="-122"/>
              </a:rPr>
              <a:t>在春节燃放烟花爆竹是我国传统习惯，特别是除</a:t>
            </a:r>
          </a:p>
          <a:p>
            <a:pPr eaLnBrk="1" hangingPunct="1">
              <a:buFontTx/>
              <a:buNone/>
              <a:defRPr/>
            </a:pPr>
            <a:r>
              <a:rPr lang="zh-CN" sz="2800" b="1" dirty="0" smtClean="0">
                <a:latin typeface="华文中宋" pitchFamily="2" charset="-122"/>
                <a:ea typeface="华文中宋" pitchFamily="2" charset="-122"/>
              </a:rPr>
              <a:t>夕之夜，在非禁放区烟花爆竹响彻云天，此起彼</a:t>
            </a:r>
          </a:p>
          <a:p>
            <a:pPr eaLnBrk="1" hangingPunct="1">
              <a:buFontTx/>
              <a:buNone/>
              <a:defRPr/>
            </a:pPr>
            <a:r>
              <a:rPr lang="zh-CN" sz="2800" b="1" dirty="0" smtClean="0">
                <a:latin typeface="华文中宋" pitchFamily="2" charset="-122"/>
                <a:ea typeface="华文中宋" pitchFamily="2" charset="-122"/>
              </a:rPr>
              <a:t>伏，整夜不停，以示辞旧迎新。为了确保自己和</a:t>
            </a:r>
          </a:p>
          <a:p>
            <a:pPr eaLnBrk="1" hangingPunct="1">
              <a:buFontTx/>
              <a:buNone/>
              <a:defRPr/>
            </a:pPr>
            <a:r>
              <a:rPr lang="zh-CN" sz="2800" b="1" dirty="0" smtClean="0">
                <a:latin typeface="华文中宋" pitchFamily="2" charset="-122"/>
                <a:ea typeface="华文中宋" pitchFamily="2" charset="-122"/>
              </a:rPr>
              <a:t>他人能平安地过一个愉快的春节，燃放烟花爆竹</a:t>
            </a:r>
          </a:p>
          <a:p>
            <a:pPr eaLnBrk="1" hangingPunct="1">
              <a:buFontTx/>
              <a:buNone/>
              <a:defRPr/>
            </a:pPr>
            <a:r>
              <a:rPr lang="zh-CN" sz="2800" b="1" dirty="0" smtClean="0">
                <a:latin typeface="华文中宋" pitchFamily="2" charset="-122"/>
                <a:ea typeface="华文中宋" pitchFamily="2" charset="-122"/>
              </a:rPr>
              <a:t>要做到以下几点：</a:t>
            </a:r>
          </a:p>
        </p:txBody>
      </p:sp>
      <p:sp>
        <p:nvSpPr>
          <p:cNvPr id="33796" name="AutoShape 4" descr="u=2734557149,1422298553&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3797" name="AutoShape 5" descr="u=2734557149,1422298553&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33798" name="Picture 6" descr="yh0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313" y="3803650"/>
            <a:ext cx="4103687"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9" name="Picture 7" descr="yh03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3789363"/>
            <a:ext cx="4248150"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323850" y="2347913"/>
            <a:ext cx="9288463" cy="4249737"/>
          </a:xfrm>
        </p:spPr>
        <p:txBody>
          <a:bodyPr/>
          <a:lstStyle/>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1</a:t>
            </a:r>
            <a:r>
              <a:rPr lang="zh-CN" sz="2400" b="1" dirty="0" smtClean="0">
                <a:solidFill>
                  <a:srgbClr val="FFFF00"/>
                </a:solidFill>
                <a:latin typeface="华文中宋" pitchFamily="2" charset="-122"/>
                <a:ea typeface="华文中宋" pitchFamily="2" charset="-122"/>
              </a:rPr>
              <a:t>、应到有销售许可证的专营场所购买。</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2</a:t>
            </a:r>
            <a:r>
              <a:rPr lang="zh-CN" sz="2400" b="1" dirty="0" smtClean="0">
                <a:solidFill>
                  <a:srgbClr val="FFFF00"/>
                </a:solidFill>
                <a:latin typeface="华文中宋" pitchFamily="2" charset="-122"/>
                <a:ea typeface="华文中宋" pitchFamily="2" charset="-122"/>
              </a:rPr>
              <a:t>、中小学生然后烟花要有大人带领。</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3</a:t>
            </a:r>
            <a:r>
              <a:rPr lang="zh-CN" sz="2400" b="1" dirty="0" smtClean="0">
                <a:solidFill>
                  <a:srgbClr val="FFFF00"/>
                </a:solidFill>
                <a:latin typeface="华文中宋" pitchFamily="2" charset="-122"/>
                <a:ea typeface="华文中宋" pitchFamily="2" charset="-122"/>
              </a:rPr>
              <a:t>、易燃物方圆</a:t>
            </a:r>
            <a:r>
              <a:rPr lang="zh-CN" altLang="zh-CN" sz="2400" b="1" dirty="0" smtClean="0">
                <a:solidFill>
                  <a:srgbClr val="FFFF00"/>
                </a:solidFill>
                <a:latin typeface="华文中宋" pitchFamily="2" charset="-122"/>
                <a:ea typeface="华文中宋" pitchFamily="2" charset="-122"/>
              </a:rPr>
              <a:t>50</a:t>
            </a:r>
            <a:r>
              <a:rPr lang="zh-CN" sz="2400" b="1" dirty="0" smtClean="0">
                <a:solidFill>
                  <a:srgbClr val="FFFF00"/>
                </a:solidFill>
                <a:latin typeface="华文中宋" pitchFamily="2" charset="-122"/>
                <a:ea typeface="华文中宋" pitchFamily="2" charset="-122"/>
              </a:rPr>
              <a:t>米内不得燃放烟花。</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4</a:t>
            </a:r>
            <a:r>
              <a:rPr lang="zh-CN" sz="2400" b="1" dirty="0" smtClean="0">
                <a:solidFill>
                  <a:srgbClr val="FFFF00"/>
                </a:solidFill>
                <a:latin typeface="华文中宋" pitchFamily="2" charset="-122"/>
                <a:ea typeface="华文中宋" pitchFamily="2" charset="-122"/>
              </a:rPr>
              <a:t>、不许手持烟花爆竹燃放。</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5</a:t>
            </a:r>
            <a:r>
              <a:rPr lang="zh-CN" sz="2400" b="1" dirty="0" smtClean="0">
                <a:solidFill>
                  <a:srgbClr val="FFFF00"/>
                </a:solidFill>
                <a:latin typeface="华文中宋" pitchFamily="2" charset="-122"/>
                <a:ea typeface="华文中宋" pitchFamily="2" charset="-122"/>
              </a:rPr>
              <a:t>、不许直对行人或人群燃放烟花。</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6</a:t>
            </a:r>
            <a:r>
              <a:rPr lang="zh-CN" sz="2400" b="1" dirty="0" smtClean="0">
                <a:solidFill>
                  <a:srgbClr val="FFFF00"/>
                </a:solidFill>
                <a:latin typeface="华文中宋" pitchFamily="2" charset="-122"/>
                <a:ea typeface="华文中宋" pitchFamily="2" charset="-122"/>
              </a:rPr>
              <a:t>、点燃鞭炮后，若没有炸响，在未确认不存在安全问</a:t>
            </a:r>
          </a:p>
          <a:p>
            <a:pPr eaLnBrk="1" hangingPunct="1">
              <a:lnSpc>
                <a:spcPct val="90000"/>
              </a:lnSpc>
              <a:defRPr/>
            </a:pPr>
            <a:r>
              <a:rPr lang="zh-CN" sz="2400" b="1" dirty="0" smtClean="0">
                <a:solidFill>
                  <a:srgbClr val="FFFF00"/>
                </a:solidFill>
                <a:latin typeface="华文中宋" pitchFamily="2" charset="-122"/>
                <a:ea typeface="华文中宋" pitchFamily="2" charset="-122"/>
              </a:rPr>
              <a:t>      题之前，不要急于上前查看。</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7</a:t>
            </a:r>
            <a:r>
              <a:rPr lang="zh-CN" sz="2400" b="1" dirty="0" smtClean="0">
                <a:solidFill>
                  <a:srgbClr val="FFFF00"/>
                </a:solidFill>
                <a:latin typeface="华文中宋" pitchFamily="2" charset="-122"/>
                <a:ea typeface="华文中宋" pitchFamily="2" charset="-122"/>
              </a:rPr>
              <a:t>、烟花爆竹应存放在远离火源的安全地方。</a:t>
            </a:r>
          </a:p>
          <a:p>
            <a:pPr eaLnBrk="1" hangingPunct="1">
              <a:lnSpc>
                <a:spcPct val="90000"/>
              </a:lnSpc>
              <a:defRPr/>
            </a:pPr>
            <a:r>
              <a:rPr lang="zh-CN" altLang="zh-CN" sz="2400" b="1" dirty="0" smtClean="0">
                <a:solidFill>
                  <a:srgbClr val="FFFF00"/>
                </a:solidFill>
                <a:latin typeface="华文中宋" pitchFamily="2" charset="-122"/>
                <a:ea typeface="华文中宋" pitchFamily="2" charset="-122"/>
              </a:rPr>
              <a:t>8</a:t>
            </a:r>
            <a:r>
              <a:rPr lang="zh-CN" sz="2400" b="1" dirty="0" smtClean="0">
                <a:solidFill>
                  <a:srgbClr val="FFFF00"/>
                </a:solidFill>
                <a:latin typeface="华文中宋" pitchFamily="2" charset="-122"/>
                <a:ea typeface="华文中宋" pitchFamily="2" charset="-122"/>
              </a:rPr>
              <a:t>、燃放烟花爆竹，严禁横放、斜放，也不要燃放“钻天</a:t>
            </a:r>
          </a:p>
          <a:p>
            <a:pPr eaLnBrk="1" hangingPunct="1">
              <a:lnSpc>
                <a:spcPct val="90000"/>
              </a:lnSpc>
              <a:defRPr/>
            </a:pPr>
            <a:r>
              <a:rPr lang="zh-CN" sz="2400" b="1" dirty="0" smtClean="0">
                <a:solidFill>
                  <a:srgbClr val="FFFF00"/>
                </a:solidFill>
                <a:latin typeface="华文中宋" pitchFamily="2" charset="-122"/>
                <a:ea typeface="华文中宋" pitchFamily="2" charset="-122"/>
              </a:rPr>
              <a:t>      猴”之类升高空，射程远的难以控制的品种。</a:t>
            </a:r>
          </a:p>
        </p:txBody>
      </p:sp>
      <p:sp>
        <p:nvSpPr>
          <p:cNvPr id="34819" name="AutoShape 3" descr="u=3321629898,2888876477&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4820" name="AutoShape 4" descr="u=3321629898,2888876477&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34821" name="Picture 5" descr="yanhuayanhuo2_14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6988"/>
            <a:ext cx="9144000" cy="223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body" sz="half" idx="1"/>
          </p:nvPr>
        </p:nvSpPr>
        <p:spPr>
          <a:xfrm>
            <a:off x="468313" y="188913"/>
            <a:ext cx="8351837" cy="1511300"/>
          </a:xfrm>
        </p:spPr>
        <p:txBody>
          <a:bodyPr/>
          <a:lstStyle/>
          <a:p>
            <a:pPr algn="ctr" eaLnBrk="1" hangingPunct="1">
              <a:buFontTx/>
              <a:buNone/>
              <a:defRPr/>
            </a:pPr>
            <a:r>
              <a:rPr lang="zh-CN" sz="3600" b="1" dirty="0" smtClean="0">
                <a:solidFill>
                  <a:srgbClr val="FFFF00"/>
                </a:solidFill>
                <a:latin typeface="华文中宋" pitchFamily="2" charset="-122"/>
                <a:ea typeface="华文中宋" pitchFamily="2" charset="-122"/>
              </a:rPr>
              <a:t>四、到湖面或河面滑冰</a:t>
            </a:r>
          </a:p>
          <a:p>
            <a:pPr eaLnBrk="1" hangingPunct="1">
              <a:buFontTx/>
              <a:buNone/>
              <a:defRPr/>
            </a:pPr>
            <a:r>
              <a:rPr lang="zh-CN" sz="3600" b="1" dirty="0" smtClean="0">
                <a:latin typeface="华文中宋" pitchFamily="2" charset="-122"/>
                <a:ea typeface="华文中宋" pitchFamily="2" charset="-122"/>
              </a:rPr>
              <a:t>   </a:t>
            </a:r>
            <a:r>
              <a:rPr lang="zh-CN" altLang="zh-CN" sz="2400" b="1" dirty="0" smtClean="0">
                <a:latin typeface="华文中宋" pitchFamily="2" charset="-122"/>
                <a:ea typeface="华文中宋" pitchFamily="2" charset="-122"/>
              </a:rPr>
              <a:t>2008</a:t>
            </a:r>
            <a:r>
              <a:rPr lang="zh-CN" sz="2400" b="1" dirty="0" smtClean="0">
                <a:latin typeface="华文中宋" pitchFamily="2" charset="-122"/>
                <a:ea typeface="华文中宋" pitchFamily="2" charset="-122"/>
              </a:rPr>
              <a:t>年</a:t>
            </a:r>
            <a:r>
              <a:rPr lang="zh-CN" altLang="zh-CN" sz="2400" b="1" dirty="0" smtClean="0">
                <a:latin typeface="华文中宋" pitchFamily="2" charset="-122"/>
                <a:ea typeface="华文中宋" pitchFamily="2" charset="-122"/>
              </a:rPr>
              <a:t>2</a:t>
            </a:r>
            <a:r>
              <a:rPr lang="zh-CN" sz="2400" b="1" dirty="0" smtClean="0">
                <a:latin typeface="华文中宋" pitchFamily="2" charset="-122"/>
                <a:ea typeface="华文中宋" pitchFamily="2" charset="-122"/>
              </a:rPr>
              <a:t>月</a:t>
            </a:r>
            <a:r>
              <a:rPr lang="zh-CN" altLang="zh-CN" sz="2400" b="1" dirty="0" smtClean="0">
                <a:latin typeface="华文中宋" pitchFamily="2" charset="-122"/>
                <a:ea typeface="华文中宋" pitchFamily="2" charset="-122"/>
              </a:rPr>
              <a:t>13</a:t>
            </a:r>
            <a:r>
              <a:rPr lang="zh-CN" sz="2400" b="1" dirty="0" smtClean="0">
                <a:latin typeface="华文中宋" pitchFamily="2" charset="-122"/>
                <a:ea typeface="华文中宋" pitchFamily="2" charset="-122"/>
              </a:rPr>
              <a:t>日，正值寒假，云南省昭通市昭阳区的</a:t>
            </a:r>
            <a:r>
              <a:rPr lang="zh-CN" altLang="zh-CN" sz="2400" b="1" dirty="0" smtClean="0">
                <a:latin typeface="华文中宋" pitchFamily="2" charset="-122"/>
                <a:ea typeface="华文中宋" pitchFamily="2" charset="-122"/>
              </a:rPr>
              <a:t>8</a:t>
            </a:r>
            <a:r>
              <a:rPr lang="zh-CN" sz="2400" b="1" dirty="0" smtClean="0">
                <a:latin typeface="华文中宋" pitchFamily="2" charset="-122"/>
                <a:ea typeface="华文中宋" pitchFamily="2" charset="-122"/>
              </a:rPr>
              <a:t>名小学生在村口结冰湖面上溜冰时，由于冰面断裂不慎全部落水，其中</a:t>
            </a:r>
            <a:r>
              <a:rPr lang="zh-CN" altLang="zh-CN" sz="2400" b="1" dirty="0" smtClean="0">
                <a:latin typeface="华文中宋" pitchFamily="2" charset="-122"/>
                <a:ea typeface="华文中宋" pitchFamily="2" charset="-122"/>
              </a:rPr>
              <a:t>4</a:t>
            </a:r>
            <a:r>
              <a:rPr lang="zh-CN" sz="2400" b="1" dirty="0" smtClean="0">
                <a:latin typeface="华文中宋" pitchFamily="2" charset="-122"/>
                <a:ea typeface="华文中宋" pitchFamily="2" charset="-122"/>
              </a:rPr>
              <a:t>人溺水身亡。</a:t>
            </a:r>
          </a:p>
          <a:p>
            <a:pPr eaLnBrk="1" hangingPunct="1">
              <a:buFontTx/>
              <a:buNone/>
              <a:defRPr/>
            </a:pPr>
            <a:endParaRPr lang="zh-CN" altLang="zh-CN" dirty="0" smtClean="0"/>
          </a:p>
        </p:txBody>
      </p:sp>
      <p:pic>
        <p:nvPicPr>
          <p:cNvPr id="35843" name="Picture 3" descr="1_2008021414564425YWd"/>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943744" y="2348880"/>
            <a:ext cx="7218362" cy="3816424"/>
          </a:xfrm>
          <a:noFill/>
          <a:extLst>
            <a:ext uri="{909E8E84-426E-40DD-AFC4-6F175D3DCCD1}">
              <a14:hiddenFill xmlns:a14="http://schemas.microsoft.com/office/drawing/2010/main">
                <a:solidFill>
                  <a:srgbClr val="FFFFFF"/>
                </a:solidFill>
              </a14:hiddenFill>
            </a:ext>
          </a:extLst>
        </p:spPr>
      </p:pic>
      <p:sp>
        <p:nvSpPr>
          <p:cNvPr id="35844" name="Text Box 4"/>
          <p:cNvSpPr txBox="1">
            <a:spLocks noChangeArrowheads="1"/>
          </p:cNvSpPr>
          <p:nvPr/>
        </p:nvSpPr>
        <p:spPr bwMode="auto">
          <a:xfrm>
            <a:off x="3843338" y="6629400"/>
            <a:ext cx="3609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defRPr>
                <a:solidFill>
                  <a:schemeClr val="tx1"/>
                </a:solidFill>
                <a:latin typeface="Tahoma" pitchFamily="34" charset="0"/>
                <a:ea typeface="宋体" pitchFamily="2" charset="-122"/>
              </a:defRPr>
            </a:lvl9pPr>
          </a:lstStyle>
          <a:p>
            <a:pPr eaLnBrk="1" hangingPunct="1"/>
            <a:endParaRPr lang="zh-CN" altLang="en-US" sz="2400">
              <a:latin typeface="Times New Roman" pitchFamily="18" charset="0"/>
            </a:endParaRPr>
          </a:p>
        </p:txBody>
      </p:sp>
      <p:sp>
        <p:nvSpPr>
          <p:cNvPr id="24581" name="Rectangle 5"/>
          <p:cNvSpPr>
            <a:spLocks noGrp="1" noChangeArrowheads="1"/>
          </p:cNvSpPr>
          <p:nvPr/>
        </p:nvSpPr>
        <p:spPr bwMode="auto">
          <a:xfrm>
            <a:off x="971549" y="6238081"/>
            <a:ext cx="7345363" cy="576263"/>
          </a:xfrm>
          <a:prstGeom prst="rect">
            <a:avLst/>
          </a:prstGeom>
          <a:noFill/>
          <a:ln w="9525">
            <a:noFill/>
            <a:miter lim="800000"/>
            <a:headEnd/>
            <a:tailEnd/>
          </a:ln>
          <a:effectLst/>
        </p:spPr>
        <p:txBody>
          <a:bodyPr/>
          <a:lstStyle/>
          <a:p>
            <a:pPr marL="342900" indent="-342900" algn="ctr">
              <a:spcBef>
                <a:spcPct val="20000"/>
              </a:spcBef>
              <a:buClr>
                <a:schemeClr val="hlink"/>
              </a:buClr>
              <a:buSzPct val="120000"/>
              <a:defRPr/>
            </a:pPr>
            <a:r>
              <a:rPr lang="zh-CN" sz="2400" b="1" dirty="0">
                <a:effectLst>
                  <a:outerShdw blurRad="38100" dist="38100" dir="2700000" algn="tl">
                    <a:srgbClr val="000000"/>
                  </a:outerShdw>
                </a:effectLst>
                <a:latin typeface="华文中宋" pitchFamily="2" charset="-122"/>
                <a:ea typeface="华文中宋" pitchFamily="2" charset="-122"/>
              </a:rPr>
              <a:t>救援人员在湖面上打捞落水学生</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74650" y="-100013"/>
            <a:ext cx="8229600" cy="1384301"/>
          </a:xfrm>
        </p:spPr>
        <p:txBody>
          <a:bodyPr/>
          <a:lstStyle/>
          <a:p>
            <a:pPr eaLnBrk="1" hangingPunct="1">
              <a:defRPr/>
            </a:pPr>
            <a:r>
              <a:rPr lang="zh-CN" altLang="zh-CN" sz="3600" b="1" dirty="0" smtClean="0">
                <a:solidFill>
                  <a:schemeClr val="hlink"/>
                </a:solidFill>
                <a:latin typeface="宋体" pitchFamily="2" charset="-122"/>
              </a:rPr>
              <a:t>   </a:t>
            </a:r>
            <a:r>
              <a:rPr lang="zh-CN" sz="3600" b="1" dirty="0" smtClean="0">
                <a:solidFill>
                  <a:srgbClr val="FFFF00"/>
                </a:solidFill>
                <a:latin typeface="华文中宋" pitchFamily="2" charset="-122"/>
                <a:ea typeface="华文中宋" pitchFamily="2" charset="-122"/>
              </a:rPr>
              <a:t>五、遵纪守法、加强安全自护意识</a:t>
            </a:r>
            <a:r>
              <a:rPr lang="zh-CN" sz="5000" b="1" dirty="0" smtClean="0">
                <a:solidFill>
                  <a:srgbClr val="FFFF00"/>
                </a:solidFill>
                <a:latin typeface="华文中宋" pitchFamily="2" charset="-122"/>
                <a:ea typeface="华文中宋" pitchFamily="2" charset="-122"/>
              </a:rPr>
              <a:t> </a:t>
            </a:r>
          </a:p>
        </p:txBody>
      </p:sp>
      <p:sp>
        <p:nvSpPr>
          <p:cNvPr id="25603" name="Rectangle 3"/>
          <p:cNvSpPr>
            <a:spLocks noGrp="1" noChangeArrowheads="1"/>
          </p:cNvSpPr>
          <p:nvPr>
            <p:ph type="body" idx="1"/>
          </p:nvPr>
        </p:nvSpPr>
        <p:spPr>
          <a:xfrm>
            <a:off x="107950" y="1196975"/>
            <a:ext cx="8915400" cy="4705350"/>
          </a:xfrm>
        </p:spPr>
        <p:txBody>
          <a:bodyPr/>
          <a:lstStyle/>
          <a:p>
            <a:pPr eaLnBrk="1" hangingPunct="1">
              <a:lnSpc>
                <a:spcPct val="90000"/>
              </a:lnSpc>
              <a:buFontTx/>
              <a:buNone/>
              <a:defRPr/>
            </a:pPr>
            <a:r>
              <a:rPr lang="zh-CN" altLang="en-US" sz="44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1</a:t>
            </a:r>
            <a:r>
              <a:rPr lang="zh-CN" altLang="en-US" sz="2800" b="1" dirty="0" smtClean="0">
                <a:latin typeface="华文中宋" pitchFamily="2" charset="-122"/>
                <a:ea typeface="华文中宋" pitchFamily="2" charset="-122"/>
              </a:rPr>
              <a:t>、遵纪守法，不到网吧、游戏厅等禁止未成年人进入的场所，不结交不良青少年，不打架斗殴。不随意模仿电视或游戏中的暴力行为，不沉溺网络，不参与迷信和赌博活动，远离毒品，不看低级色情书刊和影像。如有不良青少年向自己要钱要物，要及时告诉家长或向警察求救。</a:t>
            </a:r>
          </a:p>
          <a:p>
            <a:pPr eaLnBrk="1" hangingPunct="1">
              <a:lnSpc>
                <a:spcPct val="90000"/>
              </a:lnSpc>
              <a:buFontTx/>
              <a:buNone/>
              <a:defRPr/>
            </a:pPr>
            <a:r>
              <a:rPr lang="zh-CN" altLang="en-US" sz="2800" b="1" dirty="0" smtClean="0">
                <a:latin typeface="华文中宋" pitchFamily="2" charset="-122"/>
                <a:ea typeface="华文中宋" pitchFamily="2" charset="-122"/>
              </a:rPr>
              <a:t>   </a:t>
            </a:r>
            <a:r>
              <a:rPr lang="en-US" sz="2800" b="1" dirty="0" smtClean="0">
                <a:latin typeface="华文中宋" pitchFamily="2" charset="-122"/>
                <a:ea typeface="华文中宋" pitchFamily="2" charset="-122"/>
              </a:rPr>
              <a:t>2</a:t>
            </a:r>
            <a:r>
              <a:rPr lang="zh-CN" altLang="en-US" sz="2800" b="1" dirty="0" smtClean="0">
                <a:latin typeface="华文中宋" pitchFamily="2" charset="-122"/>
                <a:ea typeface="华文中宋" pitchFamily="2" charset="-122"/>
              </a:rPr>
              <a:t>、同学们最好不要独自出门，高年级的同学出门 要向爸爸妈妈说明去向和同伴姓名，按时回家，不在外留宿，不留同学在家过夜。不把家庭情况、电话号码、父母及自己姓名随意告诉陌生人。不轻信他人花言巧语，不接受陌生人的食物和其他物品，以防上当受骗。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292100"/>
            <a:ext cx="8229600" cy="904875"/>
          </a:xfrm>
        </p:spPr>
        <p:txBody>
          <a:bodyPr/>
          <a:lstStyle/>
          <a:p>
            <a:pPr eaLnBrk="1" hangingPunct="1">
              <a:defRPr/>
            </a:pPr>
            <a:r>
              <a:rPr lang="zh-CN" altLang="zh-CN" sz="4000" b="1" dirty="0" smtClean="0">
                <a:solidFill>
                  <a:srgbClr val="FFFF00"/>
                </a:solidFill>
                <a:latin typeface="华文中宋" pitchFamily="2" charset="-122"/>
                <a:ea typeface="华文中宋" pitchFamily="2" charset="-122"/>
              </a:rPr>
              <a:t>     </a:t>
            </a:r>
            <a:r>
              <a:rPr lang="zh-CN" altLang="en-US" sz="4000" b="1" dirty="0" smtClean="0">
                <a:solidFill>
                  <a:srgbClr val="FFFF00"/>
                </a:solidFill>
                <a:latin typeface="华文中宋" pitchFamily="2" charset="-122"/>
                <a:ea typeface="华文中宋" pitchFamily="2" charset="-122"/>
              </a:rPr>
              <a:t>六、如何过一个有意义的假期</a:t>
            </a:r>
          </a:p>
        </p:txBody>
      </p:sp>
      <p:sp>
        <p:nvSpPr>
          <p:cNvPr id="26627" name="Rectangle 3"/>
          <p:cNvSpPr>
            <a:spLocks noGrp="1" noChangeArrowheads="1"/>
          </p:cNvSpPr>
          <p:nvPr>
            <p:ph type="body" idx="1"/>
          </p:nvPr>
        </p:nvSpPr>
        <p:spPr>
          <a:xfrm>
            <a:off x="250825" y="1474788"/>
            <a:ext cx="8507413" cy="4114800"/>
          </a:xfrm>
        </p:spPr>
        <p:txBody>
          <a:bodyPr/>
          <a:lstStyle/>
          <a:p>
            <a:pPr eaLnBrk="1" hangingPunct="1">
              <a:lnSpc>
                <a:spcPct val="90000"/>
              </a:lnSpc>
              <a:defRPr/>
            </a:pPr>
            <a:r>
              <a:rPr lang="zh-CN" b="1" dirty="0" smtClean="0">
                <a:solidFill>
                  <a:srgbClr val="FFFF00"/>
                </a:solidFill>
                <a:latin typeface="华文中宋" pitchFamily="2" charset="-122"/>
                <a:ea typeface="华文中宋" pitchFamily="2" charset="-122"/>
              </a:rPr>
              <a:t>第一、快乐寒假从计划开始</a:t>
            </a:r>
            <a:r>
              <a:rPr lang="zh-CN" sz="2400" b="1" dirty="0" smtClean="0">
                <a:solidFill>
                  <a:srgbClr val="FFCC00"/>
                </a:solidFill>
              </a:rPr>
              <a:t/>
            </a:r>
            <a:br>
              <a:rPr lang="zh-CN" sz="2400" b="1" dirty="0" smtClean="0">
                <a:solidFill>
                  <a:srgbClr val="FFCC00"/>
                </a:solidFill>
              </a:rPr>
            </a:br>
            <a:r>
              <a:rPr lang="zh-CN" sz="2400" dirty="0" smtClean="0"/>
              <a:t>　　</a:t>
            </a:r>
            <a:r>
              <a:rPr lang="zh-CN" sz="2800" b="1" dirty="0" smtClean="0">
                <a:latin typeface="华文中宋" pitchFamily="2" charset="-122"/>
                <a:ea typeface="华文中宋" pitchFamily="2" charset="-122"/>
              </a:rPr>
              <a:t>与家长一起制定一个切实可行的寒假计划。比如，学会一两项劳动技能和一两项体育技能；发展一两项爱好；读一两本好书，写一篇读后感；做一件有意义的事等等。 </a:t>
            </a:r>
          </a:p>
          <a:p>
            <a:pPr eaLnBrk="1" hangingPunct="1">
              <a:lnSpc>
                <a:spcPct val="90000"/>
              </a:lnSpc>
              <a:defRPr/>
            </a:pPr>
            <a:r>
              <a:rPr lang="zh-CN" sz="3600" b="1" dirty="0" smtClean="0">
                <a:solidFill>
                  <a:srgbClr val="FFFF00"/>
                </a:solidFill>
                <a:latin typeface="华文中宋" pitchFamily="2" charset="-122"/>
                <a:ea typeface="华文中宋" pitchFamily="2" charset="-122"/>
              </a:rPr>
              <a:t>第二、适当选择技能兴趣培训班</a:t>
            </a:r>
            <a:r>
              <a:rPr lang="zh-CN" sz="2800" b="1" dirty="0" smtClean="0">
                <a:latin typeface="华文中宋" pitchFamily="2" charset="-122"/>
                <a:ea typeface="华文中宋" pitchFamily="2" charset="-122"/>
              </a:rPr>
              <a:t/>
            </a:r>
            <a:br>
              <a:rPr lang="zh-CN" sz="2800" b="1" dirty="0" smtClean="0">
                <a:latin typeface="华文中宋" pitchFamily="2" charset="-122"/>
                <a:ea typeface="华文中宋" pitchFamily="2" charset="-122"/>
              </a:rPr>
            </a:br>
            <a:r>
              <a:rPr lang="zh-CN" sz="2400" dirty="0" smtClean="0"/>
              <a:t>　　</a:t>
            </a:r>
            <a:r>
              <a:rPr lang="en-US" altLang="zh-CN" sz="2400" dirty="0" smtClean="0"/>
              <a:t>  </a:t>
            </a:r>
            <a:r>
              <a:rPr lang="zh-CN" sz="2800" b="1" dirty="0" smtClean="0">
                <a:latin typeface="华文中宋" pitchFamily="2" charset="-122"/>
                <a:ea typeface="华文中宋" pitchFamily="2" charset="-122"/>
              </a:rPr>
              <a:t>随着素质教育的日渐深入人心，学生自身能力、素质的提高也越来越重要。利用假期的时间可以适当的选择一些喜爱的培训课程也是一个不错的选择。比如情商训练、口才、围棋、乒乓球、书法绘画、英语口语、钢琴、小提琴、跆拳道、篮球等都是非常受欢迎的项目。　 </a:t>
            </a:r>
          </a:p>
          <a:p>
            <a:pPr eaLnBrk="1" hangingPunct="1">
              <a:lnSpc>
                <a:spcPct val="90000"/>
              </a:lnSpc>
              <a:buFontTx/>
              <a:buNone/>
              <a:defRPr/>
            </a:pPr>
            <a:endParaRPr lang="zh-CN" altLang="zh-CN"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395288" y="333375"/>
            <a:ext cx="8569325" cy="5111750"/>
          </a:xfrm>
        </p:spPr>
        <p:txBody>
          <a:bodyPr/>
          <a:lstStyle/>
          <a:p>
            <a:pPr eaLnBrk="1" hangingPunct="1">
              <a:lnSpc>
                <a:spcPct val="90000"/>
              </a:lnSpc>
              <a:defRPr/>
            </a:pPr>
            <a:r>
              <a:rPr lang="zh-CN" b="1" dirty="0" smtClean="0">
                <a:solidFill>
                  <a:srgbClr val="FFFF00"/>
                </a:solidFill>
                <a:latin typeface="华文中宋" pitchFamily="2" charset="-122"/>
                <a:ea typeface="华文中宋" pitchFamily="2" charset="-122"/>
              </a:rPr>
              <a:t>第三、文化课补习承上启下</a:t>
            </a:r>
            <a:br>
              <a:rPr lang="zh-CN" b="1" dirty="0" smtClean="0">
                <a:solidFill>
                  <a:srgbClr val="FFFF00"/>
                </a:solidFill>
                <a:latin typeface="华文中宋" pitchFamily="2" charset="-122"/>
                <a:ea typeface="华文中宋" pitchFamily="2" charset="-122"/>
              </a:rPr>
            </a:br>
            <a:r>
              <a:rPr lang="zh-CN" sz="2400" dirty="0" smtClean="0"/>
              <a:t>　</a:t>
            </a:r>
            <a:r>
              <a:rPr lang="en-US" altLang="zh-CN" sz="2400" b="1" dirty="0" smtClean="0">
                <a:solidFill>
                  <a:schemeClr val="tx2"/>
                </a:solidFill>
                <a:latin typeface="华文中宋" pitchFamily="2" charset="-122"/>
                <a:ea typeface="华文中宋" pitchFamily="2" charset="-122"/>
              </a:rPr>
              <a:t>   </a:t>
            </a:r>
            <a:r>
              <a:rPr lang="zh-CN" sz="2800" b="1" dirty="0" smtClean="0">
                <a:solidFill>
                  <a:schemeClr val="tx2"/>
                </a:solidFill>
                <a:latin typeface="华文中宋" pitchFamily="2" charset="-122"/>
                <a:ea typeface="华文中宋" pitchFamily="2" charset="-122"/>
              </a:rPr>
              <a:t>寒假是一个补习的黄金时间，它起到了承上启下的衔接作用。学生利用寒假巩固上学期知识，预习新知识就会为下学期学习减轻难度，树立自信心。要学会分配时间，利用寒假时间查漏补缺，重点补习自己的弱项，为新学期的进步打好基础。</a:t>
            </a:r>
            <a:endParaRPr lang="en-US" altLang="zh-CN" sz="2800" b="1" dirty="0" smtClean="0">
              <a:solidFill>
                <a:schemeClr val="tx2"/>
              </a:solidFill>
              <a:latin typeface="华文中宋" pitchFamily="2" charset="-122"/>
              <a:ea typeface="华文中宋" pitchFamily="2" charset="-122"/>
            </a:endParaRPr>
          </a:p>
          <a:p>
            <a:pPr eaLnBrk="1" hangingPunct="1">
              <a:lnSpc>
                <a:spcPct val="90000"/>
              </a:lnSpc>
              <a:defRPr/>
            </a:pPr>
            <a:r>
              <a:rPr lang="zh-CN" sz="2800" b="1" dirty="0" smtClean="0">
                <a:solidFill>
                  <a:schemeClr val="tx2"/>
                </a:solidFill>
                <a:latin typeface="华文中宋" pitchFamily="2" charset="-122"/>
                <a:ea typeface="华文中宋" pitchFamily="2" charset="-122"/>
              </a:rPr>
              <a:t> </a:t>
            </a:r>
            <a:endParaRPr lang="zh-CN" sz="2400" b="1" dirty="0" smtClean="0">
              <a:solidFill>
                <a:schemeClr val="tx2"/>
              </a:solidFill>
              <a:latin typeface="华文中宋" pitchFamily="2" charset="-122"/>
              <a:ea typeface="华文中宋" pitchFamily="2" charset="-122"/>
            </a:endParaRPr>
          </a:p>
          <a:p>
            <a:pPr eaLnBrk="1" hangingPunct="1">
              <a:lnSpc>
                <a:spcPct val="90000"/>
              </a:lnSpc>
              <a:defRPr/>
            </a:pPr>
            <a:r>
              <a:rPr lang="zh-CN" b="1" dirty="0" smtClean="0">
                <a:solidFill>
                  <a:srgbClr val="FFFF00"/>
                </a:solidFill>
                <a:latin typeface="华文中宋" pitchFamily="2" charset="-122"/>
                <a:ea typeface="华文中宋" pitchFamily="2" charset="-122"/>
              </a:rPr>
              <a:t>第四、劳逸结合，节制上网</a:t>
            </a:r>
          </a:p>
          <a:p>
            <a:pPr eaLnBrk="1" hangingPunct="1">
              <a:lnSpc>
                <a:spcPct val="90000"/>
              </a:lnSpc>
              <a:buFontTx/>
              <a:buNone/>
              <a:defRPr/>
            </a:pPr>
            <a:r>
              <a:rPr lang="zh-CN" sz="2800" b="1" dirty="0" smtClean="0">
                <a:latin typeface="华文中宋" pitchFamily="2" charset="-122"/>
                <a:ea typeface="华文中宋" pitchFamily="2" charset="-122"/>
              </a:rPr>
              <a:t>         随着社会的进步，学生不可能完全与网络绝缘。但如果仅仅沉溺于聊天偷菜或网络游戏中，那将不仅仅耽误学习，对我们的身体和精神健康也会带来不良影响。因此，希望同学们合理的分配每天的学习和娱乐时间，每天保证至少两小时的学习时间，上网时间不超过一个小时 ，劳逸结合，效率更高！</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95288" y="1179513"/>
            <a:ext cx="8497887" cy="448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dirty="0">
                <a:solidFill>
                  <a:srgbClr val="FF3399"/>
                </a:solidFill>
                <a:latin typeface="宋体" pitchFamily="2" charset="-122"/>
              </a:rPr>
              <a:t>    </a:t>
            </a:r>
          </a:p>
          <a:p>
            <a:r>
              <a:rPr lang="zh-CN" altLang="en-US" sz="3600" dirty="0">
                <a:solidFill>
                  <a:srgbClr val="FF3399"/>
                </a:solidFill>
                <a:latin typeface="宋体" pitchFamily="2" charset="-122"/>
              </a:rPr>
              <a:t>    </a:t>
            </a:r>
          </a:p>
          <a:p>
            <a:endParaRPr lang="zh-CN" altLang="en-US" sz="3600" dirty="0">
              <a:solidFill>
                <a:srgbClr val="FF3399"/>
              </a:solidFill>
              <a:latin typeface="宋体" pitchFamily="2" charset="-122"/>
            </a:endParaRPr>
          </a:p>
          <a:p>
            <a:r>
              <a:rPr lang="zh-CN" altLang="en-US" sz="3600" dirty="0">
                <a:solidFill>
                  <a:srgbClr val="FF3399"/>
                </a:solidFill>
                <a:latin typeface="宋体" pitchFamily="2" charset="-122"/>
              </a:rPr>
              <a:t>    </a:t>
            </a:r>
            <a:r>
              <a:rPr lang="zh-CN" altLang="en-US" sz="3600" b="1" dirty="0">
                <a:solidFill>
                  <a:srgbClr val="FFFF00"/>
                </a:solidFill>
                <a:latin typeface="华文中宋" pitchFamily="2" charset="-122"/>
                <a:ea typeface="华文中宋" pitchFamily="2" charset="-122"/>
              </a:rPr>
              <a:t>最后，祝愿同学们新年新气象，快乐每一天！度过一个安全、有意义的假期</a:t>
            </a:r>
            <a:r>
              <a:rPr lang="zh-CN" altLang="en-US" sz="3600" b="1" dirty="0" smtClean="0">
                <a:solidFill>
                  <a:srgbClr val="FFFF00"/>
                </a:solidFill>
                <a:latin typeface="华文中宋" pitchFamily="2" charset="-122"/>
                <a:ea typeface="华文中宋" pitchFamily="2" charset="-122"/>
              </a:rPr>
              <a:t>！ </a:t>
            </a:r>
            <a:endParaRPr lang="zh-CN" altLang="en-US" sz="3600" b="1" dirty="0">
              <a:solidFill>
                <a:srgbClr val="FFFF00"/>
              </a:solidFill>
              <a:latin typeface="华文中宋" pitchFamily="2" charset="-122"/>
              <a:ea typeface="华文中宋" pitchFamily="2" charset="-122"/>
            </a:endParaRPr>
          </a:p>
          <a:p>
            <a:endParaRPr lang="zh-CN" altLang="en-US" sz="3600" b="1" dirty="0">
              <a:solidFill>
                <a:srgbClr val="FFFF00"/>
              </a:solidFill>
              <a:latin typeface="华文中宋" pitchFamily="2" charset="-122"/>
              <a:ea typeface="华文中宋" pitchFamily="2" charset="-122"/>
            </a:endParaRPr>
          </a:p>
          <a:p>
            <a:endParaRPr lang="zh-CN" altLang="en-US" sz="3600" b="1" dirty="0">
              <a:solidFill>
                <a:srgbClr val="FFFF00"/>
              </a:solidFill>
              <a:latin typeface="华文中宋" pitchFamily="2" charset="-122"/>
              <a:ea typeface="华文中宋" pitchFamily="2" charset="-122"/>
            </a:endParaRPr>
          </a:p>
          <a:p>
            <a:r>
              <a:rPr lang="zh-CN" altLang="en-US" sz="3600" b="1" dirty="0">
                <a:solidFill>
                  <a:srgbClr val="FFFF00"/>
                </a:solidFill>
                <a:latin typeface="华文中宋" pitchFamily="2" charset="-122"/>
                <a:ea typeface="华文中宋" pitchFamily="2" charset="-122"/>
              </a:rPr>
              <a:t>                           </a:t>
            </a:r>
            <a:endParaRPr lang="zh-CN" altLang="en-US" sz="2800" b="1" dirty="0">
              <a:solidFill>
                <a:srgbClr val="FFFF00"/>
              </a:solidFill>
              <a:latin typeface="华文中宋" pitchFamily="2" charset="-122"/>
              <a:ea typeface="华文中宋" pitchFamily="2" charset="-122"/>
            </a:endParaRPr>
          </a:p>
        </p:txBody>
      </p:sp>
      <p:sp>
        <p:nvSpPr>
          <p:cNvPr id="39939" name="Text Box 4"/>
          <p:cNvSpPr txBox="1">
            <a:spLocks noChangeArrowheads="1"/>
          </p:cNvSpPr>
          <p:nvPr/>
        </p:nvSpPr>
        <p:spPr bwMode="auto">
          <a:xfrm>
            <a:off x="-252413" y="44450"/>
            <a:ext cx="48244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defRPr>
                <a:solidFill>
                  <a:schemeClr val="tx1"/>
                </a:solidFill>
                <a:latin typeface="Tahoma" pitchFamily="34" charset="0"/>
                <a:ea typeface="宋体" pitchFamily="2" charset="-122"/>
              </a:defRPr>
            </a:lvl9pPr>
          </a:lstStyle>
          <a:p>
            <a:pPr eaLnBrk="1" hangingPunct="1"/>
            <a:r>
              <a:rPr lang="zh-CN" altLang="en-US" sz="3600" b="1">
                <a:solidFill>
                  <a:srgbClr val="FF3399"/>
                </a:solidFill>
                <a:latin typeface="黑体" pitchFamily="49" charset="-122"/>
                <a:ea typeface="黑体" pitchFamily="49" charset="-122"/>
              </a:rPr>
              <a:t>  </a:t>
            </a:r>
            <a:r>
              <a:rPr lang="zh-CN" altLang="en-US" sz="7200" b="1">
                <a:solidFill>
                  <a:srgbClr val="FF3399"/>
                </a:solidFill>
                <a:latin typeface="黑体" pitchFamily="49" charset="-122"/>
                <a:ea typeface="黑体" pitchFamily="49" charset="-122"/>
              </a:rPr>
              <a:t>结束语：</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8"/>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820802" y="315180"/>
            <a:ext cx="7711638" cy="2681772"/>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651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12713" y="-17463"/>
            <a:ext cx="7772400" cy="998538"/>
          </a:xfrm>
        </p:spPr>
        <p:txBody>
          <a:bodyPr/>
          <a:lstStyle/>
          <a:p>
            <a:pPr eaLnBrk="1" hangingPunct="1"/>
            <a:r>
              <a:rPr lang="zh-CN" altLang="en-US" sz="5400" dirty="0" smtClean="0">
                <a:solidFill>
                  <a:srgbClr val="FF3399"/>
                </a:solidFill>
                <a:effectLst/>
                <a:latin typeface="方正粗倩简体" pitchFamily="65" charset="-122"/>
                <a:ea typeface="方正粗倩简体" pitchFamily="65" charset="-122"/>
              </a:rPr>
              <a:t>前 言</a:t>
            </a:r>
            <a:r>
              <a:rPr lang="en-US" altLang="zh-CN" sz="5400" dirty="0" smtClean="0">
                <a:solidFill>
                  <a:srgbClr val="FF3399"/>
                </a:solidFill>
                <a:effectLst/>
                <a:latin typeface="方正粗倩简体" pitchFamily="65" charset="-122"/>
                <a:ea typeface="方正粗倩简体" pitchFamily="65" charset="-122"/>
              </a:rPr>
              <a:t>:</a:t>
            </a:r>
            <a:endParaRPr lang="zh-CN" altLang="zh-CN" sz="5400" dirty="0" smtClean="0">
              <a:solidFill>
                <a:srgbClr val="FF3399"/>
              </a:solidFill>
              <a:effectLst/>
              <a:latin typeface="方正粗倩简体" pitchFamily="65" charset="-122"/>
              <a:ea typeface="方正粗倩简体" pitchFamily="65" charset="-122"/>
            </a:endParaRPr>
          </a:p>
        </p:txBody>
      </p:sp>
      <p:sp>
        <p:nvSpPr>
          <p:cNvPr id="16387" name="Rectangle 3"/>
          <p:cNvSpPr>
            <a:spLocks noGrp="1" noChangeArrowheads="1"/>
          </p:cNvSpPr>
          <p:nvPr>
            <p:ph type="body" idx="1"/>
          </p:nvPr>
        </p:nvSpPr>
        <p:spPr>
          <a:xfrm>
            <a:off x="-182885" y="1268760"/>
            <a:ext cx="9324975" cy="5184775"/>
          </a:xfrm>
        </p:spPr>
        <p:txBody>
          <a:bodyPr/>
          <a:lstStyle/>
          <a:p>
            <a:pPr eaLnBrk="1" hangingPunct="1">
              <a:lnSpc>
                <a:spcPct val="90000"/>
              </a:lnSpc>
              <a:buFontTx/>
              <a:buNone/>
            </a:pPr>
            <a:r>
              <a:rPr lang="zh-CN" altLang="zh-CN" b="1" dirty="0" smtClean="0">
                <a:solidFill>
                  <a:srgbClr val="FFFF00"/>
                </a:solidFill>
                <a:effectLst/>
                <a:latin typeface="华文中宋" pitchFamily="2" charset="-122"/>
                <a:ea typeface="华文中宋" pitchFamily="2" charset="-122"/>
              </a:rPr>
              <a:t>         </a:t>
            </a:r>
            <a:r>
              <a:rPr lang="zh-CN" altLang="en-US" b="1" dirty="0" smtClean="0">
                <a:solidFill>
                  <a:srgbClr val="FFFF00"/>
                </a:solidFill>
                <a:effectLst/>
                <a:latin typeface="华文中宋" pitchFamily="2" charset="-122"/>
                <a:ea typeface="华文中宋" pitchFamily="2" charset="-122"/>
              </a:rPr>
              <a:t>同学们，从你们记事时，就常会听爸爸妈妈说“干什么事，都要注意安全”。你们知道吗？老师们和家长们每天所最惦记的就是你们的安全。安全真的有那么重要吗？让我们来看一组惊人的数字吧！据了解，我国每年大约有</a:t>
            </a:r>
            <a:r>
              <a:rPr lang="zh-CN" altLang="zh-CN" b="1" dirty="0" smtClean="0">
                <a:solidFill>
                  <a:srgbClr val="FFFF00"/>
                </a:solidFill>
                <a:effectLst/>
                <a:latin typeface="华文中宋" pitchFamily="2" charset="-122"/>
                <a:ea typeface="华文中宋" pitchFamily="2" charset="-122"/>
              </a:rPr>
              <a:t>1.6</a:t>
            </a:r>
            <a:r>
              <a:rPr lang="zh-CN" altLang="en-US" b="1" dirty="0" smtClean="0">
                <a:solidFill>
                  <a:srgbClr val="FFFF00"/>
                </a:solidFill>
                <a:effectLst/>
                <a:latin typeface="华文中宋" pitchFamily="2" charset="-122"/>
                <a:ea typeface="华文中宋" pitchFamily="2" charset="-122"/>
              </a:rPr>
              <a:t>万名中小学生非正常死亡，中小学生因安全事故、食物中毒、溺水等死亡的，平均每天有</a:t>
            </a:r>
            <a:r>
              <a:rPr lang="zh-CN" altLang="zh-CN" b="1" dirty="0" smtClean="0">
                <a:solidFill>
                  <a:srgbClr val="FFFF00"/>
                </a:solidFill>
                <a:effectLst/>
                <a:latin typeface="华文中宋" pitchFamily="2" charset="-122"/>
                <a:ea typeface="华文中宋" pitchFamily="2" charset="-122"/>
              </a:rPr>
              <a:t>40</a:t>
            </a:r>
            <a:r>
              <a:rPr lang="zh-CN" altLang="en-US" b="1" dirty="0" smtClean="0">
                <a:solidFill>
                  <a:srgbClr val="FFFF00"/>
                </a:solidFill>
                <a:effectLst/>
                <a:latin typeface="华文中宋" pitchFamily="2" charset="-122"/>
                <a:ea typeface="华文中宋" pitchFamily="2" charset="-122"/>
              </a:rPr>
              <a:t>多人，也就是说每天将有一个班的学生在“消失”。这给社会、给家庭带来了不幸，给很多父母造成无法愈合的创伤。这就更加充分地证明了这一点：</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WordArt 2"/>
          <p:cNvSpPr>
            <a:spLocks noChangeArrowheads="1" noChangeShapeType="1"/>
          </p:cNvSpPr>
          <p:nvPr/>
        </p:nvSpPr>
        <p:spPr bwMode="auto">
          <a:xfrm>
            <a:off x="322263" y="1268413"/>
            <a:ext cx="8497887" cy="2898775"/>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zh-CN" altLang="en-US" sz="3600" b="1" kern="10" dirty="0">
                <a:ln w="9525">
                  <a:round/>
                  <a:headEnd/>
                  <a:tailEnd/>
                </a:ln>
                <a:solidFill>
                  <a:srgbClr val="FF00FF"/>
                </a:solidFill>
                <a:latin typeface="宋体"/>
                <a:ea typeface="宋体"/>
              </a:rPr>
              <a:t>安全很重要！</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0" name="Rectangle 2"/>
          <p:cNvSpPr>
            <a:spLocks noGrp="1" noChangeArrowheads="1"/>
          </p:cNvSpPr>
          <p:nvPr>
            <p:ph type="body" idx="1"/>
          </p:nvPr>
        </p:nvSpPr>
        <p:spPr>
          <a:xfrm>
            <a:off x="179388" y="260350"/>
            <a:ext cx="8640762" cy="5040313"/>
          </a:xfrm>
        </p:spPr>
        <p:txBody>
          <a:bodyPr/>
          <a:lstStyle/>
          <a:p>
            <a:pPr eaLnBrk="1" hangingPunct="1">
              <a:lnSpc>
                <a:spcPct val="90000"/>
              </a:lnSpc>
              <a:buFontTx/>
              <a:buNone/>
              <a:defRPr/>
            </a:pPr>
            <a:r>
              <a:rPr lang="zh-CN" altLang="zh-CN" sz="4000" dirty="0" smtClean="0"/>
              <a:t>    </a:t>
            </a:r>
            <a:r>
              <a:rPr lang="en-US" altLang="zh-CN" sz="4000" dirty="0" smtClean="0"/>
              <a:t>    </a:t>
            </a:r>
            <a:r>
              <a:rPr lang="zh-CN" altLang="en-US" sz="3600" b="1" dirty="0" smtClean="0">
                <a:solidFill>
                  <a:srgbClr val="FFFF00"/>
                </a:solidFill>
                <a:latin typeface="华文中宋" pitchFamily="2" charset="-122"/>
                <a:ea typeface="华文中宋" pitchFamily="2" charset="-122"/>
              </a:rPr>
              <a:t>专家们指出，如果提高我们中小学生的自我保护能力，</a:t>
            </a:r>
            <a:r>
              <a:rPr lang="zh-CN" altLang="zh-CN" sz="3600" b="1" dirty="0" smtClean="0">
                <a:solidFill>
                  <a:srgbClr val="FFFF00"/>
                </a:solidFill>
                <a:latin typeface="华文中宋" pitchFamily="2" charset="-122"/>
                <a:ea typeface="华文中宋" pitchFamily="2" charset="-122"/>
              </a:rPr>
              <a:t>80%</a:t>
            </a:r>
            <a:r>
              <a:rPr lang="zh-CN" altLang="en-US" sz="3600" b="1" dirty="0" smtClean="0">
                <a:solidFill>
                  <a:srgbClr val="FFFF00"/>
                </a:solidFill>
                <a:latin typeface="华文中宋" pitchFamily="2" charset="-122"/>
                <a:ea typeface="华文中宋" pitchFamily="2" charset="-122"/>
              </a:rPr>
              <a:t>的意外伤害事故是可以避免的。而导致悲剧发生的一个重要原因，就是我们的青少年欠缺安全防卫知识和防卫意识，自我保护能力差。所以：</a:t>
            </a:r>
          </a:p>
          <a:p>
            <a:pPr eaLnBrk="1" hangingPunct="1">
              <a:lnSpc>
                <a:spcPct val="90000"/>
              </a:lnSpc>
              <a:buFontTx/>
              <a:buNone/>
              <a:defRPr/>
            </a:pPr>
            <a:endParaRPr lang="zh-CN" altLang="en-US" sz="2800" dirty="0" smtClean="0"/>
          </a:p>
          <a:p>
            <a:pPr eaLnBrk="1" hangingPunct="1">
              <a:lnSpc>
                <a:spcPct val="90000"/>
              </a:lnSpc>
              <a:buFontTx/>
              <a:buNone/>
              <a:defRPr/>
            </a:pPr>
            <a:r>
              <a:rPr lang="zh-CN" altLang="en-US" sz="7200" b="1" i="1" dirty="0" smtClean="0">
                <a:solidFill>
                  <a:schemeClr val="hlink"/>
                </a:solidFill>
              </a:rPr>
              <a:t> </a:t>
            </a:r>
            <a:r>
              <a:rPr lang="zh-CN" altLang="en-US" sz="6600" b="1" i="1" dirty="0" smtClean="0">
                <a:solidFill>
                  <a:srgbClr val="FF3399"/>
                </a:solidFill>
              </a:rPr>
              <a:t>学习安全知识更重要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323850" y="549275"/>
            <a:ext cx="8424863" cy="5403850"/>
          </a:xfrm>
        </p:spPr>
        <p:txBody>
          <a:bodyPr/>
          <a:lstStyle/>
          <a:p>
            <a:pPr eaLnBrk="1" hangingPunct="1">
              <a:lnSpc>
                <a:spcPct val="90000"/>
              </a:lnSpc>
              <a:buFontTx/>
              <a:buNone/>
              <a:defRPr/>
            </a:pPr>
            <a:r>
              <a:rPr lang="zh-CN" altLang="zh-CN" sz="3600" dirty="0" smtClean="0"/>
              <a:t>        </a:t>
            </a:r>
            <a:r>
              <a:rPr lang="en-US" altLang="zh-CN" sz="3600" dirty="0" smtClean="0"/>
              <a:t> </a:t>
            </a:r>
            <a:r>
              <a:rPr lang="zh-CN" altLang="en-US" sz="3600" b="1" dirty="0" smtClean="0">
                <a:solidFill>
                  <a:srgbClr val="FFFF00"/>
                </a:solidFill>
                <a:latin typeface="华文中宋" pitchFamily="2" charset="-122"/>
                <a:ea typeface="华文中宋" pitchFamily="2" charset="-122"/>
              </a:rPr>
              <a:t>紧张而忙碌的一学期即将结束，同学们期盼已久的寒假就要到来了，在假期中你们不仅有了更多的时间和空间来放松一下，而且还要过欢乐喜庆的春节，你们可以走亲访友、穿新衣、放鞭炮</a:t>
            </a:r>
            <a:r>
              <a:rPr lang="zh-CN" altLang="zh-CN" sz="3600" b="1" dirty="0" smtClean="0">
                <a:solidFill>
                  <a:srgbClr val="FFFF00"/>
                </a:solidFill>
                <a:latin typeface="华文中宋" pitchFamily="2" charset="-122"/>
                <a:ea typeface="华文中宋" pitchFamily="2" charset="-122"/>
              </a:rPr>
              <a:t>……</a:t>
            </a:r>
            <a:r>
              <a:rPr lang="zh-CN" altLang="en-US" sz="3600" b="1" dirty="0" smtClean="0">
                <a:solidFill>
                  <a:srgbClr val="FFFF00"/>
                </a:solidFill>
                <a:latin typeface="华文中宋" pitchFamily="2" charset="-122"/>
                <a:ea typeface="华文中宋" pitchFamily="2" charset="-122"/>
              </a:rPr>
              <a:t>总之，这一段时间是你们最轻松愉快的日子。但是这期间也最容易发生一些安全事故。今天让我们来一起学习寒假安全知识，以预防寒假安全事故。首先我们先讨论讨论寒假都有哪些方面应引起我们重视呢？</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body" sz="half" idx="1"/>
          </p:nvPr>
        </p:nvSpPr>
        <p:spPr>
          <a:xfrm>
            <a:off x="541338" y="406400"/>
            <a:ext cx="7921625" cy="5832475"/>
          </a:xfrm>
        </p:spPr>
        <p:txBody>
          <a:bodyPr/>
          <a:lstStyle/>
          <a:p>
            <a:pPr algn="ctr" eaLnBrk="1" hangingPunct="1">
              <a:buFontTx/>
              <a:buNone/>
              <a:defRPr/>
            </a:pPr>
            <a:r>
              <a:rPr lang="zh-CN" altLang="en-US" sz="5400" b="1" dirty="0" smtClean="0">
                <a:solidFill>
                  <a:srgbClr val="FFFF00"/>
                </a:solidFill>
                <a:latin typeface="黑体" pitchFamily="49" charset="-122"/>
                <a:ea typeface="黑体" pitchFamily="49" charset="-122"/>
              </a:rPr>
              <a:t>寒假易发生的安全事故：</a:t>
            </a:r>
          </a:p>
          <a:p>
            <a:pPr eaLnBrk="1" hangingPunct="1">
              <a:buFontTx/>
              <a:buNone/>
              <a:defRPr/>
            </a:pPr>
            <a:r>
              <a:rPr lang="zh-CN" altLang="en-US" sz="4400" dirty="0" smtClean="0">
                <a:solidFill>
                  <a:schemeClr val="tx2"/>
                </a:solidFill>
                <a:latin typeface="华文中宋" pitchFamily="2" charset="-122"/>
                <a:ea typeface="华文中宋" pitchFamily="2" charset="-122"/>
              </a:rPr>
              <a:t>    </a:t>
            </a:r>
            <a:r>
              <a:rPr lang="en-US" altLang="zh-CN" sz="4400" dirty="0" smtClean="0">
                <a:solidFill>
                  <a:schemeClr val="tx2"/>
                </a:solidFill>
                <a:latin typeface="华文中宋" pitchFamily="2" charset="-122"/>
                <a:ea typeface="华文中宋" pitchFamily="2" charset="-122"/>
              </a:rPr>
              <a:t> </a:t>
            </a:r>
            <a:r>
              <a:rPr lang="zh-CN" altLang="en-US" sz="4400" b="1" dirty="0" smtClean="0">
                <a:solidFill>
                  <a:schemeClr val="tx2"/>
                </a:solidFill>
                <a:latin typeface="华文中宋" pitchFamily="2" charset="-122"/>
                <a:ea typeface="华文中宋" pitchFamily="2" charset="-122"/>
              </a:rPr>
              <a:t>一、交通安全。</a:t>
            </a:r>
          </a:p>
          <a:p>
            <a:pPr eaLnBrk="1" hangingPunct="1">
              <a:buFontTx/>
              <a:buNone/>
              <a:defRPr/>
            </a:pPr>
            <a:r>
              <a:rPr lang="zh-CN" altLang="en-US" sz="4400" b="1" dirty="0" smtClean="0">
                <a:solidFill>
                  <a:schemeClr val="tx2"/>
                </a:solidFill>
                <a:latin typeface="华文中宋" pitchFamily="2" charset="-122"/>
                <a:ea typeface="华文中宋" pitchFamily="2" charset="-122"/>
              </a:rPr>
              <a:t>     二、火灾。</a:t>
            </a:r>
          </a:p>
          <a:p>
            <a:pPr eaLnBrk="1" hangingPunct="1">
              <a:buFontTx/>
              <a:buNone/>
              <a:defRPr/>
            </a:pPr>
            <a:r>
              <a:rPr lang="zh-CN" altLang="en-US" sz="4400" b="1" dirty="0" smtClean="0">
                <a:solidFill>
                  <a:schemeClr val="tx2"/>
                </a:solidFill>
                <a:latin typeface="华文中宋" pitchFamily="2" charset="-122"/>
                <a:ea typeface="华文中宋" pitchFamily="2" charset="-122"/>
              </a:rPr>
              <a:t>     三、到河面或湖面滑冰。</a:t>
            </a:r>
          </a:p>
          <a:p>
            <a:pPr eaLnBrk="1" hangingPunct="1">
              <a:buFontTx/>
              <a:buNone/>
              <a:defRPr/>
            </a:pPr>
            <a:r>
              <a:rPr lang="zh-CN" altLang="en-US" sz="4400" b="1" dirty="0" smtClean="0">
                <a:solidFill>
                  <a:schemeClr val="tx2"/>
                </a:solidFill>
                <a:latin typeface="华文中宋" pitchFamily="2" charset="-122"/>
                <a:ea typeface="华文中宋" pitchFamily="2" charset="-122"/>
              </a:rPr>
              <a:t>     四、燃放烟花爆竹。</a:t>
            </a:r>
          </a:p>
          <a:p>
            <a:pPr eaLnBrk="1" hangingPunct="1">
              <a:buFontTx/>
              <a:buNone/>
              <a:defRPr/>
            </a:pPr>
            <a:r>
              <a:rPr lang="zh-CN" altLang="en-US" sz="4400" b="1" dirty="0" smtClean="0">
                <a:solidFill>
                  <a:schemeClr val="tx2"/>
                </a:solidFill>
                <a:latin typeface="华文中宋" pitchFamily="2" charset="-122"/>
                <a:ea typeface="华文中宋" pitchFamily="2" charset="-122"/>
              </a:rPr>
              <a:t>     五、遇到陌生人、小偷时。</a:t>
            </a:r>
          </a:p>
          <a:p>
            <a:pPr eaLnBrk="1" hangingPunct="1">
              <a:buFontTx/>
              <a:buNone/>
              <a:defRPr/>
            </a:pPr>
            <a:endParaRPr lang="zh-CN" altLang="en-US" sz="4400" dirty="0" smtClean="0">
              <a:solidFill>
                <a:schemeClr val="tx2"/>
              </a:solidFill>
              <a:latin typeface="华文中宋" pitchFamily="2" charset="-122"/>
              <a:ea typeface="华文中宋" pitchFamily="2" charset="-122"/>
            </a:endParaRPr>
          </a:p>
          <a:p>
            <a:pPr eaLnBrk="1" hangingPunct="1">
              <a:buFontTx/>
              <a:buNone/>
              <a:defRPr/>
            </a:pPr>
            <a:endParaRPr lang="zh-CN" altLang="zh-CN" sz="4400" dirty="0" smtClean="0">
              <a:solidFill>
                <a:srgbClr val="FFFF00"/>
              </a:solidFill>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506" name="Picture 3" descr="lx07010402_40660"/>
          <p:cNvPicPr>
            <a:picLocks noChangeAspect="1" noChangeArrowheads="1"/>
          </p:cNvPicPr>
          <p:nvPr>
            <p:ph sz="half" idx="2"/>
          </p:nvPr>
        </p:nvPicPr>
        <p:blipFill>
          <a:blip r:embed="rId2">
            <a:extLst>
              <a:ext uri="{28A0092B-C50C-407E-A947-70E740481C1C}">
                <a14:useLocalDpi xmlns:a14="http://schemas.microsoft.com/office/drawing/2010/main"/>
              </a:ext>
            </a:extLst>
          </a:blip>
          <a:srcRect/>
          <a:stretch>
            <a:fillRect/>
          </a:stretch>
        </p:blipFill>
        <p:spPr>
          <a:xfrm>
            <a:off x="601663" y="1844675"/>
            <a:ext cx="8002587" cy="4321175"/>
          </a:xfrm>
          <a:noFill/>
          <a:extLst>
            <a:ext uri="{909E8E84-426E-40DD-AFC4-6F175D3DCCD1}">
              <a14:hiddenFill xmlns:a14="http://schemas.microsoft.com/office/drawing/2010/main">
                <a:solidFill>
                  <a:srgbClr val="FFFFFF"/>
                </a:solidFill>
              </a14:hiddenFill>
            </a:ext>
          </a:extLst>
        </p:spPr>
      </p:pic>
      <p:sp>
        <p:nvSpPr>
          <p:cNvPr id="10242" name="Rectangle 2"/>
          <p:cNvSpPr>
            <a:spLocks noGrp="1" noChangeArrowheads="1"/>
          </p:cNvSpPr>
          <p:nvPr>
            <p:ph type="body" sz="half" idx="1"/>
          </p:nvPr>
        </p:nvSpPr>
        <p:spPr>
          <a:xfrm>
            <a:off x="539750" y="188913"/>
            <a:ext cx="8280400" cy="2232025"/>
          </a:xfrm>
        </p:spPr>
        <p:txBody>
          <a:bodyPr/>
          <a:lstStyle/>
          <a:p>
            <a:pPr algn="ctr" eaLnBrk="1" hangingPunct="1">
              <a:buFontTx/>
              <a:buNone/>
              <a:defRPr/>
            </a:pPr>
            <a:r>
              <a:rPr lang="zh-CN" altLang="en-US" sz="4800" b="1" dirty="0" smtClean="0">
                <a:solidFill>
                  <a:srgbClr val="FFFF00"/>
                </a:solidFill>
                <a:latin typeface="华文中宋" pitchFamily="2" charset="-122"/>
                <a:ea typeface="华文中宋" pitchFamily="2" charset="-122"/>
              </a:rPr>
              <a:t>一、交通安全</a:t>
            </a:r>
          </a:p>
          <a:p>
            <a:pPr eaLnBrk="1" hangingPunct="1">
              <a:buFontTx/>
              <a:buNone/>
              <a:defRPr/>
            </a:pPr>
            <a:r>
              <a:rPr lang="zh-CN" altLang="en-US" sz="2400" b="1" dirty="0" smtClean="0">
                <a:latin typeface="华文中宋" pitchFamily="2" charset="-122"/>
                <a:ea typeface="华文中宋" pitchFamily="2" charset="-122"/>
              </a:rPr>
              <a:t>    2007年1月4日，贵阳，假期结束第一天，三名小学生横穿马路，被一辆白色特锐车碾压当场死亡。</a:t>
            </a:r>
          </a:p>
          <a:p>
            <a:pPr eaLnBrk="1" hangingPunct="1">
              <a:defRPr/>
            </a:pPr>
            <a:endParaRPr lang="zh-CN" altLang="en-US" sz="2000" dirty="0" smtClean="0"/>
          </a:p>
        </p:txBody>
      </p:sp>
      <p:sp>
        <p:nvSpPr>
          <p:cNvPr id="10244" name="Rectangle 4"/>
          <p:cNvSpPr>
            <a:spLocks noGrp="1" noChangeArrowheads="1"/>
          </p:cNvSpPr>
          <p:nvPr/>
        </p:nvSpPr>
        <p:spPr bwMode="auto">
          <a:xfrm>
            <a:off x="3348038" y="6165850"/>
            <a:ext cx="2879725" cy="504825"/>
          </a:xfrm>
          <a:prstGeom prst="rect">
            <a:avLst/>
          </a:prstGeom>
          <a:noFill/>
          <a:ln w="9525">
            <a:noFill/>
            <a:miter lim="800000"/>
            <a:headEnd/>
            <a:tailEnd/>
          </a:ln>
          <a:effectLst/>
        </p:spPr>
        <p:txBody>
          <a:bodyPr/>
          <a:lstStyle/>
          <a:p>
            <a:pPr marL="342900" indent="-342900">
              <a:spcBef>
                <a:spcPct val="20000"/>
              </a:spcBef>
              <a:buClr>
                <a:schemeClr val="hlink"/>
              </a:buClr>
              <a:buSzPct val="120000"/>
              <a:defRPr/>
            </a:pPr>
            <a:r>
              <a:rPr lang="zh-CN" sz="2400" b="1" dirty="0">
                <a:effectLst>
                  <a:outerShdw blurRad="38100" dist="38100" dir="2700000" algn="tl">
                    <a:srgbClr val="000000"/>
                  </a:outerShdw>
                </a:effectLst>
                <a:latin typeface="华文中宋" pitchFamily="2" charset="-122"/>
                <a:ea typeface="华文中宋" pitchFamily="2" charset="-122"/>
              </a:rPr>
              <a:t>车祸现场惨不忍睹</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179388" y="549275"/>
            <a:ext cx="8569325" cy="5545138"/>
          </a:xfrm>
        </p:spPr>
        <p:txBody>
          <a:bodyPr/>
          <a:lstStyle/>
          <a:p>
            <a:pPr eaLnBrk="1" hangingPunct="1">
              <a:lnSpc>
                <a:spcPct val="80000"/>
              </a:lnSpc>
              <a:buFontTx/>
              <a:buNone/>
              <a:defRPr/>
            </a:pPr>
            <a:r>
              <a:rPr lang="zh-CN" altLang="en-US" sz="6000" b="1" dirty="0" smtClean="0">
                <a:solidFill>
                  <a:srgbClr val="FFFF00"/>
                </a:solidFill>
                <a:latin typeface="华文中宋" pitchFamily="2" charset="-122"/>
                <a:ea typeface="华文中宋" pitchFamily="2" charset="-122"/>
              </a:rPr>
              <a:t>      </a:t>
            </a:r>
            <a:r>
              <a:rPr lang="zh-CN" altLang="en-US" sz="3600" b="1" dirty="0" smtClean="0">
                <a:solidFill>
                  <a:srgbClr val="FFFF00"/>
                </a:solidFill>
                <a:latin typeface="华文中宋" pitchFamily="2" charset="-122"/>
                <a:ea typeface="华文中宋" pitchFamily="2" charset="-122"/>
              </a:rPr>
              <a:t>据有关部门统计，中国每年有超过</a:t>
            </a:r>
            <a:r>
              <a:rPr lang="en-US" sz="3600" b="1" dirty="0" smtClean="0">
                <a:solidFill>
                  <a:srgbClr val="FFFF00"/>
                </a:solidFill>
                <a:latin typeface="华文中宋" pitchFamily="2" charset="-122"/>
                <a:ea typeface="华文中宋" pitchFamily="2" charset="-122"/>
              </a:rPr>
              <a:t>1.85</a:t>
            </a:r>
            <a:r>
              <a:rPr lang="zh-CN" altLang="en-US" sz="3600" b="1" dirty="0" smtClean="0">
                <a:solidFill>
                  <a:srgbClr val="FFFF00"/>
                </a:solidFill>
                <a:latin typeface="华文中宋" pitchFamily="2" charset="-122"/>
                <a:ea typeface="华文中宋" pitchFamily="2" charset="-122"/>
              </a:rPr>
              <a:t>万名</a:t>
            </a:r>
            <a:r>
              <a:rPr lang="en-US" sz="3600" b="1" dirty="0" smtClean="0">
                <a:solidFill>
                  <a:srgbClr val="FFFF00"/>
                </a:solidFill>
                <a:latin typeface="华文中宋" pitchFamily="2" charset="-122"/>
                <a:ea typeface="华文中宋" pitchFamily="2" charset="-122"/>
              </a:rPr>
              <a:t>14</a:t>
            </a:r>
            <a:r>
              <a:rPr lang="zh-CN" altLang="en-US" sz="3600" b="1" dirty="0" smtClean="0">
                <a:solidFill>
                  <a:srgbClr val="FFFF00"/>
                </a:solidFill>
                <a:latin typeface="华文中宋" pitchFamily="2" charset="-122"/>
                <a:ea typeface="华文中宋" pitchFamily="2" charset="-122"/>
              </a:rPr>
              <a:t>岁以下儿童死于道路交通事故，儿童因交通事故的死亡率是欧洲的</a:t>
            </a:r>
            <a:r>
              <a:rPr lang="en-US" sz="3600" b="1" dirty="0" smtClean="0">
                <a:solidFill>
                  <a:srgbClr val="FFFF00"/>
                </a:solidFill>
                <a:latin typeface="华文中宋" pitchFamily="2" charset="-122"/>
                <a:ea typeface="华文中宋" pitchFamily="2" charset="-122"/>
              </a:rPr>
              <a:t>2.5</a:t>
            </a:r>
            <a:r>
              <a:rPr lang="zh-CN" altLang="en-US" sz="3600" b="1" dirty="0" smtClean="0">
                <a:solidFill>
                  <a:srgbClr val="FFFF00"/>
                </a:solidFill>
                <a:latin typeface="华文中宋" pitchFamily="2" charset="-122"/>
                <a:ea typeface="华文中宋" pitchFamily="2" charset="-122"/>
              </a:rPr>
              <a:t>倍，美国的</a:t>
            </a:r>
            <a:r>
              <a:rPr lang="en-US" sz="3600" b="1" dirty="0" smtClean="0">
                <a:solidFill>
                  <a:srgbClr val="FFFF00"/>
                </a:solidFill>
                <a:latin typeface="华文中宋" pitchFamily="2" charset="-122"/>
                <a:ea typeface="华文中宋" pitchFamily="2" charset="-122"/>
              </a:rPr>
              <a:t>2.6</a:t>
            </a:r>
            <a:r>
              <a:rPr lang="zh-CN" altLang="en-US" sz="3600" b="1" dirty="0" smtClean="0">
                <a:solidFill>
                  <a:srgbClr val="FFFF00"/>
                </a:solidFill>
                <a:latin typeface="华文中宋" pitchFamily="2" charset="-122"/>
                <a:ea typeface="华文中宋" pitchFamily="2" charset="-122"/>
              </a:rPr>
              <a:t>倍。在所有儿童交通意外中，超过四分之三的孩子是在道路上受伤的。交通管理部门分析儿童发生道路交通意外主要有两种情况：一是儿童突然出现在机动车道上，二是儿童从车前或车后突然蹿出。在儿童事故中，其中约半数是因为儿童自身违法行为而引起的。</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140</TotalTime>
  <Pages>0</Pages>
  <Words>3686</Words>
  <Characters>0</Characters>
  <Application>Microsoft Office PowerPoint</Application>
  <DocSecurity>0</DocSecurity>
  <PresentationFormat>全屏显示(4:3)</PresentationFormat>
  <Lines>0</Lines>
  <Paragraphs>146</Paragraphs>
  <Slides>27</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Tahoma</vt:lpstr>
      <vt:lpstr>宋体</vt:lpstr>
      <vt:lpstr>Arial</vt:lpstr>
      <vt:lpstr>Wingdings</vt:lpstr>
      <vt:lpstr>Times New Roman</vt:lpstr>
      <vt:lpstr>方正粗倩简体</vt:lpstr>
      <vt:lpstr>华文中宋</vt:lpstr>
      <vt:lpstr>黑体</vt:lpstr>
      <vt:lpstr>第一PPT模板网-WWW.1PPT.COM</vt:lpstr>
      <vt:lpstr>Office 主题</vt:lpstr>
      <vt:lpstr>PowerPoint 演示文稿</vt:lpstr>
      <vt:lpstr>PowerPoint 演示文稿</vt:lpstr>
      <vt:lpstr>前 言:</vt:lpstr>
      <vt:lpstr>PowerPoint 演示文稿</vt:lpstr>
      <vt:lpstr>PowerPoint 演示文稿</vt:lpstr>
      <vt:lpstr>PowerPoint 演示文稿</vt:lpstr>
      <vt:lpstr>PowerPoint 演示文稿</vt:lpstr>
      <vt:lpstr>PowerPoint 演示文稿</vt:lpstr>
      <vt:lpstr>PowerPoint 演示文稿</vt:lpstr>
      <vt:lpstr>          步行时应该注意什么？</vt:lpstr>
      <vt:lpstr>PowerPoint 演示文稿</vt:lpstr>
      <vt:lpstr>PowerPoint 演示文稿</vt:lpstr>
      <vt:lpstr>                         骑车安全 </vt:lpstr>
      <vt:lpstr>乘坐小轿车</vt:lpstr>
      <vt:lpstr>   二、自我保护和安全求助常识 </vt:lpstr>
      <vt:lpstr>PowerPoint 演示文稿</vt:lpstr>
      <vt:lpstr>PowerPoint 演示文稿</vt:lpstr>
      <vt:lpstr>PowerPoint 演示文稿</vt:lpstr>
      <vt:lpstr> （二）在回家或外出的路上</vt:lpstr>
      <vt:lpstr> 三、燃放烟花爆竹安全</vt:lpstr>
      <vt:lpstr>PowerPoint 演示文稿</vt:lpstr>
      <vt:lpstr>PowerPoint 演示文稿</vt:lpstr>
      <vt:lpstr>   五、遵纪守法、加强安全自护意识 </vt:lpstr>
      <vt:lpstr>     六、如何过一个有意义的假期</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cp:lastPrinted>1899-12-30T00:00:00Z</cp:lastPrinted>
  <dcterms:created xsi:type="dcterms:W3CDTF">2005-12-09T05:25:55Z</dcterms:created>
  <dcterms:modified xsi:type="dcterms:W3CDTF">2019-02-15T01:44:50Z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2052-8.1.0.2998</vt:lpwstr>
  </property>
</Properties>
</file>