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3655" r:id="rId2"/>
    <p:sldMasterId id="2147483704" r:id="rId3"/>
  </p:sldMasterIdLst>
  <p:sldIdLst>
    <p:sldId id="280" r:id="rId4"/>
    <p:sldId id="257" r:id="rId5"/>
    <p:sldId id="264" r:id="rId6"/>
    <p:sldId id="258" r:id="rId7"/>
    <p:sldId id="259" r:id="rId8"/>
    <p:sldId id="261" r:id="rId9"/>
    <p:sldId id="260" r:id="rId10"/>
    <p:sldId id="262" r:id="rId11"/>
    <p:sldId id="263"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81"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Verdana" pitchFamily="34" charset="0"/>
        <a:ea typeface="宋体" pitchFamily="2" charset="-122"/>
        <a:cs typeface="+mn-cs"/>
      </a:defRPr>
    </a:lvl1pPr>
    <a:lvl2pPr marL="457200" algn="l" rtl="0" fontAlgn="base">
      <a:spcBef>
        <a:spcPct val="0"/>
      </a:spcBef>
      <a:spcAft>
        <a:spcPct val="0"/>
      </a:spcAft>
      <a:defRPr kern="1200">
        <a:solidFill>
          <a:schemeClr val="tx1"/>
        </a:solidFill>
        <a:latin typeface="Verdana" pitchFamily="34" charset="0"/>
        <a:ea typeface="宋体" pitchFamily="2" charset="-122"/>
        <a:cs typeface="+mn-cs"/>
      </a:defRPr>
    </a:lvl2pPr>
    <a:lvl3pPr marL="914400" algn="l" rtl="0" fontAlgn="base">
      <a:spcBef>
        <a:spcPct val="0"/>
      </a:spcBef>
      <a:spcAft>
        <a:spcPct val="0"/>
      </a:spcAft>
      <a:defRPr kern="1200">
        <a:solidFill>
          <a:schemeClr val="tx1"/>
        </a:solidFill>
        <a:latin typeface="Verdana" pitchFamily="34" charset="0"/>
        <a:ea typeface="宋体" pitchFamily="2" charset="-122"/>
        <a:cs typeface="+mn-cs"/>
      </a:defRPr>
    </a:lvl3pPr>
    <a:lvl4pPr marL="1371600" algn="l" rtl="0" fontAlgn="base">
      <a:spcBef>
        <a:spcPct val="0"/>
      </a:spcBef>
      <a:spcAft>
        <a:spcPct val="0"/>
      </a:spcAft>
      <a:defRPr kern="1200">
        <a:solidFill>
          <a:schemeClr val="tx1"/>
        </a:solidFill>
        <a:latin typeface="Verdana" pitchFamily="34" charset="0"/>
        <a:ea typeface="宋体" pitchFamily="2" charset="-122"/>
        <a:cs typeface="+mn-cs"/>
      </a:defRPr>
    </a:lvl4pPr>
    <a:lvl5pPr marL="1828800" algn="l" rtl="0" fontAlgn="base">
      <a:spcBef>
        <a:spcPct val="0"/>
      </a:spcBef>
      <a:spcAft>
        <a:spcPct val="0"/>
      </a:spcAft>
      <a:defRPr kern="1200">
        <a:solidFill>
          <a:schemeClr val="tx1"/>
        </a:solidFill>
        <a:latin typeface="Verdana" pitchFamily="34" charset="0"/>
        <a:ea typeface="宋体" pitchFamily="2" charset="-122"/>
        <a:cs typeface="+mn-cs"/>
      </a:defRPr>
    </a:lvl5pPr>
    <a:lvl6pPr marL="2286000" algn="l" defTabSz="914400" rtl="0" eaLnBrk="1" latinLnBrk="0" hangingPunct="1">
      <a:defRPr kern="1200">
        <a:solidFill>
          <a:schemeClr val="tx1"/>
        </a:solidFill>
        <a:latin typeface="Verdana" pitchFamily="34" charset="0"/>
        <a:ea typeface="宋体" pitchFamily="2" charset="-122"/>
        <a:cs typeface="+mn-cs"/>
      </a:defRPr>
    </a:lvl6pPr>
    <a:lvl7pPr marL="2743200" algn="l" defTabSz="914400" rtl="0" eaLnBrk="1" latinLnBrk="0" hangingPunct="1">
      <a:defRPr kern="1200">
        <a:solidFill>
          <a:schemeClr val="tx1"/>
        </a:solidFill>
        <a:latin typeface="Verdana" pitchFamily="34" charset="0"/>
        <a:ea typeface="宋体" pitchFamily="2" charset="-122"/>
        <a:cs typeface="+mn-cs"/>
      </a:defRPr>
    </a:lvl7pPr>
    <a:lvl8pPr marL="3200400" algn="l" defTabSz="914400" rtl="0" eaLnBrk="1" latinLnBrk="0" hangingPunct="1">
      <a:defRPr kern="1200">
        <a:solidFill>
          <a:schemeClr val="tx1"/>
        </a:solidFill>
        <a:latin typeface="Verdana" pitchFamily="34" charset="0"/>
        <a:ea typeface="宋体" pitchFamily="2" charset="-122"/>
        <a:cs typeface="+mn-cs"/>
      </a:defRPr>
    </a:lvl8pPr>
    <a:lvl9pPr marL="3657600" algn="l" defTabSz="914400" rtl="0" eaLnBrk="1" latinLnBrk="0" hangingPunct="1">
      <a:defRPr kern="1200">
        <a:solidFill>
          <a:schemeClr val="tx1"/>
        </a:solidFill>
        <a:latin typeface="Verdana"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5" d="100"/>
          <a:sy n="105" d="100"/>
        </p:scale>
        <p:origin x="-150"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1" d="100"/>
        <a:sy n="8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zh-CN" altLang="zh-CN" sz="2400">
              <a:latin typeface="Times New Roman" pitchFamily="18" charset="0"/>
            </a:endParaRPr>
          </a:p>
        </p:txBody>
      </p:sp>
      <p:sp>
        <p:nvSpPr>
          <p:cNvPr id="11266" name="Rectangle 2"/>
          <p:cNvSpPr>
            <a:spLocks noGrp="1" noChangeArrowheads="1"/>
          </p:cNvSpPr>
          <p:nvPr>
            <p:ph type="ctrTitle"/>
          </p:nvPr>
        </p:nvSpPr>
        <p:spPr>
          <a:xfrm>
            <a:off x="685800" y="990600"/>
            <a:ext cx="7772400" cy="1371600"/>
          </a:xfrm>
        </p:spPr>
        <p:txBody>
          <a:bodyPr/>
          <a:lstStyle>
            <a:lvl1pPr>
              <a:defRPr sz="4000"/>
            </a:lvl1pPr>
          </a:lstStyle>
          <a:p>
            <a:r>
              <a:rPr lang="zh-CN" altLang="en-US"/>
              <a:t>单击此处编辑母版标题样式</a:t>
            </a:r>
          </a:p>
        </p:txBody>
      </p:sp>
      <p:sp>
        <p:nvSpPr>
          <p:cNvPr id="11267"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zh-CN" altLang="en-US"/>
              <a:t>单击此处编辑母版副标题样式</a:t>
            </a:r>
          </a:p>
        </p:txBody>
      </p:sp>
      <p:sp>
        <p:nvSpPr>
          <p:cNvPr id="5" name="Rectangle 4"/>
          <p:cNvSpPr>
            <a:spLocks noGrp="1" noChangeArrowheads="1"/>
          </p:cNvSpPr>
          <p:nvPr>
            <p:ph type="dt" sz="half" idx="10"/>
          </p:nvPr>
        </p:nvSpPr>
        <p:spPr>
          <a:xfrm>
            <a:off x="685800" y="6248400"/>
            <a:ext cx="1905000" cy="457200"/>
          </a:xfrm>
        </p:spPr>
        <p:txBody>
          <a:bodyPr/>
          <a:lstStyle>
            <a:lvl1pPr>
              <a:defRPr smtClean="0"/>
            </a:lvl1pPr>
          </a:lstStyle>
          <a:p>
            <a:pPr>
              <a:defRPr/>
            </a:pPr>
            <a:endParaRPr lang="en-US" altLang="zh-CN"/>
          </a:p>
        </p:txBody>
      </p:sp>
      <p:sp>
        <p:nvSpPr>
          <p:cNvPr id="6" name="Rectangle 5"/>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n-US" altLang="zh-CN"/>
          </a:p>
        </p:txBody>
      </p:sp>
      <p:sp>
        <p:nvSpPr>
          <p:cNvPr id="7" name="Rectangle 6"/>
          <p:cNvSpPr>
            <a:spLocks noGrp="1" noChangeArrowheads="1"/>
          </p:cNvSpPr>
          <p:nvPr>
            <p:ph type="sldNum" sz="quarter" idx="12"/>
          </p:nvPr>
        </p:nvSpPr>
        <p:spPr>
          <a:xfrm>
            <a:off x="6553200" y="6248400"/>
            <a:ext cx="1905000" cy="457200"/>
          </a:xfrm>
        </p:spPr>
        <p:txBody>
          <a:bodyPr/>
          <a:lstStyle>
            <a:lvl1pPr>
              <a:defRPr smtClean="0"/>
            </a:lvl1pPr>
          </a:lstStyle>
          <a:p>
            <a:pPr>
              <a:defRPr/>
            </a:pPr>
            <a:fld id="{40A3DAE5-0D8E-4A26-8651-03A3DF48B98E}" type="slidenum">
              <a:rPr lang="en-US" altLang="zh-CN"/>
              <a:pPr>
                <a:defRPr/>
              </a:pPr>
              <a:t>‹#›</a:t>
            </a:fld>
            <a:endParaRPr lang="en-US" altLang="zh-CN"/>
          </a:p>
        </p:txBody>
      </p:sp>
    </p:spTree>
    <p:extLst>
      <p:ext uri="{BB962C8B-B14F-4D97-AF65-F5344CB8AC3E}">
        <p14:creationId xmlns:p14="http://schemas.microsoft.com/office/powerpoint/2010/main" val="3542640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F3F69D4A-4AC9-44C3-A9B5-98F2EE397184}" type="slidenum">
              <a:rPr lang="en-US" altLang="zh-CN"/>
              <a:pPr>
                <a:defRPr/>
              </a:pPr>
              <a:t>‹#›</a:t>
            </a:fld>
            <a:endParaRPr lang="en-US" altLang="zh-CN"/>
          </a:p>
        </p:txBody>
      </p:sp>
    </p:spTree>
    <p:extLst>
      <p:ext uri="{BB962C8B-B14F-4D97-AF65-F5344CB8AC3E}">
        <p14:creationId xmlns:p14="http://schemas.microsoft.com/office/powerpoint/2010/main" val="2350676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5957FFDD-FCDD-402C-A0B1-CE73157A35BF}" type="slidenum">
              <a:rPr lang="en-US" altLang="zh-CN"/>
              <a:pPr>
                <a:defRPr/>
              </a:pPr>
              <a:t>‹#›</a:t>
            </a:fld>
            <a:endParaRPr lang="en-US" altLang="zh-CN"/>
          </a:p>
        </p:txBody>
      </p:sp>
    </p:spTree>
    <p:extLst>
      <p:ext uri="{BB962C8B-B14F-4D97-AF65-F5344CB8AC3E}">
        <p14:creationId xmlns:p14="http://schemas.microsoft.com/office/powerpoint/2010/main" val="514181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566738" y="1752600"/>
            <a:ext cx="3924300" cy="4267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AF26F543-A668-4CC3-9C93-3EF8CAF0F26A}" type="slidenum">
              <a:rPr lang="en-US" altLang="zh-CN"/>
              <a:pPr>
                <a:defRPr/>
              </a:pPr>
              <a:t>‹#›</a:t>
            </a:fld>
            <a:endParaRPr lang="en-US" altLang="zh-CN"/>
          </a:p>
        </p:txBody>
      </p:sp>
    </p:spTree>
    <p:extLst>
      <p:ext uri="{BB962C8B-B14F-4D97-AF65-F5344CB8AC3E}">
        <p14:creationId xmlns:p14="http://schemas.microsoft.com/office/powerpoint/2010/main" val="2289727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566738" y="1752600"/>
            <a:ext cx="8001000" cy="4267200"/>
          </a:xfrm>
        </p:spPr>
        <p:txBody>
          <a:bodyPr/>
          <a:lstStyle/>
          <a:p>
            <a:pPr lvl="0"/>
            <a:endParaRPr lang="zh-CN" altLang="en-US"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060172E1-32BD-4086-8D61-ADDE358BCDA0}" type="slidenum">
              <a:rPr lang="en-US" altLang="zh-CN"/>
              <a:pPr>
                <a:defRPr/>
              </a:pPr>
              <a:t>‹#›</a:t>
            </a:fld>
            <a:endParaRPr lang="en-US" altLang="zh-CN"/>
          </a:p>
        </p:txBody>
      </p:sp>
    </p:spTree>
    <p:extLst>
      <p:ext uri="{BB962C8B-B14F-4D97-AF65-F5344CB8AC3E}">
        <p14:creationId xmlns:p14="http://schemas.microsoft.com/office/powerpoint/2010/main" val="2559654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C433CC-6B29-4A8A-92CC-275C8F881A86}" type="slidenum">
              <a:rPr lang="en-US" altLang="zh-CN"/>
              <a:pPr>
                <a:defRPr/>
              </a:pPr>
              <a:t>‹#›</a:t>
            </a:fld>
            <a:endParaRPr lang="en-US" altLang="zh-CN"/>
          </a:p>
        </p:txBody>
      </p:sp>
    </p:spTree>
    <p:extLst>
      <p:ext uri="{BB962C8B-B14F-4D97-AF65-F5344CB8AC3E}">
        <p14:creationId xmlns:p14="http://schemas.microsoft.com/office/powerpoint/2010/main" val="3525002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FDA4E35-A5F7-49C1-9876-1FD66D3BE3ED}" type="slidenum">
              <a:rPr lang="en-US" altLang="zh-CN"/>
              <a:pPr>
                <a:defRPr/>
              </a:pPr>
              <a:t>‹#›</a:t>
            </a:fld>
            <a:endParaRPr lang="en-US" altLang="zh-CN"/>
          </a:p>
        </p:txBody>
      </p:sp>
    </p:spTree>
    <p:extLst>
      <p:ext uri="{BB962C8B-B14F-4D97-AF65-F5344CB8AC3E}">
        <p14:creationId xmlns:p14="http://schemas.microsoft.com/office/powerpoint/2010/main" val="27918011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9EB2AFF-D983-42BD-ABF8-F8328962D7EF}" type="slidenum">
              <a:rPr lang="en-US" altLang="zh-CN"/>
              <a:pPr>
                <a:defRPr/>
              </a:pPr>
              <a:t>‹#›</a:t>
            </a:fld>
            <a:endParaRPr lang="en-US" altLang="zh-CN"/>
          </a:p>
        </p:txBody>
      </p:sp>
    </p:spTree>
    <p:extLst>
      <p:ext uri="{BB962C8B-B14F-4D97-AF65-F5344CB8AC3E}">
        <p14:creationId xmlns:p14="http://schemas.microsoft.com/office/powerpoint/2010/main" val="25588481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C12371D-7E92-4EFC-9467-385706454067}" type="slidenum">
              <a:rPr lang="en-US" altLang="zh-CN"/>
              <a:pPr>
                <a:defRPr/>
              </a:pPr>
              <a:t>‹#›</a:t>
            </a:fld>
            <a:endParaRPr lang="en-US" altLang="zh-CN"/>
          </a:p>
        </p:txBody>
      </p:sp>
    </p:spTree>
    <p:extLst>
      <p:ext uri="{BB962C8B-B14F-4D97-AF65-F5344CB8AC3E}">
        <p14:creationId xmlns:p14="http://schemas.microsoft.com/office/powerpoint/2010/main" val="10841235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7DFC6FA9-A2D4-48BB-9FFA-CE631CD7E90A}" type="slidenum">
              <a:rPr lang="en-US" altLang="zh-CN"/>
              <a:pPr>
                <a:defRPr/>
              </a:pPr>
              <a:t>‹#›</a:t>
            </a:fld>
            <a:endParaRPr lang="en-US" altLang="zh-CN"/>
          </a:p>
        </p:txBody>
      </p:sp>
    </p:spTree>
    <p:extLst>
      <p:ext uri="{BB962C8B-B14F-4D97-AF65-F5344CB8AC3E}">
        <p14:creationId xmlns:p14="http://schemas.microsoft.com/office/powerpoint/2010/main" val="1217488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F95988F4-5DB6-4D31-A70E-8D6E5E830114}" type="slidenum">
              <a:rPr lang="en-US" altLang="zh-CN"/>
              <a:pPr>
                <a:defRPr/>
              </a:pPr>
              <a:t>‹#›</a:t>
            </a:fld>
            <a:endParaRPr lang="en-US" altLang="zh-CN"/>
          </a:p>
        </p:txBody>
      </p:sp>
    </p:spTree>
    <p:extLst>
      <p:ext uri="{BB962C8B-B14F-4D97-AF65-F5344CB8AC3E}">
        <p14:creationId xmlns:p14="http://schemas.microsoft.com/office/powerpoint/2010/main" val="95449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8564FCF1-F2D9-4B45-8FCC-33A5A23952D3}" type="slidenum">
              <a:rPr lang="en-US" altLang="zh-CN"/>
              <a:pPr>
                <a:defRPr/>
              </a:pPr>
              <a:t>‹#›</a:t>
            </a:fld>
            <a:endParaRPr lang="en-US" altLang="zh-CN"/>
          </a:p>
        </p:txBody>
      </p:sp>
    </p:spTree>
    <p:extLst>
      <p:ext uri="{BB962C8B-B14F-4D97-AF65-F5344CB8AC3E}">
        <p14:creationId xmlns:p14="http://schemas.microsoft.com/office/powerpoint/2010/main" val="1151448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E019BBBA-14D2-4E7B-894F-7994C07B5561}" type="slidenum">
              <a:rPr lang="en-US" altLang="zh-CN"/>
              <a:pPr>
                <a:defRPr/>
              </a:pPr>
              <a:t>‹#›</a:t>
            </a:fld>
            <a:endParaRPr lang="en-US" altLang="zh-CN"/>
          </a:p>
        </p:txBody>
      </p:sp>
    </p:spTree>
    <p:extLst>
      <p:ext uri="{BB962C8B-B14F-4D97-AF65-F5344CB8AC3E}">
        <p14:creationId xmlns:p14="http://schemas.microsoft.com/office/powerpoint/2010/main" val="20787099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32DE6056-9B1E-4CD6-8D41-96C46F9CBCE5}" type="slidenum">
              <a:rPr lang="en-US" altLang="zh-CN"/>
              <a:pPr>
                <a:defRPr/>
              </a:pPr>
              <a:t>‹#›</a:t>
            </a:fld>
            <a:endParaRPr lang="en-US" altLang="zh-CN"/>
          </a:p>
        </p:txBody>
      </p:sp>
    </p:spTree>
    <p:extLst>
      <p:ext uri="{BB962C8B-B14F-4D97-AF65-F5344CB8AC3E}">
        <p14:creationId xmlns:p14="http://schemas.microsoft.com/office/powerpoint/2010/main" val="3998552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4E4F1C1-DF8B-4A6A-87FF-EE8518CB58C4}" type="slidenum">
              <a:rPr lang="en-US" altLang="zh-CN"/>
              <a:pPr>
                <a:defRPr/>
              </a:pPr>
              <a:t>‹#›</a:t>
            </a:fld>
            <a:endParaRPr lang="en-US" altLang="zh-CN"/>
          </a:p>
        </p:txBody>
      </p:sp>
    </p:spTree>
    <p:extLst>
      <p:ext uri="{BB962C8B-B14F-4D97-AF65-F5344CB8AC3E}">
        <p14:creationId xmlns:p14="http://schemas.microsoft.com/office/powerpoint/2010/main" val="6183675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012B969-C831-4A19-9D71-9408B1883211}" type="slidenum">
              <a:rPr lang="en-US" altLang="zh-CN"/>
              <a:pPr>
                <a:defRPr/>
              </a:pPr>
              <a:t>‹#›</a:t>
            </a:fld>
            <a:endParaRPr lang="en-US" altLang="zh-CN"/>
          </a:p>
        </p:txBody>
      </p:sp>
    </p:spTree>
    <p:extLst>
      <p:ext uri="{BB962C8B-B14F-4D97-AF65-F5344CB8AC3E}">
        <p14:creationId xmlns:p14="http://schemas.microsoft.com/office/powerpoint/2010/main" val="8992139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CD24F3A3-531B-4215-A879-521C59B5F999}" type="slidenum">
              <a:rPr lang="en-US" altLang="zh-CN"/>
              <a:pPr>
                <a:defRPr/>
              </a:pPr>
              <a:t>‹#›</a:t>
            </a:fld>
            <a:endParaRPr lang="en-US" altLang="zh-CN"/>
          </a:p>
        </p:txBody>
      </p:sp>
    </p:spTree>
    <p:extLst>
      <p:ext uri="{BB962C8B-B14F-4D97-AF65-F5344CB8AC3E}">
        <p14:creationId xmlns:p14="http://schemas.microsoft.com/office/powerpoint/2010/main" val="1244995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6805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06670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18597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85442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0524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8"/>
          <p:cNvSpPr>
            <a:spLocks noGrp="1" noChangeArrowheads="1"/>
          </p:cNvSpPr>
          <p:nvPr>
            <p:ph type="sldNum" sz="quarter" idx="12"/>
          </p:nvPr>
        </p:nvSpPr>
        <p:spPr>
          <a:ln/>
        </p:spPr>
        <p:txBody>
          <a:bodyPr/>
          <a:lstStyle>
            <a:lvl1pPr>
              <a:defRPr/>
            </a:lvl1pPr>
          </a:lstStyle>
          <a:p>
            <a:pPr>
              <a:defRPr/>
            </a:pPr>
            <a:fld id="{43219B15-BFE0-4010-841C-754520E70EF6}" type="slidenum">
              <a:rPr lang="en-US" altLang="zh-CN"/>
              <a:pPr>
                <a:defRPr/>
              </a:pPr>
              <a:t>‹#›</a:t>
            </a:fld>
            <a:endParaRPr lang="en-US" altLang="zh-CN"/>
          </a:p>
        </p:txBody>
      </p:sp>
    </p:spTree>
    <p:extLst>
      <p:ext uri="{BB962C8B-B14F-4D97-AF65-F5344CB8AC3E}">
        <p14:creationId xmlns:p14="http://schemas.microsoft.com/office/powerpoint/2010/main" val="3302313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0975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3848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41029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0421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739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2015-11-16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434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05E1A806-FB9C-46EE-8F9C-FA2D4F9963A0}" type="slidenum">
              <a:rPr lang="en-US" altLang="zh-CN"/>
              <a:pPr>
                <a:defRPr/>
              </a:pPr>
              <a:t>‹#›</a:t>
            </a:fld>
            <a:endParaRPr lang="en-US" altLang="zh-CN"/>
          </a:p>
        </p:txBody>
      </p:sp>
    </p:spTree>
    <p:extLst>
      <p:ext uri="{BB962C8B-B14F-4D97-AF65-F5344CB8AC3E}">
        <p14:creationId xmlns:p14="http://schemas.microsoft.com/office/powerpoint/2010/main" val="1118781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8"/>
          <p:cNvSpPr>
            <a:spLocks noGrp="1" noChangeArrowheads="1"/>
          </p:cNvSpPr>
          <p:nvPr>
            <p:ph type="sldNum" sz="quarter" idx="12"/>
          </p:nvPr>
        </p:nvSpPr>
        <p:spPr>
          <a:ln/>
        </p:spPr>
        <p:txBody>
          <a:bodyPr/>
          <a:lstStyle>
            <a:lvl1pPr>
              <a:defRPr/>
            </a:lvl1pPr>
          </a:lstStyle>
          <a:p>
            <a:pPr>
              <a:defRPr/>
            </a:pPr>
            <a:fld id="{4190831E-89CC-434A-87F4-B55978AF5F2B}" type="slidenum">
              <a:rPr lang="en-US" altLang="zh-CN"/>
              <a:pPr>
                <a:defRPr/>
              </a:pPr>
              <a:t>‹#›</a:t>
            </a:fld>
            <a:endParaRPr lang="en-US" altLang="zh-CN"/>
          </a:p>
        </p:txBody>
      </p:sp>
    </p:spTree>
    <p:extLst>
      <p:ext uri="{BB962C8B-B14F-4D97-AF65-F5344CB8AC3E}">
        <p14:creationId xmlns:p14="http://schemas.microsoft.com/office/powerpoint/2010/main" val="1517966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8"/>
          <p:cNvSpPr>
            <a:spLocks noGrp="1" noChangeArrowheads="1"/>
          </p:cNvSpPr>
          <p:nvPr>
            <p:ph type="sldNum" sz="quarter" idx="12"/>
          </p:nvPr>
        </p:nvSpPr>
        <p:spPr>
          <a:ln/>
        </p:spPr>
        <p:txBody>
          <a:bodyPr/>
          <a:lstStyle>
            <a:lvl1pPr>
              <a:defRPr/>
            </a:lvl1pPr>
          </a:lstStyle>
          <a:p>
            <a:pPr>
              <a:defRPr/>
            </a:pPr>
            <a:fld id="{53B09CC3-3BC0-44B8-ADB7-055679603FB0}" type="slidenum">
              <a:rPr lang="en-US" altLang="zh-CN"/>
              <a:pPr>
                <a:defRPr/>
              </a:pPr>
              <a:t>‹#›</a:t>
            </a:fld>
            <a:endParaRPr lang="en-US" altLang="zh-CN"/>
          </a:p>
        </p:txBody>
      </p:sp>
    </p:spTree>
    <p:extLst>
      <p:ext uri="{BB962C8B-B14F-4D97-AF65-F5344CB8AC3E}">
        <p14:creationId xmlns:p14="http://schemas.microsoft.com/office/powerpoint/2010/main" val="2199218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8"/>
          <p:cNvSpPr>
            <a:spLocks noGrp="1" noChangeArrowheads="1"/>
          </p:cNvSpPr>
          <p:nvPr>
            <p:ph type="sldNum" sz="quarter" idx="12"/>
          </p:nvPr>
        </p:nvSpPr>
        <p:spPr>
          <a:ln/>
        </p:spPr>
        <p:txBody>
          <a:bodyPr/>
          <a:lstStyle>
            <a:lvl1pPr>
              <a:defRPr/>
            </a:lvl1pPr>
          </a:lstStyle>
          <a:p>
            <a:pPr>
              <a:defRPr/>
            </a:pPr>
            <a:fld id="{F7D2416D-BE47-45E0-850E-77AAA743102E}" type="slidenum">
              <a:rPr lang="en-US" altLang="zh-CN"/>
              <a:pPr>
                <a:defRPr/>
              </a:pPr>
              <a:t>‹#›</a:t>
            </a:fld>
            <a:endParaRPr lang="en-US" altLang="zh-CN"/>
          </a:p>
        </p:txBody>
      </p:sp>
    </p:spTree>
    <p:extLst>
      <p:ext uri="{BB962C8B-B14F-4D97-AF65-F5344CB8AC3E}">
        <p14:creationId xmlns:p14="http://schemas.microsoft.com/office/powerpoint/2010/main" val="1852727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7728F5CC-706D-440B-B014-E49138AA761A}" type="slidenum">
              <a:rPr lang="en-US" altLang="zh-CN"/>
              <a:pPr>
                <a:defRPr/>
              </a:pPr>
              <a:t>‹#›</a:t>
            </a:fld>
            <a:endParaRPr lang="en-US" altLang="zh-CN"/>
          </a:p>
        </p:txBody>
      </p:sp>
    </p:spTree>
    <p:extLst>
      <p:ext uri="{BB962C8B-B14F-4D97-AF65-F5344CB8AC3E}">
        <p14:creationId xmlns:p14="http://schemas.microsoft.com/office/powerpoint/2010/main" val="3608587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6"/>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7"/>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8"/>
          <p:cNvSpPr>
            <a:spLocks noGrp="1" noChangeArrowheads="1"/>
          </p:cNvSpPr>
          <p:nvPr>
            <p:ph type="sldNum" sz="quarter" idx="12"/>
          </p:nvPr>
        </p:nvSpPr>
        <p:spPr>
          <a:ln/>
        </p:spPr>
        <p:txBody>
          <a:bodyPr/>
          <a:lstStyle>
            <a:lvl1pPr>
              <a:defRPr/>
            </a:lvl1pPr>
          </a:lstStyle>
          <a:p>
            <a:pPr>
              <a:defRPr/>
            </a:pPr>
            <a:fld id="{D3627B15-F8FE-4BA2-8296-9BEC544317F4}" type="slidenum">
              <a:rPr lang="en-US" altLang="zh-CN"/>
              <a:pPr>
                <a:defRPr/>
              </a:pPr>
              <a:t>‹#›</a:t>
            </a:fld>
            <a:endParaRPr lang="en-US" altLang="zh-CN"/>
          </a:p>
        </p:txBody>
      </p:sp>
    </p:spTree>
    <p:extLst>
      <p:ext uri="{BB962C8B-B14F-4D97-AF65-F5344CB8AC3E}">
        <p14:creationId xmlns:p14="http://schemas.microsoft.com/office/powerpoint/2010/main" val="425862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zh-CN" altLang="zh-CN" sz="2400">
              <a:latin typeface="Times New Roman" pitchFamily="18" charset="0"/>
            </a:endParaRPr>
          </a:p>
        </p:txBody>
      </p:sp>
      <p:sp>
        <p:nvSpPr>
          <p:cNvPr id="10245"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zh-CN" altLang="en-US"/>
          </a:p>
        </p:txBody>
      </p:sp>
      <p:sp>
        <p:nvSpPr>
          <p:cNvPr id="10246"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ltLang="zh-CN"/>
          </a:p>
        </p:txBody>
      </p:sp>
      <p:sp>
        <p:nvSpPr>
          <p:cNvPr id="10247"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smtClean="0"/>
            </a:lvl1pPr>
          </a:lstStyle>
          <a:p>
            <a:pPr>
              <a:defRPr/>
            </a:pPr>
            <a:endParaRPr lang="en-US" altLang="zh-CN"/>
          </a:p>
        </p:txBody>
      </p:sp>
      <p:sp>
        <p:nvSpPr>
          <p:cNvPr id="10248"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fld id="{C481A200-1F8D-4F14-AB1A-53F342687915}"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703"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ea typeface="宋体" pitchFamily="2" charset="-122"/>
        </a:defRPr>
      </a:lvl2pPr>
      <a:lvl3pPr algn="l" rtl="0" eaLnBrk="0" fontAlgn="base" hangingPunct="0">
        <a:spcBef>
          <a:spcPct val="0"/>
        </a:spcBef>
        <a:spcAft>
          <a:spcPct val="0"/>
        </a:spcAft>
        <a:defRPr sz="3800">
          <a:solidFill>
            <a:schemeClr val="tx2"/>
          </a:solidFill>
          <a:latin typeface="Verdana" pitchFamily="34" charset="0"/>
          <a:ea typeface="宋体" pitchFamily="2" charset="-122"/>
        </a:defRPr>
      </a:lvl3pPr>
      <a:lvl4pPr algn="l" rtl="0" eaLnBrk="0" fontAlgn="base" hangingPunct="0">
        <a:spcBef>
          <a:spcPct val="0"/>
        </a:spcBef>
        <a:spcAft>
          <a:spcPct val="0"/>
        </a:spcAft>
        <a:defRPr sz="3800">
          <a:solidFill>
            <a:schemeClr val="tx2"/>
          </a:solidFill>
          <a:latin typeface="Verdana" pitchFamily="34" charset="0"/>
          <a:ea typeface="宋体" pitchFamily="2" charset="-122"/>
        </a:defRPr>
      </a:lvl4pPr>
      <a:lvl5pPr algn="l" rtl="0" eaLnBrk="0" fontAlgn="base" hangingPunct="0">
        <a:spcBef>
          <a:spcPct val="0"/>
        </a:spcBef>
        <a:spcAft>
          <a:spcPct val="0"/>
        </a:spcAft>
        <a:defRPr sz="3800">
          <a:solidFill>
            <a:schemeClr val="tx2"/>
          </a:solidFill>
          <a:latin typeface="Verdana" pitchFamily="34" charset="0"/>
          <a:ea typeface="宋体" pitchFamily="2" charset="-122"/>
        </a:defRPr>
      </a:lvl5pPr>
      <a:lvl6pPr marL="457200" algn="l" rtl="0" fontAlgn="base">
        <a:spcBef>
          <a:spcPct val="0"/>
        </a:spcBef>
        <a:spcAft>
          <a:spcPct val="0"/>
        </a:spcAft>
        <a:defRPr sz="3800">
          <a:solidFill>
            <a:schemeClr val="tx2"/>
          </a:solidFill>
          <a:latin typeface="Verdana" pitchFamily="34" charset="0"/>
          <a:ea typeface="宋体" pitchFamily="2" charset="-122"/>
        </a:defRPr>
      </a:lvl6pPr>
      <a:lvl7pPr marL="914400" algn="l" rtl="0" fontAlgn="base">
        <a:spcBef>
          <a:spcPct val="0"/>
        </a:spcBef>
        <a:spcAft>
          <a:spcPct val="0"/>
        </a:spcAft>
        <a:defRPr sz="3800">
          <a:solidFill>
            <a:schemeClr val="tx2"/>
          </a:solidFill>
          <a:latin typeface="Verdana" pitchFamily="34" charset="0"/>
          <a:ea typeface="宋体" pitchFamily="2" charset="-122"/>
        </a:defRPr>
      </a:lvl7pPr>
      <a:lvl8pPr marL="1371600" algn="l" rtl="0" fontAlgn="base">
        <a:spcBef>
          <a:spcPct val="0"/>
        </a:spcBef>
        <a:spcAft>
          <a:spcPct val="0"/>
        </a:spcAft>
        <a:defRPr sz="3800">
          <a:solidFill>
            <a:schemeClr val="tx2"/>
          </a:solidFill>
          <a:latin typeface="Verdana" pitchFamily="34" charset="0"/>
          <a:ea typeface="宋体" pitchFamily="2" charset="-122"/>
        </a:defRPr>
      </a:lvl8pPr>
      <a:lvl9pPr marL="1828800" algn="l" rtl="0" fontAlgn="base">
        <a:spcBef>
          <a:spcPct val="0"/>
        </a:spcBef>
        <a:spcAft>
          <a:spcPct val="0"/>
        </a:spcAft>
        <a:defRPr sz="3800">
          <a:solidFill>
            <a:schemeClr val="tx2"/>
          </a:solidFill>
          <a:latin typeface="Verdana" pitchFamily="34" charset="0"/>
          <a:ea typeface="宋体" pitchFamily="2" charset="-122"/>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9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zh-CN"/>
          </a:p>
        </p:txBody>
      </p:sp>
      <p:sp>
        <p:nvSpPr>
          <p:cNvPr id="419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zh-CN"/>
          </a:p>
        </p:txBody>
      </p:sp>
      <p:sp>
        <p:nvSpPr>
          <p:cNvPr id="419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288BD42D-1123-4B58-8ADD-085831F00819}"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2015-11-16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90761389"/>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image" Target="../media/image16.wmf"/></Relationships>
</file>

<file path=ppt/slides/_rels/slide1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image" Target="../media/image1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wmf"/></Relationships>
</file>

<file path=ppt/slides/_rels/slide19.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8.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882869" y="620639"/>
            <a:ext cx="5067300" cy="410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chemeClr val="accent2"/>
              </a:buClr>
            </a:pPr>
            <a:r>
              <a:rPr lang="zh-CN" altLang="en-US" sz="2400" b="1" dirty="0">
                <a:effectLst>
                  <a:outerShdw blurRad="38100" dist="38100" dir="2700000" algn="tl">
                    <a:srgbClr val="000000">
                      <a:alpha val="43137"/>
                    </a:srgbClr>
                  </a:outerShdw>
                </a:effectLst>
                <a:latin typeface="华文中宋" pitchFamily="2" charset="-122"/>
                <a:ea typeface="华文中宋" pitchFamily="2" charset="-122"/>
              </a:rPr>
              <a:t>第十章   数据的收集、整理与描述</a:t>
            </a:r>
          </a:p>
        </p:txBody>
      </p:sp>
      <p:graphicFrame>
        <p:nvGraphicFramePr>
          <p:cNvPr id="9" name="表格 5"/>
          <p:cNvGraphicFramePr>
            <a:graphicFrameLocks noGrp="1"/>
          </p:cNvGraphicFramePr>
          <p:nvPr>
            <p:extLst>
              <p:ext uri="{D42A27DB-BD31-4B8C-83A1-F6EECF244321}">
                <p14:modId xmlns:p14="http://schemas.microsoft.com/office/powerpoint/2010/main" val="1579653502"/>
              </p:ext>
            </p:extLst>
          </p:nvPr>
        </p:nvGraphicFramePr>
        <p:xfrm>
          <a:off x="1295400" y="1905000"/>
          <a:ext cx="6715125" cy="2042190"/>
        </p:xfrm>
        <a:graphic>
          <a:graphicData uri="http://schemas.openxmlformats.org/drawingml/2006/table">
            <a:tbl>
              <a:tblPr/>
              <a:tblGrid>
                <a:gridCol w="6715125"/>
              </a:tblGrid>
              <a:tr h="1920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4800" b="1" i="0" u="none" strike="noStrike" cap="none" normalizeH="0" baseline="0" dirty="0" smtClean="0">
                          <a:ln>
                            <a:noFill/>
                          </a:ln>
                          <a:solidFill>
                            <a:schemeClr val="tx1"/>
                          </a:solidFill>
                          <a:effectLst>
                            <a:outerShdw blurRad="38100" dist="38100" dir="2700000" algn="tl">
                              <a:srgbClr val="000000">
                                <a:alpha val="43137"/>
                              </a:srgbClr>
                            </a:outerShdw>
                          </a:effectLst>
                          <a:latin typeface="黑体" pitchFamily="2" charset="-122"/>
                          <a:ea typeface="黑体" pitchFamily="2" charset="-122"/>
                        </a:rPr>
                        <a:t>10.3 </a:t>
                      </a:r>
                      <a:r>
                        <a:rPr kumimoji="0" lang="zh-CN" altLang="en-US" sz="4800" b="1" i="0" u="none" strike="noStrike" cap="none" normalizeH="0" baseline="0" dirty="0" smtClean="0">
                          <a:ln>
                            <a:noFill/>
                          </a:ln>
                          <a:solidFill>
                            <a:schemeClr val="tx1"/>
                          </a:solidFill>
                          <a:effectLst>
                            <a:outerShdw blurRad="38100" dist="38100" dir="2700000" algn="tl">
                              <a:srgbClr val="000000">
                                <a:alpha val="43137"/>
                              </a:srgbClr>
                            </a:outerShdw>
                          </a:effectLst>
                          <a:latin typeface="黑体" pitchFamily="2" charset="-122"/>
                          <a:ea typeface="黑体" pitchFamily="2" charset="-122"/>
                        </a:rPr>
                        <a:t>课题学习   </a:t>
                      </a:r>
                      <a:endParaRPr kumimoji="0" lang="en-US" altLang="zh-CN" sz="4800" b="1" i="0" u="none" strike="noStrike" cap="none" normalizeH="0" baseline="0" dirty="0" smtClean="0">
                        <a:ln>
                          <a:noFill/>
                        </a:ln>
                        <a:solidFill>
                          <a:schemeClr val="tx1"/>
                        </a:solidFill>
                        <a:effectLst>
                          <a:outerShdw blurRad="38100" dist="38100" dir="2700000" algn="tl">
                            <a:srgbClr val="000000">
                              <a:alpha val="43137"/>
                            </a:srgbClr>
                          </a:outerShdw>
                        </a:effectLst>
                        <a:latin typeface="黑体" pitchFamily="2" charset="-122"/>
                        <a:ea typeface="黑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8000" b="1" i="0" u="none" strike="noStrike" cap="none" normalizeH="0" baseline="0" dirty="0" smtClean="0">
                          <a:ln>
                            <a:noFill/>
                          </a:ln>
                          <a:solidFill>
                            <a:schemeClr val="tx1"/>
                          </a:solidFill>
                          <a:effectLst>
                            <a:outerShdw blurRad="38100" dist="38100" dir="2700000" algn="tl">
                              <a:srgbClr val="000000">
                                <a:alpha val="43137"/>
                              </a:srgbClr>
                            </a:outerShdw>
                          </a:effectLst>
                          <a:latin typeface="黑体" pitchFamily="2" charset="-122"/>
                          <a:ea typeface="黑体" pitchFamily="2" charset="-122"/>
                        </a:rPr>
                        <a:t>从数据谈节水</a:t>
                      </a:r>
                      <a:r>
                        <a:rPr kumimoji="0" lang="en-US" altLang="zh-CN" sz="8000" b="1" i="0" u="none" strike="noStrike" cap="none" normalizeH="0" baseline="0" dirty="0" smtClean="0">
                          <a:ln>
                            <a:noFill/>
                          </a:ln>
                          <a:solidFill>
                            <a:schemeClr val="tx1"/>
                          </a:solidFill>
                          <a:effectLst>
                            <a:outerShdw blurRad="38100" dist="38100" dir="2700000" algn="tl">
                              <a:srgbClr val="000000">
                                <a:alpha val="43137"/>
                              </a:srgbClr>
                            </a:outerShdw>
                          </a:effectLst>
                          <a:latin typeface="黑体" pitchFamily="2" charset="-122"/>
                          <a:ea typeface="黑体" pitchFamily="2" charset="-122"/>
                        </a:rPr>
                        <a:t>  </a:t>
                      </a:r>
                      <a:endParaRPr kumimoji="0" lang="zh-CN" altLang="en-US" sz="8000" b="1" i="0" u="none" strike="noStrike" cap="none" normalizeH="0" baseline="0" dirty="0" smtClean="0">
                        <a:ln>
                          <a:noFill/>
                        </a:ln>
                        <a:solidFill>
                          <a:schemeClr val="tx1"/>
                        </a:solidFill>
                        <a:effectLst>
                          <a:outerShdw blurRad="38100" dist="38100" dir="2700000" algn="tl">
                            <a:srgbClr val="000000">
                              <a:alpha val="43137"/>
                            </a:srgbClr>
                          </a:outerShdw>
                        </a:effectLst>
                        <a:latin typeface="黑体" pitchFamily="2" charset="-122"/>
                        <a:ea typeface="黑体" pitchFamily="2" charset="-122"/>
                      </a:endParaRPr>
                    </a:p>
                  </a:txBody>
                  <a:tcPr marT="45735" marB="45735" horzOverflow="overflow">
                    <a:lnL>
                      <a:noFill/>
                    </a:lnL>
                    <a:lnR>
                      <a:noFill/>
                    </a:lnR>
                    <a:lnT>
                      <a:noFill/>
                    </a:lnT>
                    <a:lnB>
                      <a:noFill/>
                    </a:lnB>
                    <a:lnTlToBr>
                      <a:noFill/>
                    </a:lnTlToBr>
                    <a:lnBlToTr>
                      <a:noFill/>
                    </a:lnBlToTr>
                    <a:noFill/>
                  </a:tcPr>
                </a:tc>
              </a:tr>
            </a:tbl>
          </a:graphicData>
        </a:graphic>
      </p:graphicFrame>
      <p:sp>
        <p:nvSpPr>
          <p:cNvPr id="4" name="矩形 3"/>
          <p:cNvSpPr/>
          <p:nvPr/>
        </p:nvSpPr>
        <p:spPr>
          <a:xfrm>
            <a:off x="2514600" y="5824511"/>
            <a:ext cx="4354077" cy="407291"/>
          </a:xfrm>
          <a:prstGeom prst="rect">
            <a:avLst/>
          </a:prstGeom>
        </p:spPr>
        <p:txBody>
          <a:bodyPr wrap="none">
            <a:spAutoFit/>
          </a:bodyPr>
          <a:lstStyle/>
          <a:p>
            <a:pPr marL="342900" lvl="0" indent="-342900" fontAlgn="base">
              <a:lnSpc>
                <a:spcPct val="110000"/>
              </a:lnSpc>
              <a:spcBef>
                <a:spcPct val="0"/>
              </a:spcBef>
              <a:spcAft>
                <a:spcPct val="0"/>
              </a:spcAft>
            </a:pPr>
            <a:r>
              <a:rPr lang="zh-CN" altLang="en-US" sz="2000" b="1" kern="0" dirty="0" smtClean="0">
                <a:latin typeface="微软雅黑" panose="020B0503020204020204" pitchFamily="34" charset="-122"/>
                <a:ea typeface="微软雅黑" panose="020B0503020204020204" pitchFamily="34" charset="-122"/>
              </a:rPr>
              <a:t>第一</a:t>
            </a:r>
            <a:r>
              <a:rPr lang="en-US" altLang="zh-CN" sz="2000" b="1" kern="0" dirty="0" smtClean="0">
                <a:latin typeface="微软雅黑" panose="020B0503020204020204" pitchFamily="34" charset="-122"/>
                <a:ea typeface="微软雅黑" panose="020B0503020204020204" pitchFamily="34" charset="-122"/>
              </a:rPr>
              <a:t>PPT</a:t>
            </a:r>
            <a:r>
              <a:rPr lang="zh-CN" altLang="en-US" sz="2000" b="1" kern="0" dirty="0" smtClean="0">
                <a:latin typeface="微软雅黑" panose="020B0503020204020204" pitchFamily="34" charset="-122"/>
                <a:ea typeface="微软雅黑" panose="020B0503020204020204" pitchFamily="34" charset="-122"/>
              </a:rPr>
              <a:t>模板网</a:t>
            </a:r>
            <a:r>
              <a:rPr lang="en-US" altLang="zh-CN" sz="2000" b="1" kern="0" dirty="0" smtClean="0">
                <a:latin typeface="微软雅黑" panose="020B0503020204020204" pitchFamily="34" charset="-122"/>
                <a:ea typeface="微软雅黑" panose="020B0503020204020204" pitchFamily="34" charset="-122"/>
              </a:rPr>
              <a:t>-</a:t>
            </a:r>
            <a:r>
              <a:rPr lang="en-US" altLang="zh-CN" sz="2000" b="1" kern="0" dirty="0" smtClean="0">
                <a:latin typeface="微软雅黑" panose="020B0503020204020204" pitchFamily="34" charset="-122"/>
                <a:ea typeface="微软雅黑" panose="020B0503020204020204" pitchFamily="34" charset="-122"/>
              </a:rPr>
              <a:t>WWW.1PPT.COM</a:t>
            </a:r>
            <a:endParaRPr lang="en-US" altLang="zh-CN" sz="2000" b="1" kern="0"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sz="3200" smtClean="0">
                <a:ea typeface="华文行楷" pitchFamily="2" charset="-122"/>
              </a:rPr>
              <a:t>思考：什么统计图能很好的描述数据的变化趋势？</a:t>
            </a:r>
            <a:r>
              <a:rPr lang="zh-CN" altLang="en-US" smtClean="0"/>
              <a:t> </a:t>
            </a:r>
          </a:p>
        </p:txBody>
      </p:sp>
      <p:pic>
        <p:nvPicPr>
          <p:cNvPr id="21508" name="Picture 4" descr="09"/>
          <p:cNvPicPr>
            <a:picLocks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762000" y="1752600"/>
            <a:ext cx="6934200" cy="3705225"/>
          </a:xfrm>
          <a:noFill/>
        </p:spPr>
      </p:pic>
      <p:sp>
        <p:nvSpPr>
          <p:cNvPr id="21509" name="Rectangle 5"/>
          <p:cNvSpPr>
            <a:spLocks noChangeArrowheads="1"/>
          </p:cNvSpPr>
          <p:nvPr/>
        </p:nvSpPr>
        <p:spPr bwMode="auto">
          <a:xfrm>
            <a:off x="381000" y="5562600"/>
            <a:ext cx="8370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zh-CN" altLang="en-US" sz="2400" b="1"/>
              <a:t>结论：我国主要城市生活用水以每年</a:t>
            </a:r>
            <a:r>
              <a:rPr lang="en-US" altLang="zh-CN" sz="2400" b="1"/>
              <a:t>5~8</a:t>
            </a:r>
            <a:r>
              <a:rPr lang="zh-CN" altLang="en-US" sz="2400" b="1"/>
              <a:t>亿立方米速度增加</a:t>
            </a:r>
            <a:r>
              <a:rPr lang="en-US" altLang="zh-CN" sz="2400" b="1">
                <a:latin typeface="Times New Roman" pitchFamily="18" charset="0"/>
              </a:rPr>
              <a:t>.</a:t>
            </a:r>
            <a:r>
              <a:rPr lang="en-US" altLang="zh-CN">
                <a:latin typeface="Times New Roman" pitchFamily="18" charset="0"/>
              </a:rPr>
              <a:t> </a:t>
            </a:r>
          </a:p>
        </p:txBody>
      </p:sp>
      <p:pic>
        <p:nvPicPr>
          <p:cNvPr id="13317" name="Picture 6" descr="j025130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53200" y="2133600"/>
            <a:ext cx="1979613" cy="167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fade">
                                      <p:cBhvr>
                                        <p:cTn id="7" dur="1000"/>
                                        <p:tgtEl>
                                          <p:spTgt spid="21506"/>
                                        </p:tgtEl>
                                      </p:cBhvr>
                                    </p:animEffect>
                                    <p:anim calcmode="lin" valueType="num">
                                      <p:cBhvr>
                                        <p:cTn id="8" dur="1000" fill="hold"/>
                                        <p:tgtEl>
                                          <p:spTgt spid="21506"/>
                                        </p:tgtEl>
                                        <p:attrNameLst>
                                          <p:attrName>ppt_x</p:attrName>
                                        </p:attrNameLst>
                                      </p:cBhvr>
                                      <p:tavLst>
                                        <p:tav tm="0">
                                          <p:val>
                                            <p:strVal val="#ppt_x"/>
                                          </p:val>
                                        </p:tav>
                                        <p:tav tm="100000">
                                          <p:val>
                                            <p:strVal val="#ppt_x"/>
                                          </p:val>
                                        </p:tav>
                                      </p:tavLst>
                                    </p:anim>
                                    <p:anim calcmode="lin" valueType="num">
                                      <p:cBhvr>
                                        <p:cTn id="9" dur="1000" fill="hold"/>
                                        <p:tgtEl>
                                          <p:spTgt spid="2150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9" presetClass="entr" presetSubtype="0" fill="hold" nodeType="clickEffect">
                                  <p:stCondLst>
                                    <p:cond delay="0"/>
                                  </p:stCondLst>
                                  <p:childTnLst>
                                    <p:set>
                                      <p:cBhvr>
                                        <p:cTn id="13" dur="1" fill="hold">
                                          <p:stCondLst>
                                            <p:cond delay="0"/>
                                          </p:stCondLst>
                                        </p:cTn>
                                        <p:tgtEl>
                                          <p:spTgt spid="21508"/>
                                        </p:tgtEl>
                                        <p:attrNameLst>
                                          <p:attrName>style.visibility</p:attrName>
                                        </p:attrNameLst>
                                      </p:cBhvr>
                                      <p:to>
                                        <p:strVal val="visible"/>
                                      </p:to>
                                    </p:set>
                                    <p:animEffect transition="in" filter="dissolve">
                                      <p:cBhvr>
                                        <p:cTn id="14" dur="500"/>
                                        <p:tgtEl>
                                          <p:spTgt spid="21508"/>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1509"/>
                                        </p:tgtEl>
                                        <p:attrNameLst>
                                          <p:attrName>style.visibility</p:attrName>
                                        </p:attrNameLst>
                                      </p:cBhvr>
                                      <p:to>
                                        <p:strVal val="visible"/>
                                      </p:to>
                                    </p:set>
                                    <p:animEffect transition="in" filter="wipe(down)">
                                      <p:cBhvr>
                                        <p:cTn id="19"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3810000"/>
            <a:ext cx="7620000" cy="1216025"/>
          </a:xfrm>
        </p:spPr>
        <p:txBody>
          <a:bodyPr/>
          <a:lstStyle/>
          <a:p>
            <a:pPr eaLnBrk="1" hangingPunct="1">
              <a:lnSpc>
                <a:spcPct val="125000"/>
              </a:lnSpc>
            </a:pPr>
            <a:r>
              <a:rPr lang="zh-CN" altLang="en-US" sz="3600" b="1" dirty="0" smtClean="0">
                <a:latin typeface="华文行楷" pitchFamily="2" charset="-122"/>
                <a:ea typeface="华文行楷" pitchFamily="2" charset="-122"/>
              </a:rPr>
              <a:t>问题</a:t>
            </a:r>
            <a:r>
              <a:rPr lang="en-US" altLang="zh-CN" sz="3600" b="1" dirty="0" smtClean="0">
                <a:latin typeface="华文行楷" pitchFamily="2" charset="-122"/>
                <a:ea typeface="华文行楷" pitchFamily="2" charset="-122"/>
              </a:rPr>
              <a:t>4</a:t>
            </a:r>
            <a:r>
              <a:rPr lang="zh-CN" altLang="en-US" sz="3600" b="1" dirty="0" smtClean="0">
                <a:latin typeface="华文行楷" pitchFamily="2" charset="-122"/>
                <a:ea typeface="华文行楷" pitchFamily="2" charset="-122"/>
              </a:rPr>
              <a:t>：根据国外的经验，一个国家的用水量超过其水资源总量的</a:t>
            </a:r>
            <a:r>
              <a:rPr lang="en-US" altLang="zh-CN" sz="3600" b="1" dirty="0" smtClean="0">
                <a:latin typeface="华文行楷" pitchFamily="2" charset="-122"/>
                <a:ea typeface="华文行楷" pitchFamily="2" charset="-122"/>
              </a:rPr>
              <a:t>20%</a:t>
            </a:r>
            <a:r>
              <a:rPr lang="zh-CN" altLang="en-US" sz="3600" b="1" dirty="0" smtClean="0">
                <a:latin typeface="华文行楷" pitchFamily="2" charset="-122"/>
                <a:ea typeface="华文行楷" pitchFamily="2" charset="-122"/>
              </a:rPr>
              <a:t>，就可能发生</a:t>
            </a:r>
            <a:r>
              <a:rPr lang="zh-CN" altLang="en-US" sz="3600" b="1" dirty="0" smtClean="0">
                <a:latin typeface="Arial" pitchFamily="34" charset="0"/>
                <a:ea typeface="华文行楷" pitchFamily="2" charset="-122"/>
              </a:rPr>
              <a:t>“</a:t>
            </a:r>
            <a:r>
              <a:rPr lang="zh-CN" altLang="en-US" sz="3600" b="1" dirty="0" smtClean="0">
                <a:latin typeface="华文行楷" pitchFamily="2" charset="-122"/>
                <a:ea typeface="华文行楷" pitchFamily="2" charset="-122"/>
              </a:rPr>
              <a:t>水危机</a:t>
            </a:r>
            <a:r>
              <a:rPr lang="zh-CN" altLang="en-US" sz="3600" b="1" dirty="0" smtClean="0">
                <a:latin typeface="Arial" pitchFamily="34" charset="0"/>
                <a:ea typeface="华文行楷" pitchFamily="2" charset="-122"/>
              </a:rPr>
              <a:t>”</a:t>
            </a:r>
            <a:r>
              <a:rPr lang="zh-CN" altLang="en-US" sz="3600" b="1" dirty="0" smtClean="0">
                <a:latin typeface="华文行楷" pitchFamily="2" charset="-122"/>
                <a:ea typeface="华文行楷" pitchFamily="2" charset="-122"/>
              </a:rPr>
              <a:t>，依据这个标准，我国</a:t>
            </a:r>
            <a:r>
              <a:rPr lang="en-US" altLang="zh-CN" sz="3600" b="1" dirty="0" smtClean="0">
                <a:latin typeface="华文行楷" pitchFamily="2" charset="-122"/>
                <a:ea typeface="华文行楷" pitchFamily="2" charset="-122"/>
              </a:rPr>
              <a:t>2000</a:t>
            </a:r>
            <a:r>
              <a:rPr lang="zh-CN" altLang="en-US" sz="3600" b="1" dirty="0" smtClean="0">
                <a:latin typeface="华文行楷" pitchFamily="2" charset="-122"/>
                <a:ea typeface="华文行楷" pitchFamily="2" charset="-122"/>
              </a:rPr>
              <a:t>年是否曾出现</a:t>
            </a:r>
            <a:r>
              <a:rPr lang="zh-CN" altLang="en-US" sz="3600" b="1" dirty="0" smtClean="0">
                <a:latin typeface="Arial" pitchFamily="34" charset="0"/>
                <a:ea typeface="华文行楷" pitchFamily="2" charset="-122"/>
              </a:rPr>
              <a:t>“</a:t>
            </a:r>
            <a:r>
              <a:rPr lang="zh-CN" altLang="en-US" sz="3600" b="1" dirty="0" smtClean="0">
                <a:latin typeface="华文行楷" pitchFamily="2" charset="-122"/>
                <a:ea typeface="华文行楷" pitchFamily="2" charset="-122"/>
              </a:rPr>
              <a:t>水危机</a:t>
            </a:r>
            <a:r>
              <a:rPr lang="zh-CN" altLang="en-US" sz="3600" b="1" dirty="0" smtClean="0">
                <a:latin typeface="Arial" pitchFamily="34" charset="0"/>
                <a:ea typeface="华文行楷" pitchFamily="2" charset="-122"/>
              </a:rPr>
              <a:t>”</a:t>
            </a:r>
            <a:r>
              <a:rPr lang="zh-CN" altLang="en-US" sz="3600" b="1" dirty="0" smtClean="0">
                <a:latin typeface="华文行楷" pitchFamily="2" charset="-122"/>
                <a:ea typeface="华文行楷" pitchFamily="2" charset="-122"/>
              </a:rPr>
              <a:t>？</a:t>
            </a:r>
            <a:r>
              <a:rPr lang="zh-CN" altLang="en-US" sz="3400" dirty="0" smtClean="0"/>
              <a:t> </a:t>
            </a:r>
          </a:p>
        </p:txBody>
      </p:sp>
      <p:pic>
        <p:nvPicPr>
          <p:cNvPr id="14339" name="Picture 5" descr="j009038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48400" y="4343400"/>
            <a:ext cx="2698750"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6" descr="j018560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 y="5029200"/>
            <a:ext cx="1379538"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8" descr="j019581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53200" y="0"/>
            <a:ext cx="1773238"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zh-CN" altLang="en-US" sz="4700" b="1" smtClean="0">
                <a:solidFill>
                  <a:schemeClr val="hlink"/>
                </a:solidFill>
                <a:latin typeface="华文新魏" pitchFamily="2" charset="-122"/>
                <a:ea typeface="华文新魏" pitchFamily="2" charset="-122"/>
              </a:rPr>
              <a:t>资料：</a:t>
            </a:r>
          </a:p>
        </p:txBody>
      </p:sp>
      <p:sp>
        <p:nvSpPr>
          <p:cNvPr id="23556" name="Rectangle 4"/>
          <p:cNvSpPr>
            <a:spLocks noGrp="1" noChangeArrowheads="1"/>
          </p:cNvSpPr>
          <p:nvPr>
            <p:ph type="body" idx="1"/>
          </p:nvPr>
        </p:nvSpPr>
        <p:spPr>
          <a:xfrm>
            <a:off x="0" y="1828800"/>
            <a:ext cx="8229600" cy="3124200"/>
          </a:xfrm>
          <a:noFill/>
        </p:spPr>
        <p:txBody>
          <a:bodyPr/>
          <a:lstStyle/>
          <a:p>
            <a:pPr eaLnBrk="1" hangingPunct="1">
              <a:buFont typeface="Wingdings" pitchFamily="2" charset="2"/>
              <a:buNone/>
            </a:pPr>
            <a:r>
              <a:rPr lang="en-US" altLang="zh-CN" sz="3600" b="1" dirty="0" smtClean="0">
                <a:solidFill>
                  <a:schemeClr val="hlink"/>
                </a:solidFill>
                <a:latin typeface="华文新魏" pitchFamily="2" charset="-122"/>
                <a:ea typeface="华文新魏" pitchFamily="2" charset="-122"/>
              </a:rPr>
              <a:t>            </a:t>
            </a:r>
            <a:r>
              <a:rPr lang="zh-CN" altLang="en-US" sz="3600" b="1" dirty="0" smtClean="0">
                <a:solidFill>
                  <a:schemeClr val="hlink"/>
                </a:solidFill>
                <a:latin typeface="华文新魏" pitchFamily="2" charset="-122"/>
                <a:ea typeface="华文新魏" pitchFamily="2" charset="-122"/>
              </a:rPr>
              <a:t>我国水资源总量约为</a:t>
            </a:r>
            <a:r>
              <a:rPr lang="en-US" altLang="zh-CN" sz="3600" b="1" dirty="0" smtClean="0">
                <a:solidFill>
                  <a:schemeClr val="hlink"/>
                </a:solidFill>
                <a:latin typeface="华文新魏" pitchFamily="2" charset="-122"/>
                <a:ea typeface="华文新魏" pitchFamily="2" charset="-122"/>
              </a:rPr>
              <a:t>2.75×104</a:t>
            </a:r>
            <a:r>
              <a:rPr lang="zh-CN" altLang="en-US" sz="3600" b="1" dirty="0" smtClean="0">
                <a:solidFill>
                  <a:schemeClr val="hlink"/>
                </a:solidFill>
                <a:latin typeface="华文新魏" pitchFamily="2" charset="-122"/>
                <a:ea typeface="华文新魏" pitchFamily="2" charset="-122"/>
              </a:rPr>
              <a:t>亿立方米居世界第六位，人均占有水量仅有</a:t>
            </a:r>
            <a:r>
              <a:rPr lang="en-US" altLang="zh-CN" sz="3600" b="1" dirty="0" smtClean="0">
                <a:solidFill>
                  <a:schemeClr val="hlink"/>
                </a:solidFill>
                <a:latin typeface="华文新魏" pitchFamily="2" charset="-122"/>
                <a:ea typeface="华文新魏" pitchFamily="2" charset="-122"/>
              </a:rPr>
              <a:t>2  400</a:t>
            </a:r>
            <a:r>
              <a:rPr lang="zh-CN" altLang="en-US" sz="3600" b="1" dirty="0" smtClean="0">
                <a:solidFill>
                  <a:schemeClr val="hlink"/>
                </a:solidFill>
                <a:latin typeface="华文新魏" pitchFamily="2" charset="-122"/>
                <a:ea typeface="华文新魏" pitchFamily="2" charset="-122"/>
              </a:rPr>
              <a:t>立方米左右，只相当于世界人均的，居世界第</a:t>
            </a:r>
            <a:r>
              <a:rPr lang="en-US" altLang="zh-CN" sz="3600" b="1" dirty="0" smtClean="0">
                <a:solidFill>
                  <a:schemeClr val="hlink"/>
                </a:solidFill>
                <a:latin typeface="华文新魏" pitchFamily="2" charset="-122"/>
                <a:ea typeface="华文新魏" pitchFamily="2" charset="-122"/>
              </a:rPr>
              <a:t>110</a:t>
            </a:r>
            <a:r>
              <a:rPr lang="zh-CN" altLang="en-US" sz="3600" b="1" dirty="0" smtClean="0">
                <a:solidFill>
                  <a:schemeClr val="hlink"/>
                </a:solidFill>
                <a:latin typeface="华文新魏" pitchFamily="2" charset="-122"/>
                <a:ea typeface="华文新魏" pitchFamily="2" charset="-122"/>
              </a:rPr>
              <a:t>位，中国已被联合国列为</a:t>
            </a:r>
            <a:r>
              <a:rPr lang="en-US" altLang="zh-CN" sz="3600" b="1" dirty="0" smtClean="0">
                <a:solidFill>
                  <a:schemeClr val="hlink"/>
                </a:solidFill>
                <a:latin typeface="华文新魏" pitchFamily="2" charset="-122"/>
                <a:ea typeface="华文新魏" pitchFamily="2" charset="-122"/>
              </a:rPr>
              <a:t>13</a:t>
            </a:r>
            <a:r>
              <a:rPr lang="zh-CN" altLang="en-US" sz="3600" b="1" dirty="0" smtClean="0">
                <a:solidFill>
                  <a:schemeClr val="hlink"/>
                </a:solidFill>
                <a:latin typeface="华文新魏" pitchFamily="2" charset="-122"/>
                <a:ea typeface="华文新魏" pitchFamily="2" charset="-122"/>
              </a:rPr>
              <a:t>个贫水国之一</a:t>
            </a:r>
            <a:r>
              <a:rPr lang="en-US" altLang="zh-CN" sz="3600" b="1" dirty="0" smtClean="0">
                <a:solidFill>
                  <a:schemeClr val="hlink"/>
                </a:solidFill>
                <a:latin typeface="华文新魏" pitchFamily="2" charset="-122"/>
                <a:ea typeface="华文新魏" pitchFamily="2" charset="-122"/>
              </a:rPr>
              <a:t>.</a:t>
            </a:r>
          </a:p>
        </p:txBody>
      </p:sp>
      <p:pic>
        <p:nvPicPr>
          <p:cNvPr id="15364" name="Picture 10" descr="j0300520"/>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533400" y="4724400"/>
            <a:ext cx="1981200" cy="170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13" descr="j029770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39000" y="4648200"/>
            <a:ext cx="1479550"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14" descr="j029382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58000" y="0"/>
            <a:ext cx="1744663"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1000"/>
                                        <p:tgtEl>
                                          <p:spTgt spid="23554"/>
                                        </p:tgtEl>
                                      </p:cBhvr>
                                    </p:animEffect>
                                    <p:anim calcmode="lin" valueType="num">
                                      <p:cBhvr>
                                        <p:cTn id="8" dur="1000" fill="hold"/>
                                        <p:tgtEl>
                                          <p:spTgt spid="23554"/>
                                        </p:tgtEl>
                                        <p:attrNameLst>
                                          <p:attrName>ppt_x</p:attrName>
                                        </p:attrNameLst>
                                      </p:cBhvr>
                                      <p:tavLst>
                                        <p:tav tm="0">
                                          <p:val>
                                            <p:strVal val="#ppt_x"/>
                                          </p:val>
                                        </p:tav>
                                        <p:tav tm="100000">
                                          <p:val>
                                            <p:strVal val="#ppt_x"/>
                                          </p:val>
                                        </p:tav>
                                      </p:tavLst>
                                    </p:anim>
                                    <p:anim calcmode="lin" valueType="num">
                                      <p:cBhvr>
                                        <p:cTn id="9" dur="1000" fill="hold"/>
                                        <p:tgtEl>
                                          <p:spTgt spid="2355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23556">
                                            <p:txEl>
                                              <p:pRg st="0" end="0"/>
                                            </p:txEl>
                                          </p:spTgt>
                                        </p:tgtEl>
                                        <p:attrNameLst>
                                          <p:attrName>style.visibility</p:attrName>
                                        </p:attrNameLst>
                                      </p:cBhvr>
                                      <p:to>
                                        <p:strVal val="visible"/>
                                      </p:to>
                                    </p:set>
                                    <p:animEffect transition="in" filter="blinds(horizontal)">
                                      <p:cBhvr>
                                        <p:cTn id="14" dur="500"/>
                                        <p:tgtEl>
                                          <p:spTgt spid="235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3"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400" y="1905000"/>
            <a:ext cx="8153400" cy="196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Rectangle 8"/>
          <p:cNvSpPr>
            <a:spLocks noChangeArrowheads="1"/>
          </p:cNvSpPr>
          <p:nvPr/>
        </p:nvSpPr>
        <p:spPr bwMode="auto">
          <a:xfrm>
            <a:off x="533400" y="4114800"/>
            <a:ext cx="764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zh-CN" altLang="en-US" sz="3600" b="1"/>
              <a:t>结论：我国</a:t>
            </a:r>
            <a:r>
              <a:rPr lang="en-US" altLang="zh-CN" sz="3600" b="1"/>
              <a:t>2000</a:t>
            </a:r>
            <a:r>
              <a:rPr lang="zh-CN" altLang="en-US" sz="3600" b="1"/>
              <a:t>年曾出现过水危机</a:t>
            </a:r>
            <a:r>
              <a:rPr lang="en-US" altLang="zh-CN" sz="3600" b="1">
                <a:latin typeface="Times New Roman" pitchFamily="18" charset="0"/>
              </a:rPr>
              <a:t>.</a:t>
            </a:r>
            <a:r>
              <a:rPr lang="en-US" altLang="zh-CN"/>
              <a:t> </a:t>
            </a:r>
          </a:p>
        </p:txBody>
      </p:sp>
      <p:pic>
        <p:nvPicPr>
          <p:cNvPr id="16388" name="Picture 9" descr="j029382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29400" y="228600"/>
            <a:ext cx="1744663"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11" descr="j029912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4800" y="4724400"/>
            <a:ext cx="1100138"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12" descr="j029917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53000" y="4800600"/>
            <a:ext cx="1535113"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4583"/>
                                        </p:tgtEl>
                                        <p:attrNameLst>
                                          <p:attrName>style.visibility</p:attrName>
                                        </p:attrNameLst>
                                      </p:cBhvr>
                                      <p:to>
                                        <p:strVal val="visible"/>
                                      </p:to>
                                    </p:set>
                                    <p:animEffect transition="in" filter="dissolve">
                                      <p:cBhvr>
                                        <p:cTn id="7" dur="500"/>
                                        <p:tgtEl>
                                          <p:spTgt spid="245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584"/>
                                        </p:tgtEl>
                                        <p:attrNameLst>
                                          <p:attrName>style.visibility</p:attrName>
                                        </p:attrNameLst>
                                      </p:cBhvr>
                                      <p:to>
                                        <p:strVal val="visible"/>
                                      </p:to>
                                    </p:set>
                                    <p:animEffect transition="in" filter="fade">
                                      <p:cBhvr>
                                        <p:cTn id="12" dur="1000"/>
                                        <p:tgtEl>
                                          <p:spTgt spid="24584"/>
                                        </p:tgtEl>
                                      </p:cBhvr>
                                    </p:animEffect>
                                    <p:anim calcmode="lin" valueType="num">
                                      <p:cBhvr>
                                        <p:cTn id="13" dur="1000" fill="hold"/>
                                        <p:tgtEl>
                                          <p:spTgt spid="24584"/>
                                        </p:tgtEl>
                                        <p:attrNameLst>
                                          <p:attrName>ppt_x</p:attrName>
                                        </p:attrNameLst>
                                      </p:cBhvr>
                                      <p:tavLst>
                                        <p:tav tm="0">
                                          <p:val>
                                            <p:strVal val="#ppt_x"/>
                                          </p:val>
                                        </p:tav>
                                        <p:tav tm="100000">
                                          <p:val>
                                            <p:strVal val="#ppt_x"/>
                                          </p:val>
                                        </p:tav>
                                      </p:tavLst>
                                    </p:anim>
                                    <p:anim calcmode="lin" valueType="num">
                                      <p:cBhvr>
                                        <p:cTn id="14" dur="1000" fill="hold"/>
                                        <p:tgtEl>
                                          <p:spTgt spid="245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zh-CN" altLang="en-US" sz="3400" b="1" dirty="0" smtClean="0">
                <a:latin typeface="华文行楷" pitchFamily="2" charset="-122"/>
                <a:ea typeface="华文行楷" pitchFamily="2" charset="-122"/>
              </a:rPr>
              <a:t>活动</a:t>
            </a:r>
            <a:r>
              <a:rPr lang="en-US" altLang="zh-CN" sz="3400" b="1" dirty="0" smtClean="0">
                <a:latin typeface="华文行楷" pitchFamily="2" charset="-122"/>
                <a:ea typeface="华文行楷" pitchFamily="2" charset="-122"/>
              </a:rPr>
              <a:t>2</a:t>
            </a:r>
            <a:r>
              <a:rPr lang="zh-CN" altLang="en-US" sz="3400" b="1" dirty="0" smtClean="0">
                <a:latin typeface="华文行楷" pitchFamily="2" charset="-122"/>
                <a:ea typeface="华文行楷" pitchFamily="2" charset="-122"/>
              </a:rPr>
              <a:t>：用简单随机抽样方法，调查全校同学家庭人均月用水量，并回答问题</a:t>
            </a:r>
            <a:r>
              <a:rPr lang="en-US" altLang="zh-CN" sz="3400" b="1" dirty="0" smtClean="0">
                <a:latin typeface="华文行楷" pitchFamily="2" charset="-122"/>
                <a:ea typeface="华文行楷" pitchFamily="2" charset="-122"/>
              </a:rPr>
              <a:t>.</a:t>
            </a:r>
            <a:r>
              <a:rPr lang="en-US" altLang="zh-CN" sz="3400" dirty="0" smtClean="0"/>
              <a:t> </a:t>
            </a:r>
          </a:p>
        </p:txBody>
      </p:sp>
      <p:sp>
        <p:nvSpPr>
          <p:cNvPr id="25603" name="Rectangle 3"/>
          <p:cNvSpPr>
            <a:spLocks noGrp="1" noChangeArrowheads="1"/>
          </p:cNvSpPr>
          <p:nvPr>
            <p:ph type="body" idx="1"/>
          </p:nvPr>
        </p:nvSpPr>
        <p:spPr>
          <a:xfrm>
            <a:off x="304800" y="1752600"/>
            <a:ext cx="8262938" cy="4267200"/>
          </a:xfrm>
        </p:spPr>
        <p:txBody>
          <a:bodyPr/>
          <a:lstStyle/>
          <a:p>
            <a:pPr eaLnBrk="1" hangingPunct="1"/>
            <a:r>
              <a:rPr lang="zh-CN" altLang="en-US" b="1" dirty="0" smtClean="0"/>
              <a:t>问题</a:t>
            </a:r>
            <a:r>
              <a:rPr lang="en-US" altLang="zh-CN" b="1" dirty="0" smtClean="0"/>
              <a:t>1</a:t>
            </a:r>
            <a:r>
              <a:rPr lang="zh-CN" altLang="en-US" b="1" dirty="0" smtClean="0"/>
              <a:t>：设计的调查问卷应包括哪些内容？</a:t>
            </a:r>
          </a:p>
          <a:p>
            <a:pPr eaLnBrk="1" hangingPunct="1">
              <a:buFont typeface="Wingdings" pitchFamily="2" charset="2"/>
              <a:buNone/>
            </a:pPr>
            <a:r>
              <a:rPr lang="zh-CN" altLang="en-US" b="1" dirty="0" smtClean="0"/>
              <a:t>    </a:t>
            </a:r>
            <a:r>
              <a:rPr lang="zh-CN" altLang="en-US" b="1" dirty="0" smtClean="0">
                <a:solidFill>
                  <a:schemeClr val="accent2"/>
                </a:solidFill>
              </a:rPr>
              <a:t>答：包括家庭人员数，每月用水总量，家庭人均月用水量等完成本活动需要的信息，以及涉及家庭用水习惯的问题，如：洗脸（或洗澡）过程中是否关闭水龙头等</a:t>
            </a:r>
            <a:r>
              <a:rPr lang="en-US" altLang="zh-CN" b="1" dirty="0" smtClean="0">
                <a:solidFill>
                  <a:schemeClr val="accent2"/>
                </a:solidFill>
                <a:latin typeface="Times New Roman" pitchFamily="18" charset="0"/>
              </a:rPr>
              <a:t>.</a:t>
            </a:r>
          </a:p>
          <a:p>
            <a:pPr eaLnBrk="1" hangingPunct="1"/>
            <a:r>
              <a:rPr lang="zh-CN" altLang="en-US" b="1" dirty="0" smtClean="0"/>
              <a:t>问题</a:t>
            </a:r>
            <a:r>
              <a:rPr lang="en-US" altLang="zh-CN" b="1" dirty="0" smtClean="0"/>
              <a:t>2</a:t>
            </a:r>
            <a:r>
              <a:rPr lang="zh-CN" altLang="en-US" b="1" dirty="0" smtClean="0"/>
              <a:t>：抽取的样本容量是多少？如何抽取样本？</a:t>
            </a:r>
            <a:r>
              <a:rPr lang="zh-CN" altLang="en-US" dirty="0" smtClean="0"/>
              <a:t> </a:t>
            </a:r>
          </a:p>
          <a:p>
            <a:pPr eaLnBrk="1" hangingPunct="1">
              <a:buFont typeface="Wingdings" pitchFamily="2" charset="2"/>
              <a:buNone/>
            </a:pPr>
            <a:r>
              <a:rPr lang="zh-CN" altLang="en-US" dirty="0" smtClean="0"/>
              <a:t>   </a:t>
            </a:r>
            <a:r>
              <a:rPr lang="zh-CN" altLang="en-US" b="1" dirty="0" smtClean="0">
                <a:solidFill>
                  <a:schemeClr val="accent2"/>
                </a:solidFill>
              </a:rPr>
              <a:t>答：抽取的样本容量是</a:t>
            </a:r>
            <a:r>
              <a:rPr lang="en-US" altLang="zh-CN" b="1" dirty="0" smtClean="0">
                <a:solidFill>
                  <a:schemeClr val="accent2"/>
                </a:solidFill>
              </a:rPr>
              <a:t>50</a:t>
            </a:r>
            <a:r>
              <a:rPr lang="zh-CN" altLang="en-US" b="1" dirty="0" smtClean="0">
                <a:solidFill>
                  <a:schemeClr val="accent2"/>
                </a:solidFill>
              </a:rPr>
              <a:t>，为本班全体学生</a:t>
            </a:r>
            <a:r>
              <a:rPr lang="en-US" altLang="zh-CN" b="1" dirty="0" smtClean="0">
                <a:solidFill>
                  <a:schemeClr val="accent2"/>
                </a:solidFill>
                <a:latin typeface="Times New Roman" pitchFamily="18"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25603">
                                            <p:txEl>
                                              <p:pRg st="0" end="0"/>
                                            </p:txEl>
                                          </p:spTgt>
                                        </p:tgtEl>
                                        <p:attrNameLst>
                                          <p:attrName>style.visibility</p:attrName>
                                        </p:attrNameLst>
                                      </p:cBhvr>
                                      <p:to>
                                        <p:strVal val="visible"/>
                                      </p:to>
                                    </p:set>
                                    <p:animEffect transition="in" filter="randombar(horizontal)">
                                      <p:cBhvr>
                                        <p:cTn id="11" dur="500"/>
                                        <p:tgtEl>
                                          <p:spTgt spid="25603">
                                            <p:txEl>
                                              <p:pRg st="0" end="0"/>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25603">
                                            <p:txEl>
                                              <p:pRg st="1" end="1"/>
                                            </p:txEl>
                                          </p:spTgt>
                                        </p:tgtEl>
                                        <p:attrNameLst>
                                          <p:attrName>style.visibility</p:attrName>
                                        </p:attrNameLst>
                                      </p:cBhvr>
                                      <p:to>
                                        <p:strVal val="visible"/>
                                      </p:to>
                                    </p:set>
                                    <p:animEffect transition="in" filter="randombar(horizontal)">
                                      <p:cBhvr>
                                        <p:cTn id="16" dur="500"/>
                                        <p:tgtEl>
                                          <p:spTgt spid="25603">
                                            <p:txEl>
                                              <p:pRg st="1" end="1"/>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5603">
                                            <p:txEl>
                                              <p:pRg st="2" end="2"/>
                                            </p:txEl>
                                          </p:spTgt>
                                        </p:tgtEl>
                                        <p:attrNameLst>
                                          <p:attrName>style.visibility</p:attrName>
                                        </p:attrNameLst>
                                      </p:cBhvr>
                                      <p:to>
                                        <p:strVal val="visible"/>
                                      </p:to>
                                    </p:set>
                                    <p:animEffect transition="in" filter="randombar(horizontal)">
                                      <p:cBhvr>
                                        <p:cTn id="21" dur="500"/>
                                        <p:tgtEl>
                                          <p:spTgt spid="25603">
                                            <p:txEl>
                                              <p:pRg st="2" end="2"/>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25603">
                                            <p:txEl>
                                              <p:pRg st="3" end="3"/>
                                            </p:txEl>
                                          </p:spTgt>
                                        </p:tgtEl>
                                        <p:attrNameLst>
                                          <p:attrName>style.visibility</p:attrName>
                                        </p:attrNameLst>
                                      </p:cBhvr>
                                      <p:to>
                                        <p:strVal val="visible"/>
                                      </p:to>
                                    </p:set>
                                    <p:animEffect transition="in" filter="randombar(horizontal)">
                                      <p:cBhvr>
                                        <p:cTn id="26"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98"/>
          <p:cNvSpPr>
            <a:spLocks noGrp="1" noChangeArrowheads="1"/>
          </p:cNvSpPr>
          <p:nvPr>
            <p:ph type="title"/>
          </p:nvPr>
        </p:nvSpPr>
        <p:spPr/>
        <p:txBody>
          <a:bodyPr/>
          <a:lstStyle/>
          <a:p>
            <a:pPr eaLnBrk="1" hangingPunct="1"/>
            <a:r>
              <a:rPr lang="en-US" altLang="zh-CN" b="1" smtClean="0">
                <a:solidFill>
                  <a:schemeClr val="accent2"/>
                </a:solidFill>
                <a:latin typeface="华文新魏" pitchFamily="2" charset="-122"/>
                <a:ea typeface="华文新魏" pitchFamily="2" charset="-122"/>
              </a:rPr>
              <a:t>50</a:t>
            </a:r>
            <a:r>
              <a:rPr lang="zh-CN" altLang="en-US" b="1" smtClean="0">
                <a:solidFill>
                  <a:schemeClr val="accent2"/>
                </a:solidFill>
                <a:latin typeface="华文新魏" pitchFamily="2" charset="-122"/>
                <a:ea typeface="华文新魏" pitchFamily="2" charset="-122"/>
              </a:rPr>
              <a:t>个家庭人均月用水量（</a:t>
            </a:r>
            <a:r>
              <a:rPr lang="en-US" altLang="zh-CN" b="1" smtClean="0">
                <a:solidFill>
                  <a:schemeClr val="accent2"/>
                </a:solidFill>
                <a:latin typeface="华文新魏" pitchFamily="2" charset="-122"/>
                <a:ea typeface="华文新魏" pitchFamily="2" charset="-122"/>
              </a:rPr>
              <a:t>m</a:t>
            </a:r>
            <a:r>
              <a:rPr lang="en-US" altLang="zh-CN" b="1" baseline="30000" smtClean="0">
                <a:solidFill>
                  <a:schemeClr val="accent2"/>
                </a:solidFill>
                <a:latin typeface="华文新魏" pitchFamily="2" charset="-122"/>
                <a:ea typeface="华文新魏" pitchFamily="2" charset="-122"/>
              </a:rPr>
              <a:t>3</a:t>
            </a:r>
            <a:r>
              <a:rPr lang="zh-CN" altLang="en-US" b="1" smtClean="0">
                <a:solidFill>
                  <a:schemeClr val="accent2"/>
                </a:solidFill>
                <a:latin typeface="华文新魏" pitchFamily="2" charset="-122"/>
                <a:ea typeface="华文新魏" pitchFamily="2" charset="-122"/>
              </a:rPr>
              <a:t>）</a:t>
            </a:r>
          </a:p>
        </p:txBody>
      </p:sp>
      <p:graphicFrame>
        <p:nvGraphicFramePr>
          <p:cNvPr id="27854" name="Group 206"/>
          <p:cNvGraphicFramePr>
            <a:graphicFrameLocks noGrp="1"/>
          </p:cNvGraphicFramePr>
          <p:nvPr>
            <p:ph idx="1"/>
          </p:nvPr>
        </p:nvGraphicFramePr>
        <p:xfrm>
          <a:off x="566738" y="1752600"/>
          <a:ext cx="8001000" cy="4267200"/>
        </p:xfrm>
        <a:graphic>
          <a:graphicData uri="http://schemas.openxmlformats.org/drawingml/2006/table">
            <a:tbl>
              <a:tblPr/>
              <a:tblGrid>
                <a:gridCol w="4157662"/>
                <a:gridCol w="1143000"/>
                <a:gridCol w="762000"/>
                <a:gridCol w="1047750"/>
                <a:gridCol w="890588"/>
              </a:tblGrid>
              <a:tr h="71120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人均月用水量</a:t>
                      </a: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立方米</a:t>
                      </a: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0.75</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1.25</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1.5</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20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家庭数</a:t>
                      </a:r>
                      <a:endParaRPr kumimoji="0" lang="zh-CN" altLang="en-US"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12</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20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人口数</a:t>
                      </a:r>
                      <a:endParaRPr kumimoji="0" lang="zh-CN" altLang="en-US"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8</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70</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36</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18</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20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zh-CN" altLang="en-US"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人均月用水量</a:t>
                      </a: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r>
                        <a:rPr kumimoji="0" lang="zh-CN" altLang="en-US"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立方米</a:t>
                      </a: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1.75</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2.25</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2.5</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20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家庭数</a:t>
                      </a:r>
                      <a:endParaRPr kumimoji="0" lang="zh-CN" altLang="en-US"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4</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120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zh-CN" altLang="en-US"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人口数</a:t>
                      </a:r>
                      <a:endParaRPr kumimoji="0" lang="zh-CN" altLang="en-US"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10</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6</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3200" b="0"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7</a:t>
                      </a:r>
                      <a:endParaRPr kumimoji="0" lang="en-US" altLang="zh-CN" sz="3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zh-CN" altLang="en-US" b="1" smtClean="0">
                <a:solidFill>
                  <a:schemeClr val="accent2"/>
                </a:solidFill>
                <a:ea typeface="华文新魏" pitchFamily="2" charset="-122"/>
              </a:rPr>
              <a:t>制作频数直方图</a:t>
            </a:r>
          </a:p>
        </p:txBody>
      </p:sp>
      <p:pic>
        <p:nvPicPr>
          <p:cNvPr id="19459" name="Picture 4" descr="15"/>
          <p:cNvPicPr>
            <a:picLocks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609600" y="1905000"/>
            <a:ext cx="8148638" cy="3806825"/>
          </a:xfrm>
          <a:noFill/>
        </p:spPr>
      </p:pic>
      <p:pic>
        <p:nvPicPr>
          <p:cNvPr id="19460" name="Picture 6" descr="j019538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77000" y="1752600"/>
            <a:ext cx="216376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zh-CN" sz="3400" b="1" smtClean="0">
                <a:solidFill>
                  <a:schemeClr val="accent2"/>
                </a:solidFill>
                <a:latin typeface="华文新魏" pitchFamily="2" charset="-122"/>
                <a:ea typeface="华文新魏" pitchFamily="2" charset="-122"/>
              </a:rPr>
              <a:t>1</a:t>
            </a:r>
            <a:r>
              <a:rPr lang="zh-CN" altLang="en-US" sz="3400" b="1" smtClean="0">
                <a:solidFill>
                  <a:schemeClr val="accent2"/>
                </a:solidFill>
                <a:latin typeface="华文新魏" pitchFamily="2" charset="-122"/>
                <a:ea typeface="华文新魏" pitchFamily="2" charset="-122"/>
              </a:rPr>
              <a:t>．家庭人均月用水量在哪个范围的家庭最多？占全班家庭百分之几？</a:t>
            </a:r>
          </a:p>
        </p:txBody>
      </p:sp>
      <p:pic>
        <p:nvPicPr>
          <p:cNvPr id="30725"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1000" y="2362200"/>
            <a:ext cx="7791450"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6" descr="j018600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00" y="4724400"/>
            <a:ext cx="1776413"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randombar(horizontal)">
                                      <p:cBhvr>
                                        <p:cTn id="7" dur="500"/>
                                        <p:tgtEl>
                                          <p:spTgt spid="307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30725"/>
                                        </p:tgtEl>
                                        <p:attrNameLst>
                                          <p:attrName>style.visibility</p:attrName>
                                        </p:attrNameLst>
                                      </p:cBhvr>
                                      <p:to>
                                        <p:strVal val="visible"/>
                                      </p:to>
                                    </p:set>
                                    <p:animEffect transition="in" filter="diamond(in)">
                                      <p:cBhvr>
                                        <p:cTn id="12" dur="2000"/>
                                        <p:tgtEl>
                                          <p:spTgt spid="30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zh-CN" sz="3400" b="1" smtClean="0">
                <a:solidFill>
                  <a:schemeClr val="accent2"/>
                </a:solidFill>
                <a:latin typeface="华文新魏" pitchFamily="2" charset="-122"/>
                <a:ea typeface="华文新魏" pitchFamily="2" charset="-122"/>
              </a:rPr>
              <a:t>2</a:t>
            </a:r>
            <a:r>
              <a:rPr lang="zh-CN" altLang="en-US" sz="3400" b="1" smtClean="0">
                <a:solidFill>
                  <a:schemeClr val="accent2"/>
                </a:solidFill>
                <a:latin typeface="华文新魏" pitchFamily="2" charset="-122"/>
                <a:ea typeface="华文新魏" pitchFamily="2" charset="-122"/>
              </a:rPr>
              <a:t>．家庭人均月用水量最多和最少的小组各有多少家庭各占全班家庭的百分之几？</a:t>
            </a:r>
            <a:r>
              <a:rPr lang="zh-CN" altLang="en-US" sz="3400" smtClean="0"/>
              <a:t> </a:t>
            </a:r>
          </a:p>
        </p:txBody>
      </p:sp>
      <p:sp>
        <p:nvSpPr>
          <p:cNvPr id="21507" name="Rectangle 3"/>
          <p:cNvSpPr>
            <a:spLocks noGrp="1" noChangeArrowheads="1"/>
          </p:cNvSpPr>
          <p:nvPr>
            <p:ph type="body" idx="1"/>
          </p:nvPr>
        </p:nvSpPr>
        <p:spPr/>
        <p:txBody>
          <a:bodyPr/>
          <a:lstStyle/>
          <a:p>
            <a:pPr eaLnBrk="1" hangingPunct="1"/>
            <a:endParaRPr lang="zh-CN" altLang="zh-CN" smtClean="0"/>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14400" y="1828800"/>
            <a:ext cx="6781800" cy="424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j014962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24600" y="4800600"/>
            <a:ext cx="25336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6" descr="j020546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8600" y="2895600"/>
            <a:ext cx="181927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dissolve">
                                      <p:cBhvr>
                                        <p:cTn id="7" dur="500"/>
                                        <p:tgtEl>
                                          <p:spTgt spid="317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31748"/>
                                        </p:tgtEl>
                                        <p:attrNameLst>
                                          <p:attrName>style.visibility</p:attrName>
                                        </p:attrNameLst>
                                      </p:cBhvr>
                                      <p:to>
                                        <p:strVal val="visible"/>
                                      </p:to>
                                    </p:set>
                                    <p:animEffect transition="in" filter="wipe(down)">
                                      <p:cBhvr>
                                        <p:cTn id="12" dur="500"/>
                                        <p:tgtEl>
                                          <p:spTgt spid="31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zh-CN" sz="2800" b="1" smtClean="0">
                <a:solidFill>
                  <a:schemeClr val="accent2"/>
                </a:solidFill>
                <a:latin typeface="华文新魏" pitchFamily="2" charset="-122"/>
                <a:ea typeface="华文新魏" pitchFamily="2" charset="-122"/>
              </a:rPr>
              <a:t>3</a:t>
            </a:r>
            <a:r>
              <a:rPr lang="zh-CN" altLang="en-US" sz="2800" b="1" smtClean="0">
                <a:solidFill>
                  <a:schemeClr val="accent2"/>
                </a:solidFill>
                <a:latin typeface="华文新魏" pitchFamily="2" charset="-122"/>
                <a:ea typeface="华文新魏" pitchFamily="2" charset="-122"/>
              </a:rPr>
              <a:t>．全班同学家庭人均日用水量平均数是多少？按生活基本日均需水量（</a:t>
            </a:r>
            <a:r>
              <a:rPr lang="en-US" altLang="zh-CN" sz="2800" b="1" smtClean="0">
                <a:solidFill>
                  <a:schemeClr val="accent2"/>
                </a:solidFill>
                <a:latin typeface="华文新魏" pitchFamily="2" charset="-122"/>
                <a:ea typeface="华文新魏" pitchFamily="2" charset="-122"/>
              </a:rPr>
              <a:t>BWR</a:t>
            </a:r>
            <a:r>
              <a:rPr lang="zh-CN" altLang="en-US" sz="2800" b="1" smtClean="0">
                <a:solidFill>
                  <a:schemeClr val="accent2"/>
                </a:solidFill>
                <a:latin typeface="华文新魏" pitchFamily="2" charset="-122"/>
                <a:ea typeface="华文新魏" pitchFamily="2" charset="-122"/>
              </a:rPr>
              <a:t>）</a:t>
            </a:r>
            <a:r>
              <a:rPr lang="en-US" altLang="zh-CN" sz="2800" b="1" smtClean="0">
                <a:solidFill>
                  <a:schemeClr val="accent2"/>
                </a:solidFill>
                <a:latin typeface="华文新魏" pitchFamily="2" charset="-122"/>
                <a:ea typeface="华文新魏" pitchFamily="2" charset="-122"/>
              </a:rPr>
              <a:t>50</a:t>
            </a:r>
            <a:r>
              <a:rPr lang="zh-CN" altLang="en-US" sz="2800" b="1" smtClean="0">
                <a:solidFill>
                  <a:schemeClr val="accent2"/>
                </a:solidFill>
                <a:latin typeface="华文新魏" pitchFamily="2" charset="-122"/>
                <a:ea typeface="华文新魏" pitchFamily="2" charset="-122"/>
              </a:rPr>
              <a:t>升的用水标准班平均数是否超标？</a:t>
            </a:r>
            <a:r>
              <a:rPr lang="zh-CN" altLang="en-US" sz="3400" smtClean="0"/>
              <a:t> </a:t>
            </a:r>
          </a:p>
        </p:txBody>
      </p:sp>
      <p:sp>
        <p:nvSpPr>
          <p:cNvPr id="22531" name="Rectangle 3"/>
          <p:cNvSpPr>
            <a:spLocks noGrp="1" noChangeArrowheads="1"/>
          </p:cNvSpPr>
          <p:nvPr>
            <p:ph type="body" idx="1"/>
          </p:nvPr>
        </p:nvSpPr>
        <p:spPr/>
        <p:txBody>
          <a:bodyPr/>
          <a:lstStyle/>
          <a:p>
            <a:pPr eaLnBrk="1" hangingPunct="1"/>
            <a:endParaRPr lang="zh-CN" altLang="zh-CN" smtClean="0"/>
          </a:p>
        </p:txBody>
      </p:sp>
      <p:pic>
        <p:nvPicPr>
          <p:cNvPr id="3277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43000" y="1752600"/>
            <a:ext cx="4400550" cy="407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5" descr="j014948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15000" y="2514600"/>
            <a:ext cx="2744788" cy="278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2772"/>
                                        </p:tgtEl>
                                        <p:attrNameLst>
                                          <p:attrName>style.visibility</p:attrName>
                                        </p:attrNameLst>
                                      </p:cBhvr>
                                      <p:to>
                                        <p:strVal val="visible"/>
                                      </p:to>
                                    </p:set>
                                    <p:animEffect transition="in" filter="blinds(horizontal)">
                                      <p:cBhvr>
                                        <p:cTn id="12" dur="5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4" descr="5252423_081135040396_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2"/>
          <p:cNvSpPr>
            <a:spLocks noGrp="1" noChangeArrowheads="1"/>
          </p:cNvSpPr>
          <p:nvPr>
            <p:ph type="title"/>
          </p:nvPr>
        </p:nvSpPr>
        <p:spPr>
          <a:xfrm>
            <a:off x="533400" y="-152400"/>
            <a:ext cx="8001000" cy="1216025"/>
          </a:xfrm>
        </p:spPr>
        <p:txBody>
          <a:bodyPr/>
          <a:lstStyle/>
          <a:p>
            <a:pPr eaLnBrk="1" hangingPunct="1"/>
            <a:r>
              <a:rPr lang="zh-CN" altLang="en-US" sz="6000" b="1" smtClean="0">
                <a:ea typeface="方正舒体" pitchFamily="2" charset="-122"/>
              </a:rPr>
              <a:t>你知道吗？</a:t>
            </a:r>
          </a:p>
        </p:txBody>
      </p:sp>
      <p:sp>
        <p:nvSpPr>
          <p:cNvPr id="12291" name="Rectangle 3"/>
          <p:cNvSpPr>
            <a:spLocks noGrp="1" noChangeArrowheads="1"/>
          </p:cNvSpPr>
          <p:nvPr>
            <p:ph type="body" idx="1"/>
          </p:nvPr>
        </p:nvSpPr>
        <p:spPr>
          <a:xfrm>
            <a:off x="571500" y="1905000"/>
            <a:ext cx="8001000" cy="4267200"/>
          </a:xfrm>
        </p:spPr>
        <p:txBody>
          <a:bodyPr/>
          <a:lstStyle/>
          <a:p>
            <a:pPr eaLnBrk="1" hangingPunct="1">
              <a:buFont typeface="Wingdings" pitchFamily="2" charset="2"/>
              <a:buNone/>
            </a:pPr>
            <a:r>
              <a:rPr lang="en-US" altLang="zh-CN" dirty="0" smtClean="0"/>
              <a:t>        </a:t>
            </a:r>
            <a:r>
              <a:rPr lang="zh-CN" altLang="en-US" sz="4000" b="1" dirty="0" smtClean="0">
                <a:solidFill>
                  <a:schemeClr val="folHlink"/>
                </a:solidFill>
                <a:ea typeface="华文行楷" pitchFamily="2" charset="-122"/>
              </a:rPr>
              <a:t>目前全球正面临着缺水的严峻挑战</a:t>
            </a:r>
            <a:r>
              <a:rPr lang="en-US" altLang="zh-CN" sz="4000" b="1" dirty="0" smtClean="0">
                <a:solidFill>
                  <a:schemeClr val="folHlink"/>
                </a:solidFill>
                <a:latin typeface="Times New Roman" pitchFamily="18" charset="0"/>
                <a:ea typeface="华文行楷" pitchFamily="2" charset="-122"/>
              </a:rPr>
              <a:t>.</a:t>
            </a:r>
            <a:r>
              <a:rPr lang="en-US" altLang="zh-CN" sz="4000" b="1" dirty="0" smtClean="0">
                <a:solidFill>
                  <a:schemeClr val="folHlink"/>
                </a:solidFill>
                <a:ea typeface="华文行楷" pitchFamily="2" charset="-122"/>
              </a:rPr>
              <a:t> </a:t>
            </a:r>
            <a:r>
              <a:rPr lang="zh-CN" altLang="en-US" sz="4000" b="1" dirty="0" smtClean="0">
                <a:solidFill>
                  <a:schemeClr val="folHlink"/>
                </a:solidFill>
                <a:ea typeface="华文行楷" pitchFamily="2" charset="-122"/>
              </a:rPr>
              <a:t>我国是一个严重缺水的国家</a:t>
            </a:r>
            <a:r>
              <a:rPr lang="en-US" altLang="zh-CN" sz="4000" b="1" dirty="0" smtClean="0">
                <a:solidFill>
                  <a:schemeClr val="folHlink"/>
                </a:solidFill>
                <a:latin typeface="Times New Roman" pitchFamily="18" charset="0"/>
                <a:ea typeface="华文行楷" pitchFamily="2" charset="-122"/>
              </a:rPr>
              <a:t>.</a:t>
            </a:r>
            <a:r>
              <a:rPr lang="zh-CN" altLang="en-US" sz="4000" b="1" dirty="0" smtClean="0">
                <a:solidFill>
                  <a:schemeClr val="folHlink"/>
                </a:solidFill>
                <a:ea typeface="华文行楷" pitchFamily="2" charset="-122"/>
              </a:rPr>
              <a:t>通过下面的统计活动，同学们将对世界淡水资源、中国缺水的形势以及我国水资源的利用情况有所了解</a:t>
            </a:r>
            <a:r>
              <a:rPr lang="en-US" altLang="zh-CN" sz="4000" b="1" dirty="0" smtClean="0">
                <a:solidFill>
                  <a:schemeClr val="folHlink"/>
                </a:solidFill>
                <a:latin typeface="Times New Roman" pitchFamily="18" charset="0"/>
                <a:ea typeface="华文行楷" pitchFamily="2" charset="-122"/>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12291">
                                            <p:txEl>
                                              <p:pRg st="0" end="0"/>
                                            </p:txEl>
                                          </p:spTgt>
                                        </p:tgtEl>
                                        <p:attrNameLst>
                                          <p:attrName>style.visibility</p:attrName>
                                        </p:attrNameLst>
                                      </p:cBhvr>
                                      <p:to>
                                        <p:strVal val="visible"/>
                                      </p:to>
                                    </p:set>
                                    <p:anim calcmode="discrete" valueType="clr">
                                      <p:cBhvr override="childStyle">
                                        <p:cTn id="7" dur="500"/>
                                        <p:tgtEl>
                                          <p:spTgt spid="1229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12291">
                                            <p:txEl>
                                              <p:pRg st="0" end="0"/>
                                            </p:txEl>
                                          </p:spTgt>
                                        </p:tgtEl>
                                        <p:attrNameLst>
                                          <p:attrName>fillcolor</p:attrName>
                                        </p:attrNameLst>
                                      </p:cBhvr>
                                      <p:tavLst>
                                        <p:tav tm="0">
                                          <p:val>
                                            <p:clrVal>
                                              <a:schemeClr val="accent2"/>
                                            </p:clrVal>
                                          </p:val>
                                        </p:tav>
                                        <p:tav tm="50000">
                                          <p:val>
                                            <p:clrVal>
                                              <a:schemeClr val="hlink"/>
                                            </p:clrVal>
                                          </p:val>
                                        </p:tav>
                                      </p:tavLst>
                                    </p:anim>
                                    <p:set>
                                      <p:cBhvr>
                                        <p:cTn id="9" dur="500"/>
                                        <p:tgtEl>
                                          <p:spTgt spid="12291">
                                            <p:txEl>
                                              <p:pRg st="0" end="0"/>
                                            </p:txEl>
                                          </p:spTgt>
                                        </p:tgtEl>
                                        <p:attrNameLst>
                                          <p:attrName>fill.type</p:attrName>
                                        </p:attrNameLst>
                                      </p:cBhvr>
                                      <p:to>
                                        <p:strVal val="solid"/>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iterate type="lt">
                                    <p:tmPct val="0"/>
                                  </p:iterate>
                                  <p:childTnLst>
                                    <p:set>
                                      <p:cBhvr>
                                        <p:cTn id="13" dur="1" fill="hold">
                                          <p:stCondLst>
                                            <p:cond delay="0"/>
                                          </p:stCondLst>
                                        </p:cTn>
                                        <p:tgtEl>
                                          <p:spTgt spid="12291">
                                            <p:txEl>
                                              <p:pRg st="0" end="0"/>
                                            </p:txEl>
                                          </p:spTgt>
                                        </p:tgtEl>
                                        <p:attrNameLst>
                                          <p:attrName>style.visibility</p:attrName>
                                        </p:attrNameLst>
                                      </p:cBhvr>
                                      <p:to>
                                        <p:strVal val="visible"/>
                                      </p:to>
                                    </p:set>
                                    <p:animEffect transition="in" filter="fade">
                                      <p:cBhvr>
                                        <p:cTn id="14" dur="1000"/>
                                        <p:tgtEl>
                                          <p:spTgt spid="12291">
                                            <p:txEl>
                                              <p:pRg st="0" end="0"/>
                                            </p:txEl>
                                          </p:spTgt>
                                        </p:tgtEl>
                                      </p:cBhvr>
                                    </p:animEffect>
                                    <p:anim calcmode="lin" valueType="num">
                                      <p:cBhvr>
                                        <p:cTn id="15" dur="1000" fill="hold"/>
                                        <p:tgtEl>
                                          <p:spTgt spid="1229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229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zh-CN" sz="2400" b="1" dirty="0" smtClean="0">
                <a:latin typeface="华文新魏" pitchFamily="2" charset="-122"/>
                <a:ea typeface="华文新魏" pitchFamily="2" charset="-122"/>
              </a:rPr>
              <a:t>4</a:t>
            </a:r>
            <a:r>
              <a:rPr lang="zh-CN" altLang="en-US" sz="2400" b="1" dirty="0" smtClean="0">
                <a:latin typeface="华文新魏" pitchFamily="2" charset="-122"/>
                <a:ea typeface="华文新魏" pitchFamily="2" charset="-122"/>
              </a:rPr>
              <a:t>．如果每人每天节约用水</a:t>
            </a:r>
            <a:r>
              <a:rPr lang="en-US" altLang="zh-CN" sz="2400" b="1" dirty="0" smtClean="0">
                <a:latin typeface="华文新魏" pitchFamily="2" charset="-122"/>
                <a:ea typeface="华文新魏" pitchFamily="2" charset="-122"/>
              </a:rPr>
              <a:t>10</a:t>
            </a:r>
            <a:r>
              <a:rPr lang="zh-CN" altLang="en-US" sz="2400" b="1" dirty="0" smtClean="0">
                <a:latin typeface="华文新魏" pitchFamily="2" charset="-122"/>
                <a:ea typeface="华文新魏" pitchFamily="2" charset="-122"/>
              </a:rPr>
              <a:t>升，按</a:t>
            </a:r>
            <a:r>
              <a:rPr lang="en-US" altLang="zh-CN" sz="2400" b="1" dirty="0" smtClean="0">
                <a:latin typeface="华文新魏" pitchFamily="2" charset="-122"/>
                <a:ea typeface="华文新魏" pitchFamily="2" charset="-122"/>
              </a:rPr>
              <a:t>12</a:t>
            </a:r>
            <a:r>
              <a:rPr lang="zh-CN" altLang="en-US" sz="2400" b="1" dirty="0" smtClean="0">
                <a:latin typeface="华文新魏" pitchFamily="2" charset="-122"/>
                <a:ea typeface="华文新魏" pitchFamily="2" charset="-122"/>
              </a:rPr>
              <a:t>亿人口计算，一天可以节约多少吨水？按</a:t>
            </a:r>
            <a:r>
              <a:rPr lang="en-US" altLang="zh-CN" sz="2400" b="1" dirty="0" smtClean="0">
                <a:latin typeface="华文新魏" pitchFamily="2" charset="-122"/>
                <a:ea typeface="华文新魏" pitchFamily="2" charset="-122"/>
              </a:rPr>
              <a:t>BWR</a:t>
            </a:r>
            <a:r>
              <a:rPr lang="zh-CN" altLang="en-US" sz="2400" b="1" dirty="0" smtClean="0">
                <a:latin typeface="华文新魏" pitchFamily="2" charset="-122"/>
                <a:ea typeface="华文新魏" pitchFamily="2" charset="-122"/>
              </a:rPr>
              <a:t>标准计算，这些水可供</a:t>
            </a:r>
            <a:r>
              <a:rPr lang="en-US" altLang="zh-CN" sz="2400" b="1" dirty="0" smtClean="0">
                <a:latin typeface="华文新魏" pitchFamily="2" charset="-122"/>
                <a:ea typeface="华文新魏" pitchFamily="2" charset="-122"/>
              </a:rPr>
              <a:t>1</a:t>
            </a:r>
            <a:r>
              <a:rPr lang="zh-CN" altLang="en-US" sz="2400" b="1" dirty="0" smtClean="0">
                <a:latin typeface="华文新魏" pitchFamily="2" charset="-122"/>
                <a:ea typeface="华文新魏" pitchFamily="2" charset="-122"/>
              </a:rPr>
              <a:t>个人多少年的生活用水？</a:t>
            </a:r>
            <a:r>
              <a:rPr lang="zh-CN" altLang="en-US" sz="3400" dirty="0" smtClean="0"/>
              <a:t> </a:t>
            </a:r>
          </a:p>
        </p:txBody>
      </p:sp>
      <p:pic>
        <p:nvPicPr>
          <p:cNvPr id="33796"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14400" y="2057400"/>
            <a:ext cx="6396038"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5" descr="j015776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62800" y="4572000"/>
            <a:ext cx="1795463" cy="181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6" descr="j018600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8600" y="4724400"/>
            <a:ext cx="1776413" cy="182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circle(in)">
                                      <p:cBhvr>
                                        <p:cTn id="7" dur="2000"/>
                                        <p:tgtEl>
                                          <p:spTgt spid="337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blinds(horizontal)">
                                      <p:cBhvr>
                                        <p:cTn id="12" dur="500"/>
                                        <p:tgtEl>
                                          <p:spTgt spid="33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zh-CN" sz="3600" b="1" smtClean="0">
                <a:solidFill>
                  <a:schemeClr val="accent2"/>
                </a:solidFill>
                <a:latin typeface="华文新魏" pitchFamily="2" charset="-122"/>
                <a:ea typeface="华文新魏" pitchFamily="2" charset="-122"/>
              </a:rPr>
              <a:t>5</a:t>
            </a:r>
            <a:r>
              <a:rPr lang="zh-CN" altLang="en-US" sz="3600" b="1" smtClean="0">
                <a:solidFill>
                  <a:schemeClr val="accent2"/>
                </a:solidFill>
                <a:latin typeface="华文新魏" pitchFamily="2" charset="-122"/>
                <a:ea typeface="华文新魏" pitchFamily="2" charset="-122"/>
              </a:rPr>
              <a:t>．你还可以得到哪些信息？</a:t>
            </a:r>
          </a:p>
        </p:txBody>
      </p:sp>
      <p:pic>
        <p:nvPicPr>
          <p:cNvPr id="24579"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5800" y="2209800"/>
            <a:ext cx="737235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1981200"/>
            <a:ext cx="8001000" cy="1216025"/>
          </a:xfrm>
        </p:spPr>
        <p:txBody>
          <a:bodyPr/>
          <a:lstStyle/>
          <a:p>
            <a:pPr eaLnBrk="1" hangingPunct="1"/>
            <a:r>
              <a:rPr lang="zh-CN" altLang="en-US" sz="3400" b="1" dirty="0" smtClean="0">
                <a:latin typeface="华文新魏" pitchFamily="2" charset="-122"/>
                <a:ea typeface="华文新魏" pitchFamily="2" charset="-122"/>
              </a:rPr>
              <a:t>活动</a:t>
            </a:r>
            <a:r>
              <a:rPr lang="en-US" altLang="zh-CN" sz="3400" b="1" dirty="0" smtClean="0">
                <a:latin typeface="华文新魏" pitchFamily="2" charset="-122"/>
                <a:ea typeface="华文新魏" pitchFamily="2" charset="-122"/>
              </a:rPr>
              <a:t>3</a:t>
            </a:r>
            <a:r>
              <a:rPr lang="zh-CN" altLang="en-US" sz="3400" b="1" dirty="0" smtClean="0">
                <a:latin typeface="华文新魏" pitchFamily="2" charset="-122"/>
                <a:ea typeface="华文新魏" pitchFamily="2" charset="-122"/>
              </a:rPr>
              <a:t>：讨论工农业生产及生活中节约用水的好办法</a:t>
            </a:r>
            <a:r>
              <a:rPr lang="zh-CN" altLang="en-US" sz="3400" dirty="0" smtClean="0"/>
              <a:t> </a:t>
            </a:r>
            <a:r>
              <a:rPr lang="en-US" altLang="zh-CN" sz="3400" dirty="0" smtClean="0">
                <a:latin typeface="Times New Roman" pitchFamily="18" charset="0"/>
              </a:rPr>
              <a:t>.</a:t>
            </a:r>
          </a:p>
        </p:txBody>
      </p:sp>
      <p:sp>
        <p:nvSpPr>
          <p:cNvPr id="35843" name="Rectangle 3"/>
          <p:cNvSpPr>
            <a:spLocks noGrp="1" noChangeArrowheads="1"/>
          </p:cNvSpPr>
          <p:nvPr>
            <p:ph type="body" idx="1"/>
          </p:nvPr>
        </p:nvSpPr>
        <p:spPr>
          <a:xfrm>
            <a:off x="533400" y="3429000"/>
            <a:ext cx="8001000" cy="1752600"/>
          </a:xfrm>
        </p:spPr>
        <p:txBody>
          <a:bodyPr/>
          <a:lstStyle/>
          <a:p>
            <a:pPr eaLnBrk="1" hangingPunct="1"/>
            <a:r>
              <a:rPr lang="zh-CN" altLang="en-US" dirty="0" smtClean="0"/>
              <a:t>请小组讨论</a:t>
            </a:r>
            <a:r>
              <a:rPr lang="en-US" altLang="zh-CN" dirty="0" smtClean="0">
                <a:latin typeface="Times New Roman" pitchFamily="18" charset="0"/>
              </a:rPr>
              <a:t>.</a:t>
            </a:r>
          </a:p>
        </p:txBody>
      </p:sp>
      <p:pic>
        <p:nvPicPr>
          <p:cNvPr id="25604" name="Picture 4" descr="j018742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81800" y="4114800"/>
            <a:ext cx="1762125" cy="182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5" descr="j019616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010400" y="304800"/>
            <a:ext cx="1801813"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plus(in)">
                                      <p:cBhvr>
                                        <p:cTn id="7" dur="2000"/>
                                        <p:tgtEl>
                                          <p:spTgt spid="3584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5843">
                                            <p:txEl>
                                              <p:pRg st="0" end="0"/>
                                            </p:txEl>
                                          </p:spTgt>
                                        </p:tgtEl>
                                        <p:attrNameLst>
                                          <p:attrName>style.visibility</p:attrName>
                                        </p:attrNameLst>
                                      </p:cBhvr>
                                      <p:to>
                                        <p:strVal val="visible"/>
                                      </p:to>
                                    </p:set>
                                    <p:animEffect transition="in" filter="blinds(horizontal)">
                                      <p:cBhvr>
                                        <p:cTn id="12" dur="500"/>
                                        <p:tgtEl>
                                          <p:spTgt spid="358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52400" y="1981200"/>
            <a:ext cx="8839200" cy="1216025"/>
          </a:xfrm>
        </p:spPr>
        <p:txBody>
          <a:bodyPr/>
          <a:lstStyle/>
          <a:p>
            <a:pPr eaLnBrk="1" hangingPunct="1"/>
            <a:r>
              <a:rPr lang="en-US" altLang="zh-CN" sz="3400" b="1" dirty="0" smtClean="0">
                <a:ea typeface="华文新魏" pitchFamily="2" charset="-122"/>
              </a:rPr>
              <a:t>      </a:t>
            </a:r>
            <a:r>
              <a:rPr lang="zh-CN" altLang="en-US" sz="3400" b="1" dirty="0" smtClean="0">
                <a:ea typeface="华文新魏" pitchFamily="2" charset="-122"/>
              </a:rPr>
              <a:t>结合统计图表和调查结果，写一篇调查报告，说明我国水资源短缺的形势、水资源浪费的情况以及节约用水的紧迫性和可行办法</a:t>
            </a:r>
            <a:r>
              <a:rPr lang="en-US" altLang="zh-CN" sz="3400" b="1" dirty="0" smtClean="0">
                <a:latin typeface="Times New Roman" pitchFamily="18" charset="0"/>
                <a:ea typeface="华文新魏" pitchFamily="2" charset="-122"/>
              </a:rPr>
              <a:t>.</a:t>
            </a:r>
          </a:p>
        </p:txBody>
      </p:sp>
      <p:sp>
        <p:nvSpPr>
          <p:cNvPr id="26627" name="Rectangle 3"/>
          <p:cNvSpPr>
            <a:spLocks noGrp="1" noChangeArrowheads="1"/>
          </p:cNvSpPr>
          <p:nvPr>
            <p:ph type="body" idx="1"/>
          </p:nvPr>
        </p:nvSpPr>
        <p:spPr>
          <a:xfrm>
            <a:off x="609600" y="838200"/>
            <a:ext cx="8001000" cy="914400"/>
          </a:xfrm>
        </p:spPr>
        <p:txBody>
          <a:bodyPr/>
          <a:lstStyle/>
          <a:p>
            <a:pPr eaLnBrk="1" hangingPunct="1"/>
            <a:r>
              <a:rPr lang="zh-CN" altLang="en-US" sz="3600" b="1" dirty="0" smtClean="0">
                <a:solidFill>
                  <a:schemeClr val="accent2"/>
                </a:solidFill>
                <a:ea typeface="华文新魏" pitchFamily="2" charset="-122"/>
              </a:rPr>
              <a:t>作业：</a:t>
            </a:r>
          </a:p>
        </p:txBody>
      </p:sp>
      <p:sp>
        <p:nvSpPr>
          <p:cNvPr id="36868" name="Rectangle 4"/>
          <p:cNvSpPr>
            <a:spLocks noChangeArrowheads="1"/>
          </p:cNvSpPr>
          <p:nvPr/>
        </p:nvSpPr>
        <p:spPr bwMode="auto">
          <a:xfrm>
            <a:off x="229972" y="3216781"/>
            <a:ext cx="80772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66700"/>
            <a:r>
              <a:rPr lang="zh-CN" altLang="en-US" sz="3200" b="1" dirty="0">
                <a:solidFill>
                  <a:schemeClr val="accent2"/>
                </a:solidFill>
                <a:latin typeface="华文行楷" pitchFamily="2" charset="-122"/>
                <a:ea typeface="华文行楷" pitchFamily="2" charset="-122"/>
              </a:rPr>
              <a:t>说明：同学可参考以下问题完成该课题报告：</a:t>
            </a:r>
            <a:r>
              <a:rPr lang="en-US" altLang="zh-CN" sz="3200" b="1" dirty="0">
                <a:solidFill>
                  <a:schemeClr val="accent2"/>
                </a:solidFill>
                <a:latin typeface="华文行楷" pitchFamily="2" charset="-122"/>
                <a:ea typeface="华文行楷" pitchFamily="2" charset="-122"/>
              </a:rPr>
              <a:t>&lt;</a:t>
            </a:r>
            <a:r>
              <a:rPr lang="en-US" altLang="zh-CN" sz="3200" b="1" dirty="0" err="1">
                <a:solidFill>
                  <a:schemeClr val="accent2"/>
                </a:solidFill>
                <a:latin typeface="华文行楷" pitchFamily="2" charset="-122"/>
                <a:ea typeface="华文行楷" pitchFamily="2" charset="-122"/>
              </a:rPr>
              <a:t>i</a:t>
            </a:r>
            <a:r>
              <a:rPr lang="en-US" altLang="zh-CN" sz="3200" b="1" dirty="0">
                <a:solidFill>
                  <a:schemeClr val="accent2"/>
                </a:solidFill>
                <a:latin typeface="华文行楷" pitchFamily="2" charset="-122"/>
                <a:ea typeface="华文行楷" pitchFamily="2" charset="-122"/>
              </a:rPr>
              <a:t>&gt;</a:t>
            </a:r>
            <a:r>
              <a:rPr lang="zh-CN" altLang="en-US" sz="3200" b="1" dirty="0">
                <a:solidFill>
                  <a:schemeClr val="accent2"/>
                </a:solidFill>
                <a:latin typeface="华文行楷" pitchFamily="2" charset="-122"/>
                <a:ea typeface="华文行楷" pitchFamily="2" charset="-122"/>
              </a:rPr>
              <a:t>水资源是有限的；</a:t>
            </a:r>
          </a:p>
          <a:p>
            <a:pPr indent="266700"/>
            <a:r>
              <a:rPr lang="zh-CN" altLang="en-US" sz="3200" b="1" dirty="0">
                <a:solidFill>
                  <a:schemeClr val="accent2"/>
                </a:solidFill>
                <a:latin typeface="华文行楷" pitchFamily="2" charset="-122"/>
                <a:ea typeface="华文行楷" pitchFamily="2" charset="-122"/>
              </a:rPr>
              <a:t>    </a:t>
            </a:r>
            <a:r>
              <a:rPr lang="en-US" altLang="zh-CN" sz="3200" b="1" dirty="0">
                <a:solidFill>
                  <a:schemeClr val="accent2"/>
                </a:solidFill>
                <a:latin typeface="华文行楷" pitchFamily="2" charset="-122"/>
                <a:ea typeface="华文行楷" pitchFamily="2" charset="-122"/>
              </a:rPr>
              <a:t>&lt;ii&gt;</a:t>
            </a:r>
            <a:r>
              <a:rPr lang="zh-CN" altLang="en-US" sz="3200" b="1" dirty="0">
                <a:solidFill>
                  <a:schemeClr val="accent2"/>
                </a:solidFill>
                <a:latin typeface="华文行楷" pitchFamily="2" charset="-122"/>
                <a:ea typeface="华文行楷" pitchFamily="2" charset="-122"/>
              </a:rPr>
              <a:t>我国用水量逐年增加；</a:t>
            </a:r>
          </a:p>
          <a:p>
            <a:pPr indent="266700"/>
            <a:r>
              <a:rPr lang="zh-CN" altLang="en-US" sz="3200" b="1" dirty="0">
                <a:solidFill>
                  <a:schemeClr val="accent2"/>
                </a:solidFill>
                <a:latin typeface="华文行楷" pitchFamily="2" charset="-122"/>
                <a:ea typeface="华文行楷" pitchFamily="2" charset="-122"/>
              </a:rPr>
              <a:t>    </a:t>
            </a:r>
            <a:r>
              <a:rPr lang="en-US" altLang="zh-CN" sz="3200" b="1" dirty="0">
                <a:solidFill>
                  <a:schemeClr val="accent2"/>
                </a:solidFill>
                <a:latin typeface="华文行楷" pitchFamily="2" charset="-122"/>
                <a:ea typeface="华文行楷" pitchFamily="2" charset="-122"/>
              </a:rPr>
              <a:t>&lt;iii&gt;</a:t>
            </a:r>
            <a:r>
              <a:rPr lang="zh-CN" altLang="en-US" sz="3200" b="1" dirty="0">
                <a:solidFill>
                  <a:schemeClr val="accent2"/>
                </a:solidFill>
                <a:latin typeface="华文行楷" pitchFamily="2" charset="-122"/>
                <a:ea typeface="华文行楷" pitchFamily="2" charset="-122"/>
              </a:rPr>
              <a:t>我国曾出现过水危机；</a:t>
            </a:r>
          </a:p>
          <a:p>
            <a:pPr indent="266700"/>
            <a:r>
              <a:rPr lang="zh-CN" altLang="en-US" sz="3200" b="1" dirty="0">
                <a:solidFill>
                  <a:schemeClr val="accent2"/>
                </a:solidFill>
                <a:latin typeface="华文行楷" pitchFamily="2" charset="-122"/>
                <a:ea typeface="华文行楷" pitchFamily="2" charset="-122"/>
              </a:rPr>
              <a:t>    </a:t>
            </a:r>
            <a:r>
              <a:rPr lang="en-US" altLang="zh-CN" sz="3200" b="1" dirty="0">
                <a:solidFill>
                  <a:schemeClr val="accent2"/>
                </a:solidFill>
                <a:latin typeface="华文行楷" pitchFamily="2" charset="-122"/>
                <a:ea typeface="华文行楷" pitchFamily="2" charset="-122"/>
              </a:rPr>
              <a:t>&lt;iv&gt;</a:t>
            </a:r>
            <a:r>
              <a:rPr lang="zh-CN" altLang="en-US" sz="3200" b="1" dirty="0">
                <a:solidFill>
                  <a:schemeClr val="accent2"/>
                </a:solidFill>
                <a:latin typeface="华文行楷" pitchFamily="2" charset="-122"/>
                <a:ea typeface="华文行楷" pitchFamily="2" charset="-122"/>
              </a:rPr>
              <a:t>节水的重要性；</a:t>
            </a:r>
          </a:p>
          <a:p>
            <a:pPr indent="266700"/>
            <a:r>
              <a:rPr lang="zh-CN" altLang="en-US" sz="3200" b="1" dirty="0">
                <a:solidFill>
                  <a:schemeClr val="accent2"/>
                </a:solidFill>
                <a:latin typeface="华文行楷" pitchFamily="2" charset="-122"/>
                <a:ea typeface="华文行楷" pitchFamily="2" charset="-122"/>
              </a:rPr>
              <a:t>    </a:t>
            </a:r>
            <a:r>
              <a:rPr lang="en-US" altLang="zh-CN" sz="3200" b="1" dirty="0">
                <a:solidFill>
                  <a:schemeClr val="accent2"/>
                </a:solidFill>
                <a:latin typeface="华文行楷" pitchFamily="2" charset="-122"/>
                <a:ea typeface="华文行楷" pitchFamily="2" charset="-122"/>
              </a:rPr>
              <a:t>&lt;v&gt;</a:t>
            </a:r>
            <a:r>
              <a:rPr lang="zh-CN" altLang="en-US" sz="3200" b="1" dirty="0">
                <a:solidFill>
                  <a:schemeClr val="accent2"/>
                </a:solidFill>
                <a:latin typeface="华文行楷" pitchFamily="2" charset="-122"/>
                <a:ea typeface="华文行楷" pitchFamily="2" charset="-122"/>
              </a:rPr>
              <a:t>提出好办法</a:t>
            </a:r>
            <a:r>
              <a:rPr lang="en-US" altLang="zh-CN" sz="3200" b="1" dirty="0">
                <a:solidFill>
                  <a:schemeClr val="accent2"/>
                </a:solidFill>
                <a:latin typeface="华文行楷" pitchFamily="2" charset="-122"/>
                <a:ea typeface="华文行楷" pitchFamily="2" charset="-122"/>
              </a:rPr>
              <a:t>. </a:t>
            </a:r>
            <a:r>
              <a:rPr lang="en-US" altLang="zh-CN" sz="3200" b="1" dirty="0" smtClean="0">
                <a:solidFill>
                  <a:schemeClr val="accent2"/>
                </a:solidFill>
                <a:latin typeface="华文行楷" pitchFamily="2" charset="-122"/>
                <a:ea typeface="华文行楷" pitchFamily="2" charset="-122"/>
              </a:rPr>
              <a:t> </a:t>
            </a:r>
            <a:endParaRPr lang="en-US" altLang="zh-CN" sz="3200" b="1" dirty="0">
              <a:solidFill>
                <a:schemeClr val="accent2"/>
              </a:solidFill>
              <a:latin typeface="华文行楷" pitchFamily="2" charset="-122"/>
              <a:ea typeface="华文行楷" pitchFamily="2" charset="-122"/>
            </a:endParaRPr>
          </a:p>
        </p:txBody>
      </p:sp>
      <p:pic>
        <p:nvPicPr>
          <p:cNvPr id="26629" name="Picture 5" descr="j030295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04049" y="4038600"/>
            <a:ext cx="152241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6" descr="j030084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58000" y="0"/>
            <a:ext cx="1814513"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1000"/>
                                        <p:tgtEl>
                                          <p:spTgt spid="36866"/>
                                        </p:tgtEl>
                                      </p:cBhvr>
                                    </p:animEffect>
                                    <p:anim calcmode="lin" valueType="num">
                                      <p:cBhvr>
                                        <p:cTn id="8" dur="1000" fill="hold"/>
                                        <p:tgtEl>
                                          <p:spTgt spid="36866"/>
                                        </p:tgtEl>
                                        <p:attrNameLst>
                                          <p:attrName>ppt_x</p:attrName>
                                        </p:attrNameLst>
                                      </p:cBhvr>
                                      <p:tavLst>
                                        <p:tav tm="0">
                                          <p:val>
                                            <p:strVal val="#ppt_x"/>
                                          </p:val>
                                        </p:tav>
                                        <p:tav tm="100000">
                                          <p:val>
                                            <p:strVal val="#ppt_x"/>
                                          </p:val>
                                        </p:tav>
                                      </p:tavLst>
                                    </p:anim>
                                    <p:anim calcmode="lin" valueType="num">
                                      <p:cBhvr>
                                        <p:cTn id="9" dur="1000" fill="hold"/>
                                        <p:tgtEl>
                                          <p:spTgt spid="36866"/>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6868"/>
                                        </p:tgtEl>
                                        <p:attrNameLst>
                                          <p:attrName>style.visibility</p:attrName>
                                        </p:attrNameLst>
                                      </p:cBhvr>
                                      <p:to>
                                        <p:strVal val="visible"/>
                                      </p:to>
                                    </p:set>
                                    <p:animEffect transition="in" filter="fade">
                                      <p:cBhvr>
                                        <p:cTn id="14" dur="1000"/>
                                        <p:tgtEl>
                                          <p:spTgt spid="36868"/>
                                        </p:tgtEl>
                                      </p:cBhvr>
                                    </p:animEffect>
                                    <p:anim calcmode="lin" valueType="num">
                                      <p:cBhvr>
                                        <p:cTn id="15" dur="1000" fill="hold"/>
                                        <p:tgtEl>
                                          <p:spTgt spid="36868"/>
                                        </p:tgtEl>
                                        <p:attrNameLst>
                                          <p:attrName>ppt_x</p:attrName>
                                        </p:attrNameLst>
                                      </p:cBhvr>
                                      <p:tavLst>
                                        <p:tav tm="0">
                                          <p:val>
                                            <p:strVal val="#ppt_x"/>
                                          </p:val>
                                        </p:tav>
                                        <p:tav tm="100000">
                                          <p:val>
                                            <p:strVal val="#ppt_x"/>
                                          </p:val>
                                        </p:tav>
                                      </p:tavLst>
                                    </p:anim>
                                    <p:anim calcmode="lin" valueType="num">
                                      <p:cBhvr>
                                        <p:cTn id="16" dur="1000" fill="hold"/>
                                        <p:tgtEl>
                                          <p:spTgt spid="368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4" y="4437112"/>
            <a:ext cx="645557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9144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43223" y="127289"/>
            <a:ext cx="7705374" cy="2679593"/>
          </a:xfrm>
          <a:prstGeom prst="rect">
            <a:avLst/>
          </a:prstGeom>
          <a:noFill/>
          <a:ln>
            <a:noFill/>
          </a:ln>
        </p:spPr>
      </p:pic>
      <p:sp>
        <p:nvSpPr>
          <p:cNvPr id="15" name="Rectangle 3"/>
          <p:cNvSpPr>
            <a:spLocks noChangeArrowheads="1"/>
          </p:cNvSpPr>
          <p:nvPr/>
        </p:nvSpPr>
        <p:spPr bwMode="auto">
          <a:xfrm>
            <a:off x="468313" y="3097345"/>
            <a:ext cx="4103687"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3097345"/>
            <a:ext cx="4103688"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309734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573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zh-CN" altLang="en-US" sz="4400" smtClean="0">
                <a:latin typeface="华文行楷" pitchFamily="2" charset="-122"/>
                <a:ea typeface="华文行楷" pitchFamily="2" charset="-122"/>
              </a:rPr>
              <a:t>活动</a:t>
            </a:r>
            <a:r>
              <a:rPr lang="en-US" altLang="zh-CN" sz="4400" smtClean="0">
                <a:latin typeface="华文行楷" pitchFamily="2" charset="-122"/>
                <a:ea typeface="华文行楷" pitchFamily="2" charset="-122"/>
              </a:rPr>
              <a:t>1</a:t>
            </a:r>
            <a:r>
              <a:rPr lang="zh-CN" altLang="en-US" sz="4400" smtClean="0">
                <a:latin typeface="华文行楷" pitchFamily="2" charset="-122"/>
                <a:ea typeface="华文行楷" pitchFamily="2" charset="-122"/>
              </a:rPr>
              <a:t>：</a:t>
            </a:r>
          </a:p>
        </p:txBody>
      </p:sp>
      <p:sp>
        <p:nvSpPr>
          <p:cNvPr id="6147" name="Rectangle 3"/>
          <p:cNvSpPr>
            <a:spLocks noGrp="1" noChangeArrowheads="1"/>
          </p:cNvSpPr>
          <p:nvPr>
            <p:ph type="body" idx="1"/>
          </p:nvPr>
        </p:nvSpPr>
        <p:spPr/>
        <p:txBody>
          <a:bodyPr/>
          <a:lstStyle/>
          <a:p>
            <a:pPr eaLnBrk="1" hangingPunct="1">
              <a:buFont typeface="Wingdings" pitchFamily="2" charset="2"/>
              <a:buNone/>
            </a:pPr>
            <a:r>
              <a:rPr lang="en-US" altLang="zh-CN" smtClean="0"/>
              <a:t>        </a:t>
            </a:r>
            <a:r>
              <a:rPr lang="zh-CN" altLang="en-US" sz="4400" smtClean="0">
                <a:ea typeface="华文新魏" pitchFamily="2" charset="-122"/>
              </a:rPr>
              <a:t>请同学们认真阅读下面的资料，并根据问题，找到答案</a:t>
            </a:r>
            <a:r>
              <a:rPr lang="en-US" altLang="zh-CN" sz="4400" smtClean="0">
                <a:latin typeface="Times New Roman" pitchFamily="18" charset="0"/>
                <a:ea typeface="华文新魏" pitchFamily="2" charset="-122"/>
              </a:rPr>
              <a:t>.</a:t>
            </a:r>
          </a:p>
        </p:txBody>
      </p:sp>
      <p:grpSp>
        <p:nvGrpSpPr>
          <p:cNvPr id="6148" name="Group 7"/>
          <p:cNvGrpSpPr>
            <a:grpSpLocks/>
          </p:cNvGrpSpPr>
          <p:nvPr/>
        </p:nvGrpSpPr>
        <p:grpSpPr bwMode="auto">
          <a:xfrm>
            <a:off x="0" y="3544888"/>
            <a:ext cx="9144000" cy="3313112"/>
            <a:chOff x="0" y="2233"/>
            <a:chExt cx="5760" cy="2087"/>
          </a:xfrm>
        </p:grpSpPr>
        <p:pic>
          <p:nvPicPr>
            <p:cNvPr id="6149" name="Picture 4" descr="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00" y="2233"/>
              <a:ext cx="2160" cy="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233"/>
              <a:ext cx="2160" cy="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5" descr="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28" y="2233"/>
              <a:ext cx="2160" cy="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zh-CN" altLang="en-US" sz="3400" b="1" dirty="0" smtClean="0">
                <a:latin typeface="华文行楷" pitchFamily="2" charset="-122"/>
                <a:ea typeface="华文行楷" pitchFamily="2" charset="-122"/>
              </a:rPr>
              <a:t>问题</a:t>
            </a:r>
            <a:r>
              <a:rPr lang="en-US" altLang="zh-CN" sz="3400" b="1" dirty="0" smtClean="0">
                <a:latin typeface="华文行楷" pitchFamily="2" charset="-122"/>
                <a:ea typeface="华文行楷" pitchFamily="2" charset="-122"/>
              </a:rPr>
              <a:t>1</a:t>
            </a:r>
            <a:r>
              <a:rPr lang="zh-CN" altLang="en-US" sz="3400" b="1" dirty="0" smtClean="0">
                <a:latin typeface="华文行楷" pitchFamily="2" charset="-122"/>
                <a:ea typeface="华文行楷" pitchFamily="2" charset="-122"/>
              </a:rPr>
              <a:t>：地球上的水资源和淡水资源分布怎样？</a:t>
            </a:r>
          </a:p>
        </p:txBody>
      </p:sp>
      <p:sp>
        <p:nvSpPr>
          <p:cNvPr id="13315" name="Rectangle 3"/>
          <p:cNvSpPr>
            <a:spLocks noGrp="1" noChangeArrowheads="1"/>
          </p:cNvSpPr>
          <p:nvPr>
            <p:ph type="body" idx="1"/>
          </p:nvPr>
        </p:nvSpPr>
        <p:spPr>
          <a:xfrm>
            <a:off x="566738" y="1752600"/>
            <a:ext cx="8120062" cy="4267200"/>
          </a:xfrm>
        </p:spPr>
        <p:txBody>
          <a:bodyPr/>
          <a:lstStyle/>
          <a:p>
            <a:pPr eaLnBrk="1" hangingPunct="1">
              <a:buFont typeface="Wingdings" pitchFamily="2" charset="2"/>
              <a:buNone/>
            </a:pPr>
            <a:r>
              <a:rPr lang="zh-CN" altLang="en-US" dirty="0" smtClean="0">
                <a:ea typeface="华文行楷" pitchFamily="2" charset="-122"/>
              </a:rPr>
              <a:t>资料：</a:t>
            </a:r>
            <a:r>
              <a:rPr lang="zh-CN" altLang="en-US" b="1" dirty="0" smtClean="0"/>
              <a:t>地球上的水包括大气水，地表水，地下水三大类</a:t>
            </a:r>
            <a:r>
              <a:rPr lang="en-US" altLang="zh-CN" b="1" dirty="0" smtClean="0">
                <a:latin typeface="Times New Roman" pitchFamily="18" charset="0"/>
              </a:rPr>
              <a:t>.</a:t>
            </a:r>
            <a:r>
              <a:rPr lang="zh-CN" altLang="en-US" b="1" dirty="0" smtClean="0"/>
              <a:t>地表水可分为海洋水和陆地水</a:t>
            </a:r>
            <a:r>
              <a:rPr lang="en-US" altLang="zh-CN" b="1" dirty="0" smtClean="0">
                <a:latin typeface="Times New Roman" pitchFamily="18" charset="0"/>
              </a:rPr>
              <a:t>.</a:t>
            </a:r>
            <a:r>
              <a:rPr lang="zh-CN" altLang="en-US" b="1" dirty="0" smtClean="0"/>
              <a:t>陆地水又可分为冰川、河流、湖泊等</a:t>
            </a:r>
            <a:r>
              <a:rPr lang="en-US" altLang="zh-CN" b="1" dirty="0" smtClean="0">
                <a:latin typeface="Times New Roman" pitchFamily="18" charset="0"/>
              </a:rPr>
              <a:t>.</a:t>
            </a:r>
            <a:r>
              <a:rPr lang="zh-CN" altLang="en-US" b="1" dirty="0" smtClean="0"/>
              <a:t>地球上水的总体积是</a:t>
            </a:r>
            <a:r>
              <a:rPr lang="en-US" altLang="zh-CN" b="1" dirty="0" smtClean="0">
                <a:solidFill>
                  <a:schemeClr val="accent2"/>
                </a:solidFill>
              </a:rPr>
              <a:t>14.2</a:t>
            </a:r>
            <a:r>
              <a:rPr lang="zh-CN" altLang="en-US" b="1" dirty="0" smtClean="0"/>
              <a:t>亿立方千米</a:t>
            </a:r>
            <a:r>
              <a:rPr lang="en-US" altLang="zh-CN" b="1" dirty="0" smtClean="0">
                <a:latin typeface="Times New Roman" pitchFamily="18" charset="0"/>
              </a:rPr>
              <a:t>.</a:t>
            </a:r>
            <a:r>
              <a:rPr lang="zh-CN" altLang="en-US" b="1" dirty="0" smtClean="0"/>
              <a:t>其中海洋水约占</a:t>
            </a:r>
            <a:r>
              <a:rPr lang="en-US" altLang="zh-CN" b="1" dirty="0" smtClean="0">
                <a:solidFill>
                  <a:schemeClr val="accent2"/>
                </a:solidFill>
              </a:rPr>
              <a:t>96.53%</a:t>
            </a:r>
            <a:r>
              <a:rPr lang="zh-CN" altLang="en-US" b="1" dirty="0" smtClean="0"/>
              <a:t>以上，淡水约占</a:t>
            </a:r>
            <a:r>
              <a:rPr lang="en-US" altLang="zh-CN" b="1" dirty="0" smtClean="0">
                <a:solidFill>
                  <a:schemeClr val="accent2"/>
                </a:solidFill>
              </a:rPr>
              <a:t>2.53%</a:t>
            </a:r>
            <a:r>
              <a:rPr lang="en-US" altLang="zh-CN" b="1" dirty="0" smtClean="0">
                <a:latin typeface="Times New Roman" pitchFamily="18" charset="0"/>
              </a:rPr>
              <a:t>.</a:t>
            </a:r>
            <a:r>
              <a:rPr lang="zh-CN" altLang="en-US" b="1" dirty="0" smtClean="0"/>
              <a:t>而在淡水中，大部分在两极的冰川、冰盖和以地下水的形式存在，其中冰川、冰盖占</a:t>
            </a:r>
            <a:r>
              <a:rPr lang="en-US" altLang="zh-CN" b="1" dirty="0" smtClean="0">
                <a:solidFill>
                  <a:schemeClr val="accent2"/>
                </a:solidFill>
              </a:rPr>
              <a:t>77.2%</a:t>
            </a:r>
            <a:r>
              <a:rPr lang="zh-CN" altLang="en-US" b="1" dirty="0" smtClean="0"/>
              <a:t>地下水占</a:t>
            </a:r>
            <a:r>
              <a:rPr lang="en-US" altLang="zh-CN" b="1" dirty="0" smtClean="0">
                <a:solidFill>
                  <a:schemeClr val="accent2"/>
                </a:solidFill>
              </a:rPr>
              <a:t>22.4%</a:t>
            </a:r>
            <a:r>
              <a:rPr lang="zh-CN" altLang="en-US" b="1" dirty="0" smtClean="0"/>
              <a:t>，而人类可以利用的水还不到</a:t>
            </a:r>
            <a:r>
              <a:rPr lang="en-US" altLang="zh-CN" b="1" dirty="0" smtClean="0">
                <a:solidFill>
                  <a:schemeClr val="accent2"/>
                </a:solidFill>
              </a:rPr>
              <a:t>1%</a:t>
            </a:r>
            <a:r>
              <a:rPr lang="en-US" altLang="zh-CN" b="1" dirty="0" smtClean="0">
                <a:latin typeface="Times New Roman" pitchFamily="18" charset="0"/>
              </a:rPr>
              <a:t>.</a:t>
            </a:r>
          </a:p>
        </p:txBody>
      </p:sp>
      <p:pic>
        <p:nvPicPr>
          <p:cNvPr id="7172" name="Picture 4" descr="j020558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67588" y="5227638"/>
            <a:ext cx="1776412"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9" presetClass="entr" presetSubtype="0" fill="hold" nodeType="clickEffect">
                                  <p:stCondLst>
                                    <p:cond delay="0"/>
                                  </p:stCondLst>
                                  <p:childTnLst>
                                    <p:set>
                                      <p:cBhvr>
                                        <p:cTn id="10" dur="1" fill="hold">
                                          <p:stCondLst>
                                            <p:cond delay="0"/>
                                          </p:stCondLst>
                                        </p:cTn>
                                        <p:tgtEl>
                                          <p:spTgt spid="13315">
                                            <p:txEl>
                                              <p:pRg st="0" end="0"/>
                                            </p:txEl>
                                          </p:spTgt>
                                        </p:tgtEl>
                                        <p:attrNameLst>
                                          <p:attrName>style.visibility</p:attrName>
                                        </p:attrNameLst>
                                      </p:cBhvr>
                                      <p:to>
                                        <p:strVal val="visible"/>
                                      </p:to>
                                    </p:set>
                                    <p:animEffect transition="in" filter="dissolve">
                                      <p:cBhvr>
                                        <p:cTn id="11" dur="500"/>
                                        <p:tgtEl>
                                          <p:spTgt spid="13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altLang="zh-CN" smtClean="0"/>
              <a:t> </a:t>
            </a:r>
            <a:r>
              <a:rPr lang="zh-CN" altLang="en-US" sz="2800" smtClean="0"/>
              <a:t>地球水资源分布统计图	淡水资源分布统计图</a:t>
            </a:r>
          </a:p>
        </p:txBody>
      </p:sp>
      <p:pic>
        <p:nvPicPr>
          <p:cNvPr id="8195" name="Picture 4" descr="04"/>
          <p:cNvPicPr>
            <a:picLocks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914400" y="2057400"/>
            <a:ext cx="7543800" cy="3652838"/>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152400"/>
            <a:ext cx="8264525" cy="1216025"/>
          </a:xfrm>
        </p:spPr>
        <p:txBody>
          <a:bodyPr/>
          <a:lstStyle/>
          <a:p>
            <a:pPr eaLnBrk="1" hangingPunct="1"/>
            <a:r>
              <a:rPr lang="zh-CN" altLang="en-US" sz="3400" b="1" dirty="0" smtClean="0">
                <a:latin typeface="华文行楷" pitchFamily="2" charset="-122"/>
                <a:ea typeface="华文行楷" pitchFamily="2" charset="-122"/>
              </a:rPr>
              <a:t>问题</a:t>
            </a:r>
            <a:r>
              <a:rPr lang="en-US" altLang="zh-CN" sz="3400" b="1" dirty="0" smtClean="0">
                <a:latin typeface="华文行楷" pitchFamily="2" charset="-122"/>
                <a:ea typeface="华文行楷" pitchFamily="2" charset="-122"/>
              </a:rPr>
              <a:t>2</a:t>
            </a:r>
            <a:r>
              <a:rPr lang="zh-CN" altLang="en-US" sz="3400" b="1" dirty="0" smtClean="0">
                <a:latin typeface="华文行楷" pitchFamily="2" charset="-122"/>
                <a:ea typeface="华文行楷" pitchFamily="2" charset="-122"/>
              </a:rPr>
              <a:t>：我国农业和工业耗水量情况怎样？</a:t>
            </a:r>
            <a:r>
              <a:rPr lang="zh-CN" altLang="en-US" sz="3400" dirty="0" smtClean="0"/>
              <a:t> </a:t>
            </a:r>
          </a:p>
        </p:txBody>
      </p:sp>
      <p:sp>
        <p:nvSpPr>
          <p:cNvPr id="9219" name="Rectangle 3"/>
          <p:cNvSpPr>
            <a:spLocks noGrp="1" noChangeArrowheads="1"/>
          </p:cNvSpPr>
          <p:nvPr>
            <p:ph type="body" idx="1"/>
          </p:nvPr>
        </p:nvSpPr>
        <p:spPr>
          <a:xfrm>
            <a:off x="457200" y="1676400"/>
            <a:ext cx="8120063" cy="4267200"/>
          </a:xfrm>
        </p:spPr>
        <p:txBody>
          <a:bodyPr/>
          <a:lstStyle/>
          <a:p>
            <a:pPr eaLnBrk="1" hangingPunct="1">
              <a:buFont typeface="Wingdings" pitchFamily="2" charset="2"/>
              <a:buNone/>
            </a:pPr>
            <a:r>
              <a:rPr lang="zh-CN" altLang="en-US" dirty="0" smtClean="0">
                <a:ea typeface="华文行楷" pitchFamily="2" charset="-122"/>
              </a:rPr>
              <a:t>资料：</a:t>
            </a:r>
            <a:r>
              <a:rPr lang="zh-CN" altLang="en-US" b="1" dirty="0" smtClean="0"/>
              <a:t>农业用水量由</a:t>
            </a:r>
            <a:r>
              <a:rPr lang="en-US" altLang="zh-CN" b="1" dirty="0" smtClean="0"/>
              <a:t>1979</a:t>
            </a:r>
            <a:r>
              <a:rPr lang="zh-CN" altLang="en-US" b="1" dirty="0" smtClean="0"/>
              <a:t>年的</a:t>
            </a:r>
            <a:r>
              <a:rPr lang="en-US" altLang="zh-CN" b="1" dirty="0" smtClean="0">
                <a:solidFill>
                  <a:schemeClr val="accent2"/>
                </a:solidFill>
              </a:rPr>
              <a:t>4 195</a:t>
            </a:r>
            <a:r>
              <a:rPr lang="zh-CN" altLang="en-US" b="1" dirty="0" smtClean="0"/>
              <a:t>亿立方米到</a:t>
            </a:r>
            <a:r>
              <a:rPr lang="en-US" altLang="zh-CN" b="1" dirty="0" smtClean="0"/>
              <a:t>1990</a:t>
            </a:r>
            <a:r>
              <a:rPr lang="zh-CN" altLang="en-US" b="1" dirty="0" smtClean="0"/>
              <a:t>年的</a:t>
            </a:r>
            <a:r>
              <a:rPr lang="en-US" altLang="zh-CN" b="1" dirty="0" smtClean="0">
                <a:solidFill>
                  <a:schemeClr val="accent2"/>
                </a:solidFill>
              </a:rPr>
              <a:t>4 634</a:t>
            </a:r>
            <a:r>
              <a:rPr lang="zh-CN" altLang="en-US" b="1" dirty="0" smtClean="0"/>
              <a:t>亿立方米，发展到</a:t>
            </a:r>
            <a:r>
              <a:rPr lang="en-US" altLang="zh-CN" b="1" dirty="0" smtClean="0"/>
              <a:t>2000</a:t>
            </a:r>
            <a:r>
              <a:rPr lang="zh-CN" altLang="en-US" b="1" dirty="0" smtClean="0"/>
              <a:t>年的</a:t>
            </a:r>
            <a:r>
              <a:rPr lang="en-US" altLang="zh-CN" b="1" dirty="0" smtClean="0">
                <a:solidFill>
                  <a:schemeClr val="accent2"/>
                </a:solidFill>
              </a:rPr>
              <a:t>5 147</a:t>
            </a:r>
            <a:r>
              <a:rPr lang="zh-CN" altLang="en-US" b="1" dirty="0" smtClean="0"/>
              <a:t>亿立方米；工业用水量由</a:t>
            </a:r>
            <a:r>
              <a:rPr lang="en-US" altLang="zh-CN" b="1" dirty="0" smtClean="0"/>
              <a:t>1979</a:t>
            </a:r>
            <a:r>
              <a:rPr lang="zh-CN" altLang="en-US" b="1" dirty="0" smtClean="0"/>
              <a:t>年的</a:t>
            </a:r>
            <a:r>
              <a:rPr lang="en-US" altLang="zh-CN" b="1" dirty="0" smtClean="0">
                <a:solidFill>
                  <a:schemeClr val="accent2"/>
                </a:solidFill>
              </a:rPr>
              <a:t>523</a:t>
            </a:r>
            <a:r>
              <a:rPr lang="zh-CN" altLang="en-US" b="1" dirty="0" smtClean="0"/>
              <a:t>亿立方米到</a:t>
            </a:r>
            <a:r>
              <a:rPr lang="en-US" altLang="zh-CN" b="1" dirty="0" smtClean="0"/>
              <a:t>1990</a:t>
            </a:r>
            <a:r>
              <a:rPr lang="zh-CN" altLang="en-US" b="1" dirty="0" smtClean="0"/>
              <a:t>年的</a:t>
            </a:r>
            <a:r>
              <a:rPr lang="en-US" altLang="zh-CN" b="1" dirty="0" smtClean="0">
                <a:solidFill>
                  <a:schemeClr val="accent2"/>
                </a:solidFill>
              </a:rPr>
              <a:t>702</a:t>
            </a:r>
            <a:r>
              <a:rPr lang="zh-CN" altLang="en-US" b="1" dirty="0" smtClean="0"/>
              <a:t>亿立方米上升到</a:t>
            </a:r>
            <a:r>
              <a:rPr lang="en-US" altLang="zh-CN" b="1" dirty="0" smtClean="0"/>
              <a:t>2000</a:t>
            </a:r>
            <a:r>
              <a:rPr lang="zh-CN" altLang="en-US" b="1" dirty="0" smtClean="0"/>
              <a:t>年的</a:t>
            </a:r>
            <a:r>
              <a:rPr lang="en-US" altLang="zh-CN" b="1" dirty="0" smtClean="0">
                <a:solidFill>
                  <a:schemeClr val="accent2"/>
                </a:solidFill>
              </a:rPr>
              <a:t>944</a:t>
            </a:r>
            <a:r>
              <a:rPr lang="zh-CN" altLang="en-US" b="1" dirty="0" smtClean="0"/>
              <a:t>亿立方米</a:t>
            </a:r>
            <a:r>
              <a:rPr lang="en-US" altLang="zh-CN" b="1" dirty="0" smtClean="0">
                <a:latin typeface="Times New Roman" pitchFamily="18" charset="0"/>
              </a:rPr>
              <a:t>.  </a:t>
            </a:r>
            <a:r>
              <a:rPr lang="zh-CN" altLang="en-US" b="1" dirty="0" smtClean="0"/>
              <a:t>用水效率很低，灌溉农田时</a:t>
            </a:r>
            <a:r>
              <a:rPr lang="en-US" altLang="zh-CN" b="1" dirty="0" smtClean="0">
                <a:solidFill>
                  <a:schemeClr val="accent2"/>
                </a:solidFill>
              </a:rPr>
              <a:t>60%</a:t>
            </a:r>
            <a:r>
              <a:rPr lang="zh-CN" altLang="en-US" b="1" dirty="0" smtClean="0"/>
              <a:t>的水消耗于蒸发渗透</a:t>
            </a:r>
            <a:r>
              <a:rPr lang="en-US" altLang="zh-CN" b="1" dirty="0" smtClean="0">
                <a:latin typeface="Times New Roman" pitchFamily="18" charset="0"/>
              </a:rPr>
              <a:t>.</a:t>
            </a:r>
            <a:r>
              <a:rPr lang="zh-CN" altLang="en-US" b="1" dirty="0" smtClean="0"/>
              <a:t>工业重复用水率仅为</a:t>
            </a:r>
            <a:r>
              <a:rPr lang="en-US" altLang="zh-CN" b="1" dirty="0" smtClean="0">
                <a:solidFill>
                  <a:schemeClr val="accent2"/>
                </a:solidFill>
              </a:rPr>
              <a:t>50%</a:t>
            </a:r>
            <a:r>
              <a:rPr lang="en-US" altLang="zh-CN" b="1" dirty="0" smtClean="0">
                <a:latin typeface="Times New Roman" pitchFamily="18" charset="0"/>
              </a:rPr>
              <a:t>.</a:t>
            </a:r>
            <a:r>
              <a:rPr lang="en-US" altLang="zh-CN" b="1"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zh-CN" sz="2800" b="1" smtClean="0"/>
              <a:t>    </a:t>
            </a:r>
            <a:r>
              <a:rPr lang="zh-CN" altLang="en-US" sz="2800" b="1" smtClean="0"/>
              <a:t>农业用水统计图            工业用水统计图</a:t>
            </a:r>
          </a:p>
        </p:txBody>
      </p:sp>
      <p:pic>
        <p:nvPicPr>
          <p:cNvPr id="15366" name="Picture 6" descr="06"/>
          <p:cNvPicPr>
            <a:picLocks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457200" y="2514600"/>
            <a:ext cx="7881938" cy="2786063"/>
          </a:xfrm>
          <a:noFill/>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ircle(in)">
                                      <p:cBhvr>
                                        <p:cTn id="7" dur="2000"/>
                                        <p:tgtEl>
                                          <p:spTgt spid="153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15366"/>
                                        </p:tgtEl>
                                        <p:attrNameLst>
                                          <p:attrName>style.visibility</p:attrName>
                                        </p:attrNameLst>
                                      </p:cBhvr>
                                      <p:to>
                                        <p:strVal val="visible"/>
                                      </p:to>
                                    </p:set>
                                    <p:animEffect transition="in" filter="plus(in)">
                                      <p:cBhvr>
                                        <p:cTn id="12" dur="2000"/>
                                        <p:tgtEl>
                                          <p:spTgt spid="15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zh-CN" altLang="en-US" b="1" smtClean="0"/>
              <a:t>也可用复合条形图表示</a:t>
            </a:r>
            <a:r>
              <a:rPr lang="zh-CN" altLang="en-US" smtClean="0"/>
              <a:t>： </a:t>
            </a:r>
          </a:p>
        </p:txBody>
      </p:sp>
      <p:pic>
        <p:nvPicPr>
          <p:cNvPr id="17412" name="Picture 4" descr="08"/>
          <p:cNvPicPr>
            <a:picLocks noChangeAspect="1" noChangeArrowheads="1"/>
          </p:cNvPicPr>
          <p:nvPr>
            <p:ph type="body" idx="1"/>
          </p:nvPr>
        </p:nvPicPr>
        <p:blipFill>
          <a:blip r:embed="rId2">
            <a:extLst>
              <a:ext uri="{28A0092B-C50C-407E-A947-70E740481C1C}">
                <a14:useLocalDpi xmlns:a14="http://schemas.microsoft.com/office/drawing/2010/main"/>
              </a:ext>
            </a:extLst>
          </a:blip>
          <a:srcRect/>
          <a:stretch>
            <a:fillRect/>
          </a:stretch>
        </p:blipFill>
        <p:spPr>
          <a:xfrm>
            <a:off x="838200" y="1524000"/>
            <a:ext cx="6781800" cy="3687763"/>
          </a:xfrm>
          <a:noFill/>
        </p:spPr>
      </p:pic>
      <p:sp>
        <p:nvSpPr>
          <p:cNvPr id="17413" name="Rectangle 5"/>
          <p:cNvSpPr>
            <a:spLocks noChangeArrowheads="1"/>
          </p:cNvSpPr>
          <p:nvPr/>
        </p:nvSpPr>
        <p:spPr bwMode="auto">
          <a:xfrm>
            <a:off x="228600" y="5334000"/>
            <a:ext cx="8686800"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800" b="1" dirty="0"/>
              <a:t>结论：我国工、农业用水呈逐年上升趋势，农业每年增长约</a:t>
            </a:r>
            <a:r>
              <a:rPr lang="en-US" altLang="zh-CN" sz="2800" b="1" dirty="0"/>
              <a:t>500</a:t>
            </a:r>
            <a:r>
              <a:rPr lang="zh-CN" altLang="en-US" sz="2800" b="1" dirty="0"/>
              <a:t>亿立方米，工业每年增长约</a:t>
            </a:r>
            <a:r>
              <a:rPr lang="en-US" altLang="zh-CN" sz="2800" b="1" dirty="0"/>
              <a:t>200</a:t>
            </a:r>
            <a:r>
              <a:rPr lang="zh-CN" altLang="en-US" sz="2800" b="1" dirty="0"/>
              <a:t>亿立方米</a:t>
            </a:r>
            <a:r>
              <a:rPr lang="en-US" altLang="zh-CN" sz="2800" b="1" dirty="0">
                <a:latin typeface="Times New Roman" pitchFamily="18" charset="0"/>
              </a:rPr>
              <a:t>.</a:t>
            </a:r>
          </a:p>
        </p:txBody>
      </p:sp>
      <p:pic>
        <p:nvPicPr>
          <p:cNvPr id="11269" name="Picture 7" descr="j01958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70763" y="0"/>
            <a:ext cx="177323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ipe(up)">
                                      <p:cBhvr>
                                        <p:cTn id="7" dur="500"/>
                                        <p:tgtEl>
                                          <p:spTgt spid="1741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17412"/>
                                        </p:tgtEl>
                                        <p:attrNameLst>
                                          <p:attrName>style.visibility</p:attrName>
                                        </p:attrNameLst>
                                      </p:cBhvr>
                                      <p:to>
                                        <p:strVal val="visible"/>
                                      </p:to>
                                    </p:set>
                                    <p:animEffect transition="in" filter="circle(in)">
                                      <p:cBhvr>
                                        <p:cTn id="12" dur="2000"/>
                                        <p:tgtEl>
                                          <p:spTgt spid="1741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3"/>
                                        </p:tgtEl>
                                        <p:attrNameLst>
                                          <p:attrName>style.visibility</p:attrName>
                                        </p:attrNameLst>
                                      </p:cBhvr>
                                      <p:to>
                                        <p:strVal val="visible"/>
                                      </p:to>
                                    </p:set>
                                    <p:animEffect transition="in" filter="blinds(horizontal)">
                                      <p:cBhvr>
                                        <p:cTn id="17"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3"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zh-CN" altLang="en-US" sz="3400" b="1" smtClean="0">
                <a:latin typeface="华文行楷" pitchFamily="2" charset="-122"/>
                <a:ea typeface="华文行楷" pitchFamily="2" charset="-122"/>
              </a:rPr>
              <a:t>问题</a:t>
            </a:r>
            <a:r>
              <a:rPr lang="en-US" altLang="zh-CN" sz="3400" b="1" smtClean="0">
                <a:latin typeface="华文行楷" pitchFamily="2" charset="-122"/>
                <a:ea typeface="华文行楷" pitchFamily="2" charset="-122"/>
              </a:rPr>
              <a:t>3</a:t>
            </a:r>
            <a:r>
              <a:rPr lang="zh-CN" altLang="en-US" sz="3400" b="1" smtClean="0">
                <a:latin typeface="华文行楷" pitchFamily="2" charset="-122"/>
                <a:ea typeface="华文行楷" pitchFamily="2" charset="-122"/>
              </a:rPr>
              <a:t>：我国不同年份城市生活用水的变化趋势怎样？</a:t>
            </a:r>
          </a:p>
        </p:txBody>
      </p:sp>
      <p:sp>
        <p:nvSpPr>
          <p:cNvPr id="18435" name="Rectangle 3"/>
          <p:cNvSpPr>
            <a:spLocks noGrp="1" noChangeArrowheads="1"/>
          </p:cNvSpPr>
          <p:nvPr>
            <p:ph type="body" sz="half" idx="1"/>
          </p:nvPr>
        </p:nvSpPr>
        <p:spPr>
          <a:xfrm>
            <a:off x="566738" y="1752600"/>
            <a:ext cx="7662862" cy="1066800"/>
          </a:xfrm>
        </p:spPr>
        <p:txBody>
          <a:bodyPr/>
          <a:lstStyle/>
          <a:p>
            <a:pPr eaLnBrk="1" hangingPunct="1">
              <a:buFont typeface="Wingdings" pitchFamily="2" charset="2"/>
              <a:buNone/>
            </a:pPr>
            <a:r>
              <a:rPr lang="zh-CN" altLang="en-US" sz="2200" b="1" smtClean="0"/>
              <a:t>资料：</a:t>
            </a:r>
          </a:p>
          <a:p>
            <a:pPr eaLnBrk="1" hangingPunct="1">
              <a:buFont typeface="Wingdings" pitchFamily="2" charset="2"/>
              <a:buNone/>
            </a:pPr>
            <a:r>
              <a:rPr lang="zh-CN" altLang="en-US" sz="2200" b="1" smtClean="0"/>
              <a:t>全国不同年份主要城市生活用水情况 （ 单位：万吨）</a:t>
            </a:r>
          </a:p>
        </p:txBody>
      </p:sp>
      <p:graphicFrame>
        <p:nvGraphicFramePr>
          <p:cNvPr id="18570" name="Group 138"/>
          <p:cNvGraphicFramePr>
            <a:graphicFrameLocks noGrp="1"/>
          </p:cNvGraphicFramePr>
          <p:nvPr>
            <p:ph sz="half" idx="2"/>
          </p:nvPr>
        </p:nvGraphicFramePr>
        <p:xfrm>
          <a:off x="762000" y="2819400"/>
          <a:ext cx="8229600" cy="3124200"/>
        </p:xfrm>
        <a:graphic>
          <a:graphicData uri="http://schemas.openxmlformats.org/drawingml/2006/table">
            <a:tbl>
              <a:tblPr/>
              <a:tblGrid>
                <a:gridCol w="1644650"/>
                <a:gridCol w="1647825"/>
                <a:gridCol w="1644650"/>
                <a:gridCol w="1647825"/>
                <a:gridCol w="1644650"/>
              </a:tblGrid>
              <a:tr h="781050">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Times New Roman" pitchFamily="18" charset="0"/>
                          <a:ea typeface="宋体" pitchFamily="2" charset="-122"/>
                          <a:cs typeface="Times New Roman" pitchFamily="18" charset="0"/>
                        </a:rPr>
                        <a:t>1986</a:t>
                      </a:r>
                      <a:endParaRPr kumimoji="0" lang="en-US" altLang="zh-CN" sz="2000" b="0" i="0" u="none" strike="noStrike" cap="none" normalizeH="0" baseline="0" dirty="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1988</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105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354 979</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427 054</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547 196</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583 242</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617 174</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1050">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1996</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1999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ctr" defTabSz="9144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Times New Roman" pitchFamily="18" charset="0"/>
                          <a:ea typeface="宋体" pitchFamily="2" charset="-122"/>
                          <a:cs typeface="Times New Roman" pitchFamily="18" charset="0"/>
                        </a:rPr>
                        <a:t>2000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1050">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1 670 673</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dirty="0" smtClean="0">
                          <a:ln>
                            <a:noFill/>
                          </a:ln>
                          <a:solidFill>
                            <a:schemeClr val="accent2"/>
                          </a:solidFill>
                          <a:effectLst/>
                          <a:latin typeface="Times New Roman" pitchFamily="18" charset="0"/>
                          <a:ea typeface="宋体" pitchFamily="2" charset="-122"/>
                          <a:cs typeface="Times New Roman" pitchFamily="18" charset="0"/>
                        </a:rPr>
                        <a:t>1 757 157</a:t>
                      </a:r>
                      <a:endParaRPr kumimoji="0" lang="en-US" altLang="zh-CN" sz="2800" b="0" i="0" u="none" strike="noStrike" cap="none" normalizeH="0" baseline="0" dirty="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1 810 355</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1 896 255</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69900" marR="0" lvl="0" indent="-469900" algn="l" defTabSz="914400" rtl="0" eaLnBrk="1" fontAlgn="base" latinLnBrk="0" hangingPunct="1">
                        <a:lnSpc>
                          <a:spcPct val="100000"/>
                        </a:lnSpc>
                        <a:spcBef>
                          <a:spcPct val="0"/>
                        </a:spcBef>
                        <a:spcAft>
                          <a:spcPct val="0"/>
                        </a:spcAft>
                        <a:buClrTx/>
                        <a:buSzTx/>
                        <a:buFontTx/>
                        <a:buNone/>
                        <a:tabLst/>
                      </a:pPr>
                      <a:r>
                        <a:rPr kumimoji="0" lang="en-US" altLang="zh-CN" sz="2800" b="0" i="0" u="none" strike="noStrike" cap="none" normalizeH="0" baseline="0" smtClean="0">
                          <a:ln>
                            <a:noFill/>
                          </a:ln>
                          <a:solidFill>
                            <a:schemeClr val="accent2"/>
                          </a:solidFill>
                          <a:effectLst/>
                          <a:latin typeface="Times New Roman" pitchFamily="18" charset="0"/>
                          <a:ea typeface="宋体" pitchFamily="2" charset="-122"/>
                          <a:cs typeface="Times New Roman" pitchFamily="18" charset="0"/>
                        </a:rPr>
                        <a:t>1 944 235</a:t>
                      </a:r>
                      <a:endParaRPr kumimoji="0" lang="en-US" altLang="zh-CN" sz="2800" b="0" i="0" u="none" strike="noStrike" cap="none" normalizeH="0" baseline="0" smtClean="0">
                        <a:ln>
                          <a:noFill/>
                        </a:ln>
                        <a:solidFill>
                          <a:schemeClr val="accent2"/>
                        </a:solidFill>
                        <a:effectLst/>
                        <a:latin typeface="Arial" charset="0"/>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12324" name="Picture 136" descr="j020546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86600" y="914400"/>
            <a:ext cx="1819275" cy="180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43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843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85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utoUpdateAnimBg="0"/>
    </p:bldLst>
  </p:timing>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323</TotalTime>
  <Words>1071</Words>
  <Application>Microsoft Office PowerPoint</Application>
  <PresentationFormat>全屏显示(4:3)</PresentationFormat>
  <Paragraphs>110</Paragraphs>
  <Slides>24</Slides>
  <Notes>0</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24</vt:i4>
      </vt:variant>
    </vt:vector>
  </HeadingPairs>
  <TitlesOfParts>
    <vt:vector size="38" baseType="lpstr">
      <vt:lpstr>Verdana</vt:lpstr>
      <vt:lpstr>宋体</vt:lpstr>
      <vt:lpstr>Arial</vt:lpstr>
      <vt:lpstr>Wingdings</vt:lpstr>
      <vt:lpstr>Calibri</vt:lpstr>
      <vt:lpstr>Times New Roman</vt:lpstr>
      <vt:lpstr>华文细黑</vt:lpstr>
      <vt:lpstr>黑体</vt:lpstr>
      <vt:lpstr>方正舒体</vt:lpstr>
      <vt:lpstr>华文行楷</vt:lpstr>
      <vt:lpstr>华文新魏</vt:lpstr>
      <vt:lpstr>Profile</vt:lpstr>
      <vt:lpstr>默认设计模板</vt:lpstr>
      <vt:lpstr>Office 主题</vt:lpstr>
      <vt:lpstr>PowerPoint 演示文稿</vt:lpstr>
      <vt:lpstr>你知道吗？</vt:lpstr>
      <vt:lpstr>活动1：</vt:lpstr>
      <vt:lpstr>问题1：地球上的水资源和淡水资源分布怎样？</vt:lpstr>
      <vt:lpstr> 地球水资源分布统计图 淡水资源分布统计图</vt:lpstr>
      <vt:lpstr>问题2：我国农业和工业耗水量情况怎样？ </vt:lpstr>
      <vt:lpstr>    农业用水统计图            工业用水统计图</vt:lpstr>
      <vt:lpstr>也可用复合条形图表示： </vt:lpstr>
      <vt:lpstr>问题3：我国不同年份城市生活用水的变化趋势怎样？</vt:lpstr>
      <vt:lpstr>思考：什么统计图能很好的描述数据的变化趋势？ </vt:lpstr>
      <vt:lpstr>问题4：根据国外的经验，一个国家的用水量超过其水资源总量的20%，就可能发生“水危机”，依据这个标准，我国2000年是否曾出现“水危机”？ </vt:lpstr>
      <vt:lpstr>资料：</vt:lpstr>
      <vt:lpstr>PowerPoint 演示文稿</vt:lpstr>
      <vt:lpstr>活动2：用简单随机抽样方法，调查全校同学家庭人均月用水量，并回答问题. </vt:lpstr>
      <vt:lpstr>50个家庭人均月用水量（m3）</vt:lpstr>
      <vt:lpstr>制作频数直方图</vt:lpstr>
      <vt:lpstr>1．家庭人均月用水量在哪个范围的家庭最多？占全班家庭百分之几？</vt:lpstr>
      <vt:lpstr>2．家庭人均月用水量最多和最少的小组各有多少家庭各占全班家庭的百分之几？ </vt:lpstr>
      <vt:lpstr>3．全班同学家庭人均日用水量平均数是多少？按生活基本日均需水量（BWR）50升的用水标准班平均数是否超标？ </vt:lpstr>
      <vt:lpstr>4．如果每人每天节约用水10升，按12亿人口计算，一天可以节约多少吨水？按BWR标准计算，这些水可供1个人多少年的生活用水？ </vt:lpstr>
      <vt:lpstr>5．你还可以得到哪些信息？</vt:lpstr>
      <vt:lpstr>活动3：讨论工农业生产及生活中节约用水的好办法 .</vt:lpstr>
      <vt:lpstr>      结合统计图表和调查结果，写一篇调查报告，说明我国水资源短缺的形势、水资源浪费的情况以及节约用水的紧迫性和可行办法.</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description>第一PPT模板网-WWW.1PPT.COM_x000d_
</dc:description>
  <cp:lastModifiedBy>微软用户</cp:lastModifiedBy>
  <cp:revision>33</cp:revision>
  <cp:lastPrinted>1601-01-01T00:00:00Z</cp:lastPrinted>
  <dcterms:created xsi:type="dcterms:W3CDTF">1601-01-01T00:00:00Z</dcterms:created>
  <dcterms:modified xsi:type="dcterms:W3CDTF">2015-11-16T08:45:21Z</dcterms:modified>
  <cp:category>第一PPT模板网-WWW.1PPT.COM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