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7" r:id="rId3"/>
    <p:sldId id="285" r:id="rId4"/>
    <p:sldId id="267" r:id="rId5"/>
    <p:sldId id="268" r:id="rId6"/>
    <p:sldId id="269" r:id="rId7"/>
    <p:sldId id="270" r:id="rId8"/>
    <p:sldId id="286" r:id="rId9"/>
    <p:sldId id="271" r:id="rId10"/>
    <p:sldId id="272" r:id="rId11"/>
    <p:sldId id="273" r:id="rId12"/>
    <p:sldId id="274" r:id="rId13"/>
    <p:sldId id="275" r:id="rId14"/>
    <p:sldId id="276" r:id="rId15"/>
    <p:sldId id="277" r:id="rId16"/>
    <p:sldId id="278" r:id="rId17"/>
    <p:sldId id="279" r:id="rId18"/>
    <p:sldId id="287" r:id="rId19"/>
    <p:sldId id="280" r:id="rId20"/>
    <p:sldId id="284" r:id="rId21"/>
    <p:sldId id="288" r:id="rId22"/>
    <p:sldId id="281" r:id="rId23"/>
    <p:sldId id="289" r:id="rId24"/>
    <p:sldId id="282" r:id="rId25"/>
    <p:sldId id="291" r:id="rId26"/>
  </p:sldIdLst>
  <p:sldSz cx="12192000" cy="6858000"/>
  <p:notesSz cx="6858000" cy="9144000"/>
  <p:custDataLst>
    <p:tags r:id="rId2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1A20"/>
    <a:srgbClr val="BE1A20"/>
    <a:srgbClr val="BD1A21"/>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7" autoAdjust="0"/>
    <p:restoredTop sz="94660"/>
  </p:normalViewPr>
  <p:slideViewPr>
    <p:cSldViewPr snapToGrid="0">
      <p:cViewPr>
        <p:scale>
          <a:sx n="90" d="100"/>
          <a:sy n="90" d="100"/>
        </p:scale>
        <p:origin x="1218" y="63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C6CB4E-52AD-4649-8915-7EC780B531C7}" type="datetimeFigureOut">
              <a:rPr lang="zh-CN" altLang="en-US" smtClean="0"/>
              <a:t>2021/11/1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6A40D3-8DD0-4F85-84E1-8A2B917170C9}" type="slidenum">
              <a:rPr lang="zh-CN" altLang="en-US" smtClean="0"/>
              <a:t>‹#›</a:t>
            </a:fld>
            <a:endParaRPr lang="zh-CN" altLang="en-US"/>
          </a:p>
        </p:txBody>
      </p:sp>
    </p:spTree>
    <p:extLst>
      <p:ext uri="{BB962C8B-B14F-4D97-AF65-F5344CB8AC3E}">
        <p14:creationId xmlns:p14="http://schemas.microsoft.com/office/powerpoint/2010/main" val="16217401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4</a:t>
            </a:fld>
            <a:endParaRPr lang="zh-CN" altLang="en-US"/>
          </a:p>
        </p:txBody>
      </p:sp>
    </p:spTree>
    <p:extLst>
      <p:ext uri="{BB962C8B-B14F-4D97-AF65-F5344CB8AC3E}">
        <p14:creationId xmlns:p14="http://schemas.microsoft.com/office/powerpoint/2010/main" val="1661360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14</a:t>
            </a:fld>
            <a:endParaRPr lang="zh-CN" altLang="en-US"/>
          </a:p>
        </p:txBody>
      </p:sp>
    </p:spTree>
    <p:extLst>
      <p:ext uri="{BB962C8B-B14F-4D97-AF65-F5344CB8AC3E}">
        <p14:creationId xmlns:p14="http://schemas.microsoft.com/office/powerpoint/2010/main" val="17466706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15</a:t>
            </a:fld>
            <a:endParaRPr lang="zh-CN" altLang="en-US"/>
          </a:p>
        </p:txBody>
      </p:sp>
    </p:spTree>
    <p:extLst>
      <p:ext uri="{BB962C8B-B14F-4D97-AF65-F5344CB8AC3E}">
        <p14:creationId xmlns:p14="http://schemas.microsoft.com/office/powerpoint/2010/main" val="6211080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16</a:t>
            </a:fld>
            <a:endParaRPr lang="zh-CN" altLang="en-US"/>
          </a:p>
        </p:txBody>
      </p:sp>
    </p:spTree>
    <p:extLst>
      <p:ext uri="{BB962C8B-B14F-4D97-AF65-F5344CB8AC3E}">
        <p14:creationId xmlns:p14="http://schemas.microsoft.com/office/powerpoint/2010/main" val="189328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17</a:t>
            </a:fld>
            <a:endParaRPr lang="zh-CN" altLang="en-US"/>
          </a:p>
        </p:txBody>
      </p:sp>
    </p:spTree>
    <p:extLst>
      <p:ext uri="{BB962C8B-B14F-4D97-AF65-F5344CB8AC3E}">
        <p14:creationId xmlns:p14="http://schemas.microsoft.com/office/powerpoint/2010/main" val="8269232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19</a:t>
            </a:fld>
            <a:endParaRPr lang="zh-CN" altLang="en-US"/>
          </a:p>
        </p:txBody>
      </p:sp>
    </p:spTree>
    <p:extLst>
      <p:ext uri="{BB962C8B-B14F-4D97-AF65-F5344CB8AC3E}">
        <p14:creationId xmlns:p14="http://schemas.microsoft.com/office/powerpoint/2010/main" val="4359732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20</a:t>
            </a:fld>
            <a:endParaRPr lang="zh-CN" altLang="en-US"/>
          </a:p>
        </p:txBody>
      </p:sp>
    </p:spTree>
    <p:extLst>
      <p:ext uri="{BB962C8B-B14F-4D97-AF65-F5344CB8AC3E}">
        <p14:creationId xmlns:p14="http://schemas.microsoft.com/office/powerpoint/2010/main" val="42223253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22</a:t>
            </a:fld>
            <a:endParaRPr lang="zh-CN" altLang="en-US"/>
          </a:p>
        </p:txBody>
      </p:sp>
    </p:spTree>
    <p:extLst>
      <p:ext uri="{BB962C8B-B14F-4D97-AF65-F5344CB8AC3E}">
        <p14:creationId xmlns:p14="http://schemas.microsoft.com/office/powerpoint/2010/main" val="15242915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24</a:t>
            </a:fld>
            <a:endParaRPr lang="zh-CN" altLang="en-US"/>
          </a:p>
        </p:txBody>
      </p:sp>
    </p:spTree>
    <p:extLst>
      <p:ext uri="{BB962C8B-B14F-4D97-AF65-F5344CB8AC3E}">
        <p14:creationId xmlns:p14="http://schemas.microsoft.com/office/powerpoint/2010/main" val="31198812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5</a:t>
            </a:fld>
            <a:endParaRPr lang="zh-CN" altLang="en-US"/>
          </a:p>
        </p:txBody>
      </p:sp>
    </p:spTree>
    <p:extLst>
      <p:ext uri="{BB962C8B-B14F-4D97-AF65-F5344CB8AC3E}">
        <p14:creationId xmlns:p14="http://schemas.microsoft.com/office/powerpoint/2010/main" val="2832970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6</a:t>
            </a:fld>
            <a:endParaRPr lang="zh-CN" altLang="en-US"/>
          </a:p>
        </p:txBody>
      </p:sp>
    </p:spTree>
    <p:extLst>
      <p:ext uri="{BB962C8B-B14F-4D97-AF65-F5344CB8AC3E}">
        <p14:creationId xmlns:p14="http://schemas.microsoft.com/office/powerpoint/2010/main" val="2979187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7</a:t>
            </a:fld>
            <a:endParaRPr lang="zh-CN" altLang="en-US"/>
          </a:p>
        </p:txBody>
      </p:sp>
    </p:spTree>
    <p:extLst>
      <p:ext uri="{BB962C8B-B14F-4D97-AF65-F5344CB8AC3E}">
        <p14:creationId xmlns:p14="http://schemas.microsoft.com/office/powerpoint/2010/main" val="3867721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9</a:t>
            </a:fld>
            <a:endParaRPr lang="zh-CN" altLang="en-US"/>
          </a:p>
        </p:txBody>
      </p:sp>
    </p:spTree>
    <p:extLst>
      <p:ext uri="{BB962C8B-B14F-4D97-AF65-F5344CB8AC3E}">
        <p14:creationId xmlns:p14="http://schemas.microsoft.com/office/powerpoint/2010/main" val="15923404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10</a:t>
            </a:fld>
            <a:endParaRPr lang="zh-CN" altLang="en-US"/>
          </a:p>
        </p:txBody>
      </p:sp>
    </p:spTree>
    <p:extLst>
      <p:ext uri="{BB962C8B-B14F-4D97-AF65-F5344CB8AC3E}">
        <p14:creationId xmlns:p14="http://schemas.microsoft.com/office/powerpoint/2010/main" val="34796418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11</a:t>
            </a:fld>
            <a:endParaRPr lang="zh-CN" altLang="en-US"/>
          </a:p>
        </p:txBody>
      </p:sp>
    </p:spTree>
    <p:extLst>
      <p:ext uri="{BB962C8B-B14F-4D97-AF65-F5344CB8AC3E}">
        <p14:creationId xmlns:p14="http://schemas.microsoft.com/office/powerpoint/2010/main" val="3918845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12</a:t>
            </a:fld>
            <a:endParaRPr lang="zh-CN" altLang="en-US"/>
          </a:p>
        </p:txBody>
      </p:sp>
    </p:spTree>
    <p:extLst>
      <p:ext uri="{BB962C8B-B14F-4D97-AF65-F5344CB8AC3E}">
        <p14:creationId xmlns:p14="http://schemas.microsoft.com/office/powerpoint/2010/main" val="38885565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96A40D3-8DD0-4F85-84E1-8A2B917170C9}" type="slidenum">
              <a:rPr lang="zh-CN" altLang="en-US" smtClean="0"/>
              <a:t>13</a:t>
            </a:fld>
            <a:endParaRPr lang="zh-CN" altLang="en-US"/>
          </a:p>
        </p:txBody>
      </p:sp>
    </p:spTree>
    <p:extLst>
      <p:ext uri="{BB962C8B-B14F-4D97-AF65-F5344CB8AC3E}">
        <p14:creationId xmlns:p14="http://schemas.microsoft.com/office/powerpoint/2010/main" val="32121593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p:circle/>
      </p:transition>
    </mc:Choice>
    <mc:Fallback xmlns="">
      <p:transition spd="slow" advTm="3000">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549E5AD1-60F1-41ED-9C24-6AF5F6FB6E33}"/>
              </a:ext>
            </a:extLst>
          </p:cNvPr>
          <p:cNvSpPr/>
          <p:nvPr userDrawn="1"/>
        </p:nvSpPr>
        <p:spPr>
          <a:xfrm>
            <a:off x="0" y="819150"/>
            <a:ext cx="12192000" cy="95250"/>
          </a:xfrm>
          <a:prstGeom prst="rect">
            <a:avLst/>
          </a:prstGeom>
          <a:solidFill>
            <a:srgbClr val="C00000"/>
          </a:solidFill>
          <a:ln>
            <a:solidFill>
              <a:srgbClr val="BD1A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4A6D45C7-8EF7-4ABD-84E0-079B8C27961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4885" t="60958" b="3779"/>
          <a:stretch/>
        </p:blipFill>
        <p:spPr>
          <a:xfrm>
            <a:off x="0" y="-69725"/>
            <a:ext cx="1817234" cy="984125"/>
          </a:xfrm>
          <a:prstGeom prst="rect">
            <a:avLst/>
          </a:prstGeom>
        </p:spPr>
      </p:pic>
      <p:pic>
        <p:nvPicPr>
          <p:cNvPr id="13" name="图片 12">
            <a:extLst>
              <a:ext uri="{FF2B5EF4-FFF2-40B4-BE49-F238E27FC236}">
                <a16:creationId xmlns:a16="http://schemas.microsoft.com/office/drawing/2014/main" id="{8FC9532B-BBE3-49E0-945A-A2BF9E985F7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19015" t="5789" r="20904" b="40931"/>
          <a:stretch/>
        </p:blipFill>
        <p:spPr>
          <a:xfrm>
            <a:off x="11182352" y="71023"/>
            <a:ext cx="790574" cy="748127"/>
          </a:xfrm>
          <a:prstGeom prst="rect">
            <a:avLst/>
          </a:prstGeom>
        </p:spPr>
      </p:pic>
    </p:spTree>
    <p:extLst>
      <p:ext uri="{BB962C8B-B14F-4D97-AF65-F5344CB8AC3E}">
        <p14:creationId xmlns:p14="http://schemas.microsoft.com/office/powerpoint/2010/main" val="1084082083"/>
      </p:ext>
    </p:extLst>
  </p:cSld>
  <p:clrMapOvr>
    <a:masterClrMapping/>
  </p:clrMapOvr>
  <mc:AlternateContent xmlns:mc="http://schemas.openxmlformats.org/markup-compatibility/2006" xmlns:p14="http://schemas.microsoft.com/office/powerpoint/2010/main">
    <mc:Choice Requires="p14">
      <p:transition spd="slow" p14:dur="2000" advTm="3000">
        <p:circle/>
      </p:transition>
    </mc:Choice>
    <mc:Fallback xmlns="">
      <p:transition spd="slow" advTm="3000">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F03EEC2-309D-4126-8B84-D91E96BE2AD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CE80FA0-3B61-4655-89ED-AC8D9C1140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05FEEA45-425D-4C17-9A55-8A44C1E02AAD}"/>
              </a:ext>
            </a:extLst>
          </p:cNvPr>
          <p:cNvSpPr>
            <a:spLocks noGrp="1"/>
          </p:cNvSpPr>
          <p:nvPr>
            <p:ph type="dt" sz="half" idx="10"/>
          </p:nvPr>
        </p:nvSpPr>
        <p:spPr/>
        <p:txBody>
          <a:bodyPr/>
          <a:lstStyle/>
          <a:p>
            <a:fld id="{870932D8-0FFA-4ECB-B828-E2F175DC8AC8}" type="datetimeFigureOut">
              <a:rPr lang="zh-CN" altLang="en-US" smtClean="0"/>
              <a:t>2021/11/1 Monday</a:t>
            </a:fld>
            <a:endParaRPr lang="zh-CN" altLang="en-US"/>
          </a:p>
        </p:txBody>
      </p:sp>
      <p:sp>
        <p:nvSpPr>
          <p:cNvPr id="5" name="页脚占位符 4">
            <a:extLst>
              <a:ext uri="{FF2B5EF4-FFF2-40B4-BE49-F238E27FC236}">
                <a16:creationId xmlns:a16="http://schemas.microsoft.com/office/drawing/2014/main" id="{1A187A10-1EC9-4C35-851C-D8CD6BE4C2A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E47E7C2-E100-40E6-A4EC-8F21C74F35A7}"/>
              </a:ext>
            </a:extLst>
          </p:cNvPr>
          <p:cNvSpPr>
            <a:spLocks noGrp="1"/>
          </p:cNvSpPr>
          <p:nvPr>
            <p:ph type="sldNum" sz="quarter" idx="12"/>
          </p:nvPr>
        </p:nvSpPr>
        <p:spPr/>
        <p:txBody>
          <a:bodyPr/>
          <a:lstStyle/>
          <a:p>
            <a:fld id="{8CB38B4B-9FA5-46A7-A6E6-00C0F127E60F}" type="slidenum">
              <a:rPr lang="zh-CN" altLang="en-US" smtClean="0"/>
              <a:t>‹#›</a:t>
            </a:fld>
            <a:endParaRPr lang="zh-CN" altLang="en-US"/>
          </a:p>
        </p:txBody>
      </p:sp>
    </p:spTree>
    <p:extLst>
      <p:ext uri="{BB962C8B-B14F-4D97-AF65-F5344CB8AC3E}">
        <p14:creationId xmlns:p14="http://schemas.microsoft.com/office/powerpoint/2010/main" val="35333198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B0E5F11-69EA-4A28-A08B-4F4CECF02B5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E4720E7-6FFF-44F9-B5D4-9453F863F1CA}"/>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60E3C8B-E1AC-4AA3-8567-237EE450DCA2}"/>
              </a:ext>
            </a:extLst>
          </p:cNvPr>
          <p:cNvSpPr>
            <a:spLocks noGrp="1"/>
          </p:cNvSpPr>
          <p:nvPr>
            <p:ph type="dt" sz="half" idx="10"/>
          </p:nvPr>
        </p:nvSpPr>
        <p:spPr/>
        <p:txBody>
          <a:bodyPr/>
          <a:lstStyle/>
          <a:p>
            <a:fld id="{870932D8-0FFA-4ECB-B828-E2F175DC8AC8}" type="datetimeFigureOut">
              <a:rPr lang="zh-CN" altLang="en-US" smtClean="0"/>
              <a:t>2021/11/1 Monday</a:t>
            </a:fld>
            <a:endParaRPr lang="zh-CN" altLang="en-US"/>
          </a:p>
        </p:txBody>
      </p:sp>
      <p:sp>
        <p:nvSpPr>
          <p:cNvPr id="5" name="页脚占位符 4">
            <a:extLst>
              <a:ext uri="{FF2B5EF4-FFF2-40B4-BE49-F238E27FC236}">
                <a16:creationId xmlns:a16="http://schemas.microsoft.com/office/drawing/2014/main" id="{F10C72AC-9C85-4E54-BD73-1F5DC16FD9D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5C70815-8B66-45B4-8294-743F219900B5}"/>
              </a:ext>
            </a:extLst>
          </p:cNvPr>
          <p:cNvSpPr>
            <a:spLocks noGrp="1"/>
          </p:cNvSpPr>
          <p:nvPr>
            <p:ph type="sldNum" sz="quarter" idx="12"/>
          </p:nvPr>
        </p:nvSpPr>
        <p:spPr/>
        <p:txBody>
          <a:bodyPr/>
          <a:lstStyle/>
          <a:p>
            <a:fld id="{8CB38B4B-9FA5-46A7-A6E6-00C0F127E60F}" type="slidenum">
              <a:rPr lang="zh-CN" altLang="en-US" smtClean="0"/>
              <a:t>‹#›</a:t>
            </a:fld>
            <a:endParaRPr lang="zh-CN" altLang="en-US"/>
          </a:p>
        </p:txBody>
      </p:sp>
    </p:spTree>
    <p:extLst>
      <p:ext uri="{BB962C8B-B14F-4D97-AF65-F5344CB8AC3E}">
        <p14:creationId xmlns:p14="http://schemas.microsoft.com/office/powerpoint/2010/main" val="17122752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pic>
        <p:nvPicPr>
          <p:cNvPr id="3" name="图片 2">
            <a:extLst>
              <a:ext uri="{FF2B5EF4-FFF2-40B4-BE49-F238E27FC236}">
                <a16:creationId xmlns:a16="http://schemas.microsoft.com/office/drawing/2014/main" id="{F0D8ACDC-00CD-421A-BA16-46DDF386D27B}"/>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6113" t="4074" r="5558"/>
          <a:stretch/>
        </p:blipFill>
        <p:spPr>
          <a:xfrm rot="5400000">
            <a:off x="2667000" y="-2667000"/>
            <a:ext cx="6858000" cy="12192000"/>
          </a:xfrm>
          <a:prstGeom prst="rect">
            <a:avLst/>
          </a:prstGeom>
        </p:spPr>
      </p:pic>
      <p:pic>
        <p:nvPicPr>
          <p:cNvPr id="4" name="图片 3">
            <a:extLst>
              <a:ext uri="{FF2B5EF4-FFF2-40B4-BE49-F238E27FC236}">
                <a16:creationId xmlns:a16="http://schemas.microsoft.com/office/drawing/2014/main" id="{6930BF7A-E52F-41D4-BFC5-718775A038E2}"/>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t="68960"/>
          <a:stretch/>
        </p:blipFill>
        <p:spPr>
          <a:xfrm>
            <a:off x="0" y="1936955"/>
            <a:ext cx="12192000" cy="49210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xmlns:p14="http://schemas.microsoft.com/office/powerpoint/2010/main">
    <mc:Choice Requires="p14">
      <p:transition spd="slow" p14:dur="2000" advTm="3000">
        <p:circle/>
      </p:transition>
    </mc:Choice>
    <mc:Fallback xmlns="">
      <p:transition spd="slow" advTm="3000">
        <p:circl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4.xml"/><Relationship Id="rId5" Type="http://schemas.microsoft.com/office/2007/relationships/hdphoto" Target="../media/hdphoto1.wdp"/><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4.xml"/><Relationship Id="rId5" Type="http://schemas.microsoft.com/office/2007/relationships/hdphoto" Target="../media/hdphoto1.wdp"/><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4.xml"/><Relationship Id="rId5" Type="http://schemas.microsoft.com/office/2007/relationships/hdphoto" Target="../media/hdphoto1.wdp"/><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4.xml"/><Relationship Id="rId5" Type="http://schemas.microsoft.com/office/2007/relationships/hdphoto" Target="../media/hdphoto1.wdp"/><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4.xml"/><Relationship Id="rId5" Type="http://schemas.microsoft.com/office/2007/relationships/hdphoto" Target="../media/hdphoto1.wdp"/><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B10D70FF-D9C9-4A01-A27F-C7FBFFD04DFB}"/>
              </a:ext>
            </a:extLst>
          </p:cNvPr>
          <p:cNvPicPr>
            <a:picLocks noChangeAspect="1"/>
          </p:cNvPicPr>
          <p:nvPr/>
        </p:nvPicPr>
        <p:blipFill rotWithShape="1">
          <a:blip r:embed="rId2">
            <a:extLst>
              <a:ext uri="{28A0092B-C50C-407E-A947-70E740481C1C}">
                <a14:useLocalDpi xmlns:a14="http://schemas.microsoft.com/office/drawing/2010/main" val="0"/>
              </a:ext>
            </a:extLst>
          </a:blip>
          <a:srcRect l="6113" t="4074" r="5558"/>
          <a:stretch/>
        </p:blipFill>
        <p:spPr>
          <a:xfrm rot="5400000">
            <a:off x="2667000" y="-2667000"/>
            <a:ext cx="6858000" cy="12192000"/>
          </a:xfrm>
          <a:prstGeom prst="rect">
            <a:avLst/>
          </a:prstGeom>
        </p:spPr>
      </p:pic>
      <p:pic>
        <p:nvPicPr>
          <p:cNvPr id="7" name="图片 6">
            <a:extLst>
              <a:ext uri="{FF2B5EF4-FFF2-40B4-BE49-F238E27FC236}">
                <a16:creationId xmlns:a16="http://schemas.microsoft.com/office/drawing/2014/main" id="{BE843733-565E-4209-9F11-8EEE73576DEB}"/>
              </a:ext>
            </a:extLst>
          </p:cNvPr>
          <p:cNvPicPr>
            <a:picLocks noChangeAspect="1"/>
          </p:cNvPicPr>
          <p:nvPr/>
        </p:nvPicPr>
        <p:blipFill rotWithShape="1">
          <a:blip r:embed="rId3">
            <a:extLst>
              <a:ext uri="{28A0092B-C50C-407E-A947-70E740481C1C}">
                <a14:useLocalDpi xmlns:a14="http://schemas.microsoft.com/office/drawing/2010/main" val="0"/>
              </a:ext>
            </a:extLst>
          </a:blip>
          <a:srcRect t="68960"/>
          <a:stretch/>
        </p:blipFill>
        <p:spPr>
          <a:xfrm>
            <a:off x="0" y="1936955"/>
            <a:ext cx="12192000" cy="4921045"/>
          </a:xfrm>
          <a:prstGeom prst="rect">
            <a:avLst/>
          </a:prstGeom>
        </p:spPr>
      </p:pic>
      <p:pic>
        <p:nvPicPr>
          <p:cNvPr id="9" name="图片 8">
            <a:extLst>
              <a:ext uri="{FF2B5EF4-FFF2-40B4-BE49-F238E27FC236}">
                <a16:creationId xmlns:a16="http://schemas.microsoft.com/office/drawing/2014/main" id="{0CA43783-A119-41C5-8E21-AC697C4D314C}"/>
              </a:ext>
            </a:extLst>
          </p:cNvPr>
          <p:cNvPicPr>
            <a:picLocks noChangeAspect="1"/>
          </p:cNvPicPr>
          <p:nvPr/>
        </p:nvPicPr>
        <p:blipFill rotWithShape="1">
          <a:blip r:embed="rId3">
            <a:extLst>
              <a:ext uri="{28A0092B-C50C-407E-A947-70E740481C1C}">
                <a14:useLocalDpi xmlns:a14="http://schemas.microsoft.com/office/drawing/2010/main" val="0"/>
              </a:ext>
            </a:extLst>
          </a:blip>
          <a:srcRect r="1400" b="75197"/>
          <a:stretch/>
        </p:blipFill>
        <p:spPr>
          <a:xfrm>
            <a:off x="-1" y="0"/>
            <a:ext cx="7661329" cy="2890684"/>
          </a:xfrm>
          <a:prstGeom prst="rect">
            <a:avLst/>
          </a:prstGeom>
        </p:spPr>
      </p:pic>
      <p:pic>
        <p:nvPicPr>
          <p:cNvPr id="11" name="图片 10">
            <a:extLst>
              <a:ext uri="{FF2B5EF4-FFF2-40B4-BE49-F238E27FC236}">
                <a16:creationId xmlns:a16="http://schemas.microsoft.com/office/drawing/2014/main" id="{5E061664-9CF5-4436-A8F4-CEF799B1376C}"/>
              </a:ext>
            </a:extLst>
          </p:cNvPr>
          <p:cNvPicPr>
            <a:picLocks noChangeAspect="1"/>
          </p:cNvPicPr>
          <p:nvPr/>
        </p:nvPicPr>
        <p:blipFill rotWithShape="1">
          <a:blip r:embed="rId3">
            <a:extLst>
              <a:ext uri="{28A0092B-C50C-407E-A947-70E740481C1C}">
                <a14:useLocalDpi xmlns:a14="http://schemas.microsoft.com/office/drawing/2010/main" val="0"/>
              </a:ext>
            </a:extLst>
          </a:blip>
          <a:srcRect t="28244" b="45663"/>
          <a:stretch/>
        </p:blipFill>
        <p:spPr>
          <a:xfrm>
            <a:off x="1" y="4827639"/>
            <a:ext cx="12192000" cy="2030361"/>
          </a:xfrm>
          <a:prstGeom prst="rect">
            <a:avLst/>
          </a:prstGeom>
        </p:spPr>
      </p:pic>
      <p:pic>
        <p:nvPicPr>
          <p:cNvPr id="13" name="图片 12">
            <a:extLst>
              <a:ext uri="{FF2B5EF4-FFF2-40B4-BE49-F238E27FC236}">
                <a16:creationId xmlns:a16="http://schemas.microsoft.com/office/drawing/2014/main" id="{A564EF76-9818-4118-9D1B-15C8A2E13469}"/>
              </a:ext>
            </a:extLst>
          </p:cNvPr>
          <p:cNvPicPr>
            <a:picLocks noChangeAspect="1"/>
          </p:cNvPicPr>
          <p:nvPr/>
        </p:nvPicPr>
        <p:blipFill rotWithShape="1">
          <a:blip r:embed="rId4">
            <a:extLst>
              <a:ext uri="{28A0092B-C50C-407E-A947-70E740481C1C}">
                <a14:useLocalDpi xmlns:a14="http://schemas.microsoft.com/office/drawing/2010/main" val="0"/>
              </a:ext>
            </a:extLst>
          </a:blip>
          <a:srcRect t="61792" b="2509"/>
          <a:stretch/>
        </p:blipFill>
        <p:spPr>
          <a:xfrm>
            <a:off x="0" y="2890685"/>
            <a:ext cx="7409189" cy="3967316"/>
          </a:xfrm>
          <a:prstGeom prst="rect">
            <a:avLst/>
          </a:prstGeom>
        </p:spPr>
      </p:pic>
      <p:pic>
        <p:nvPicPr>
          <p:cNvPr id="15" name="图片 14">
            <a:extLst>
              <a:ext uri="{FF2B5EF4-FFF2-40B4-BE49-F238E27FC236}">
                <a16:creationId xmlns:a16="http://schemas.microsoft.com/office/drawing/2014/main" id="{335D590E-1BAC-44E4-8C33-6702CCC3007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8603" t="13656" r="8711" b="37885"/>
          <a:stretch/>
        </p:blipFill>
        <p:spPr>
          <a:xfrm>
            <a:off x="4719484" y="1012728"/>
            <a:ext cx="4680154" cy="4680151"/>
          </a:xfrm>
          <a:prstGeom prst="rect">
            <a:avLst/>
          </a:prstGeom>
        </p:spPr>
      </p:pic>
      <p:pic>
        <p:nvPicPr>
          <p:cNvPr id="17" name="图片 16">
            <a:extLst>
              <a:ext uri="{FF2B5EF4-FFF2-40B4-BE49-F238E27FC236}">
                <a16:creationId xmlns:a16="http://schemas.microsoft.com/office/drawing/2014/main" id="{3DFA9F4A-152A-4400-BCEA-6E332A5A17A2}"/>
              </a:ext>
            </a:extLst>
          </p:cNvPr>
          <p:cNvPicPr>
            <a:picLocks noChangeAspect="1"/>
          </p:cNvPicPr>
          <p:nvPr/>
        </p:nvPicPr>
        <p:blipFill rotWithShape="1">
          <a:blip r:embed="rId4">
            <a:extLst>
              <a:ext uri="{28A0092B-C50C-407E-A947-70E740481C1C}">
                <a14:useLocalDpi xmlns:a14="http://schemas.microsoft.com/office/drawing/2010/main" val="0"/>
              </a:ext>
            </a:extLst>
          </a:blip>
          <a:srcRect l="92363" t="24230" b="67885"/>
          <a:stretch/>
        </p:blipFill>
        <p:spPr>
          <a:xfrm>
            <a:off x="11336594" y="612083"/>
            <a:ext cx="855406" cy="1324871"/>
          </a:xfrm>
          <a:prstGeom prst="rect">
            <a:avLst/>
          </a:prstGeom>
        </p:spPr>
      </p:pic>
      <p:sp>
        <p:nvSpPr>
          <p:cNvPr id="18" name="文本框 17">
            <a:extLst>
              <a:ext uri="{FF2B5EF4-FFF2-40B4-BE49-F238E27FC236}">
                <a16:creationId xmlns:a16="http://schemas.microsoft.com/office/drawing/2014/main" id="{3B404C28-C436-434E-9EB0-1919C84A03E9}"/>
              </a:ext>
            </a:extLst>
          </p:cNvPr>
          <p:cNvSpPr txBox="1"/>
          <p:nvPr/>
        </p:nvSpPr>
        <p:spPr>
          <a:xfrm>
            <a:off x="8652575" y="1395944"/>
            <a:ext cx="1692771" cy="3072917"/>
          </a:xfrm>
          <a:prstGeom prst="rect">
            <a:avLst/>
          </a:prstGeom>
          <a:noFill/>
        </p:spPr>
        <p:txBody>
          <a:bodyPr vert="eaVert" wrap="square" rtlCol="0">
            <a:spAutoFit/>
          </a:bodyPr>
          <a:lstStyle/>
          <a:p>
            <a:r>
              <a:rPr lang="zh-CN" altLang="en-US" sz="1000" u="sng" dirty="0">
                <a:latin typeface="印品天逸黑" panose="02000500000000000000" pitchFamily="2" charset="-122"/>
                <a:ea typeface="印品天逸黑" panose="02000500000000000000" pitchFamily="2" charset="-122"/>
              </a:rPr>
              <a:t>一二</a:t>
            </a:r>
            <a:r>
              <a:rPr lang="en-US" altLang="zh-CN" sz="1000" u="sng" dirty="0">
                <a:latin typeface="印品天逸黑" panose="02000500000000000000" pitchFamily="2" charset="-122"/>
                <a:ea typeface="印品天逸黑" panose="02000500000000000000" pitchFamily="2" charset="-122"/>
              </a:rPr>
              <a:t>·</a:t>
            </a:r>
            <a:r>
              <a:rPr lang="zh-CN" altLang="en-US" sz="1000" u="sng" dirty="0">
                <a:latin typeface="印品天逸黑" panose="02000500000000000000" pitchFamily="2" charset="-122"/>
                <a:ea typeface="印品天逸黑" panose="02000500000000000000" pitchFamily="2" charset="-122"/>
              </a:rPr>
              <a:t>九运动，又称一二九抗日救亡运动，是指</a:t>
            </a:r>
            <a:r>
              <a:rPr lang="en-US" altLang="zh-CN" sz="1000" u="sng" dirty="0">
                <a:latin typeface="印品天逸黑" panose="02000500000000000000" pitchFamily="2" charset="-122"/>
                <a:ea typeface="印品天逸黑" panose="02000500000000000000" pitchFamily="2" charset="-122"/>
              </a:rPr>
              <a:t>1935</a:t>
            </a:r>
            <a:r>
              <a:rPr lang="zh-CN" altLang="en-US" sz="1000" u="sng" dirty="0">
                <a:latin typeface="印品天逸黑" panose="02000500000000000000" pitchFamily="2" charset="-122"/>
                <a:ea typeface="印品天逸黑" panose="02000500000000000000" pitchFamily="2" charset="-122"/>
              </a:rPr>
              <a:t>年</a:t>
            </a:r>
            <a:r>
              <a:rPr lang="en-US" altLang="zh-CN" sz="1000" u="sng" dirty="0">
                <a:latin typeface="印品天逸黑" panose="02000500000000000000" pitchFamily="2" charset="-122"/>
                <a:ea typeface="印品天逸黑" panose="02000500000000000000" pitchFamily="2" charset="-122"/>
              </a:rPr>
              <a:t>12</a:t>
            </a:r>
            <a:r>
              <a:rPr lang="zh-CN" altLang="en-US" sz="1000" u="sng" dirty="0">
                <a:latin typeface="印品天逸黑" panose="02000500000000000000" pitchFamily="2" charset="-122"/>
                <a:ea typeface="印品天逸黑" panose="02000500000000000000" pitchFamily="2" charset="-122"/>
              </a:rPr>
              <a:t>月</a:t>
            </a:r>
            <a:r>
              <a:rPr lang="en-US" altLang="zh-CN" sz="1000" u="sng" dirty="0">
                <a:latin typeface="印品天逸黑" panose="02000500000000000000" pitchFamily="2" charset="-122"/>
                <a:ea typeface="印品天逸黑" panose="02000500000000000000" pitchFamily="2" charset="-122"/>
              </a:rPr>
              <a:t>9</a:t>
            </a:r>
            <a:r>
              <a:rPr lang="zh-CN" altLang="en-US" sz="1000" u="sng" dirty="0">
                <a:latin typeface="印品天逸黑" panose="02000500000000000000" pitchFamily="2" charset="-122"/>
                <a:ea typeface="印品天逸黑" panose="02000500000000000000" pitchFamily="2" charset="-122"/>
              </a:rPr>
              <a:t>日中国共产党在北平发起的一场学生要</a:t>
            </a:r>
          </a:p>
          <a:p>
            <a:r>
              <a:rPr lang="zh-CN" altLang="en-US" sz="1000" u="sng" dirty="0">
                <a:latin typeface="印品天逸黑" panose="02000500000000000000" pitchFamily="2" charset="-122"/>
                <a:ea typeface="印品天逸黑" panose="02000500000000000000" pitchFamily="2" charset="-122"/>
              </a:rPr>
              <a:t>求政府抗日的游行示威活动。它广泛地宣传了中国共产党停止内战、</a:t>
            </a:r>
          </a:p>
          <a:p>
            <a:r>
              <a:rPr lang="zh-CN" altLang="en-US" sz="1000" u="sng" dirty="0">
                <a:latin typeface="印品天逸黑" panose="02000500000000000000" pitchFamily="2" charset="-122"/>
                <a:ea typeface="印品天逸黑" panose="02000500000000000000" pitchFamily="2" charset="-122"/>
              </a:rPr>
              <a:t>一致对外的抗日主张，掀起了全国抗日救国运动的新高潮。一二</a:t>
            </a:r>
            <a:r>
              <a:rPr lang="en-US" altLang="zh-CN" sz="1000" u="sng" dirty="0">
                <a:latin typeface="印品天逸黑" panose="02000500000000000000" pitchFamily="2" charset="-122"/>
                <a:ea typeface="印品天逸黑" panose="02000500000000000000" pitchFamily="2" charset="-122"/>
              </a:rPr>
              <a:t>·</a:t>
            </a:r>
            <a:r>
              <a:rPr lang="zh-CN" altLang="en-US" sz="1000" u="sng" dirty="0">
                <a:latin typeface="印品天逸黑" panose="02000500000000000000" pitchFamily="2" charset="-122"/>
                <a:ea typeface="印品天逸黑" panose="02000500000000000000" pitchFamily="2" charset="-122"/>
              </a:rPr>
              <a:t>九运动公开揭露了日本帝国主义侵略中国，</a:t>
            </a:r>
          </a:p>
          <a:p>
            <a:r>
              <a:rPr lang="zh-CN" altLang="en-US" sz="1000" u="sng" dirty="0">
                <a:latin typeface="印品天逸黑" panose="02000500000000000000" pitchFamily="2" charset="-122"/>
                <a:ea typeface="印品天逸黑" panose="02000500000000000000" pitchFamily="2" charset="-122"/>
              </a:rPr>
              <a:t>并吞华北的阴谋，打击了国民党政府的妥协投降政策，大大地促进了中国人民的觉醒。</a:t>
            </a:r>
          </a:p>
          <a:p>
            <a:endParaRPr lang="zh-CN" altLang="en-US" dirty="0"/>
          </a:p>
        </p:txBody>
      </p:sp>
    </p:spTree>
    <p:extLst>
      <p:ext uri="{BB962C8B-B14F-4D97-AF65-F5344CB8AC3E}">
        <p14:creationId xmlns:p14="http://schemas.microsoft.com/office/powerpoint/2010/main" val="3711774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randombar(horizontal)">
                                      <p:cBhvr>
                                        <p:cTn id="1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E268883-760D-4EC8-B400-E616ECC3528D}"/>
              </a:ext>
            </a:extLst>
          </p:cNvPr>
          <p:cNvSpPr/>
          <p:nvPr/>
        </p:nvSpPr>
        <p:spPr>
          <a:xfrm>
            <a:off x="1139188" y="213850"/>
            <a:ext cx="2404105" cy="523220"/>
          </a:xfrm>
          <a:prstGeom prst="rect">
            <a:avLst/>
          </a:prstGeom>
          <a:noFill/>
          <a:ln>
            <a:noFill/>
          </a:ln>
        </p:spPr>
        <p:txBody>
          <a:bodyPr wrap="square">
            <a:spAutoFit/>
          </a:bodyPr>
          <a:lstStyle/>
          <a:p>
            <a:r>
              <a:rPr lang="en-US" altLang="zh-CN" sz="2800" dirty="0">
                <a:solidFill>
                  <a:srgbClr val="BE1A20"/>
                </a:solidFill>
                <a:latin typeface="印品天逸黑" panose="02000500000000000000" pitchFamily="2" charset="-122"/>
                <a:ea typeface="印品天逸黑" panose="02000500000000000000" pitchFamily="2" charset="-122"/>
              </a:rPr>
              <a:t>2     </a:t>
            </a:r>
            <a:r>
              <a:rPr lang="zh-CN" altLang="en-US" sz="2800" dirty="0">
                <a:solidFill>
                  <a:srgbClr val="BE1A20"/>
                </a:solidFill>
                <a:latin typeface="印品天逸黑" panose="02000500000000000000" pitchFamily="2" charset="-122"/>
                <a:ea typeface="印品天逸黑" panose="02000500000000000000" pitchFamily="2" charset="-122"/>
              </a:rPr>
              <a:t>事件过程</a:t>
            </a:r>
          </a:p>
        </p:txBody>
      </p:sp>
      <p:sp>
        <p:nvSpPr>
          <p:cNvPr id="3" name="矩形 2">
            <a:extLst>
              <a:ext uri="{FF2B5EF4-FFF2-40B4-BE49-F238E27FC236}">
                <a16:creationId xmlns:a16="http://schemas.microsoft.com/office/drawing/2014/main" id="{18839F98-3A07-4600-893C-131F34F39C29}"/>
              </a:ext>
            </a:extLst>
          </p:cNvPr>
          <p:cNvSpPr/>
          <p:nvPr/>
        </p:nvSpPr>
        <p:spPr>
          <a:xfrm>
            <a:off x="929638" y="2005737"/>
            <a:ext cx="5909312" cy="3647152"/>
          </a:xfrm>
          <a:prstGeom prst="rect">
            <a:avLst/>
          </a:prstGeom>
        </p:spPr>
        <p:txBody>
          <a:bodyPr wrap="square">
            <a:spAutoFit/>
          </a:bodyPr>
          <a:lstStyle/>
          <a:p>
            <a:pPr>
              <a:lnSpc>
                <a:spcPct val="150000"/>
              </a:lnSpc>
            </a:pPr>
            <a:r>
              <a:rPr lang="zh-CN" altLang="en-US" sz="1400" spc="100" dirty="0">
                <a:latin typeface="思源宋体 CN Light" panose="02020300000000000000" pitchFamily="18" charset="-122"/>
                <a:ea typeface="思源宋体 CN Light" panose="02020300000000000000" pitchFamily="18" charset="-122"/>
              </a:rPr>
              <a:t>上午</a:t>
            </a:r>
            <a:r>
              <a:rPr lang="en-US" altLang="zh-CN" sz="1400" spc="100" dirty="0">
                <a:latin typeface="思源宋体 CN Light" panose="02020300000000000000" pitchFamily="18" charset="-122"/>
                <a:ea typeface="思源宋体 CN Light" panose="02020300000000000000" pitchFamily="18" charset="-122"/>
              </a:rPr>
              <a:t>10</a:t>
            </a:r>
            <a:r>
              <a:rPr lang="zh-CN" altLang="en-US" sz="1400" spc="100" dirty="0">
                <a:latin typeface="思源宋体 CN Light" panose="02020300000000000000" pitchFamily="18" charset="-122"/>
                <a:ea typeface="思源宋体 CN Light" panose="02020300000000000000" pitchFamily="18" charset="-122"/>
              </a:rPr>
              <a:t>点半，新华门前汇集了中国大学、北平师范大学、东北大学等十多所学校</a:t>
            </a:r>
            <a:r>
              <a:rPr lang="en-US" altLang="zh-CN" sz="1400" spc="100" dirty="0">
                <a:latin typeface="思源宋体 CN Light" panose="02020300000000000000" pitchFamily="18" charset="-122"/>
                <a:ea typeface="思源宋体 CN Light" panose="02020300000000000000" pitchFamily="18" charset="-122"/>
              </a:rPr>
              <a:t>1000</a:t>
            </a:r>
            <a:r>
              <a:rPr lang="zh-CN" altLang="en-US" sz="1400" spc="100" dirty="0">
                <a:latin typeface="思源宋体 CN Light" panose="02020300000000000000" pitchFamily="18" charset="-122"/>
                <a:ea typeface="思源宋体 CN Light" panose="02020300000000000000" pitchFamily="18" charset="-122"/>
              </a:rPr>
              <a:t>多人的请愿队伍。新华门紧闭着，门前排列着警车和架着机关枪的摩托车，军警宪兵手持刀枪杀气腾腾。请愿学生高举着旗帜，手持标语，高呼抗日救国口号。</a:t>
            </a:r>
            <a:endParaRPr lang="en-US" altLang="zh-CN" sz="1400" spc="100" dirty="0">
              <a:latin typeface="思源宋体 CN Light" panose="02020300000000000000" pitchFamily="18" charset="-122"/>
              <a:ea typeface="思源宋体 CN Light" panose="02020300000000000000" pitchFamily="18" charset="-122"/>
            </a:endParaRPr>
          </a:p>
          <a:p>
            <a:pPr>
              <a:lnSpc>
                <a:spcPct val="150000"/>
              </a:lnSpc>
            </a:pPr>
            <a:endParaRPr lang="en-US" altLang="zh-CN" sz="1400" spc="100" dirty="0">
              <a:latin typeface="思源宋体 CN Light" panose="02020300000000000000" pitchFamily="18" charset="-122"/>
              <a:ea typeface="思源宋体 CN Light" panose="02020300000000000000" pitchFamily="18" charset="-122"/>
            </a:endParaRPr>
          </a:p>
          <a:p>
            <a:pPr>
              <a:lnSpc>
                <a:spcPct val="150000"/>
              </a:lnSpc>
            </a:pPr>
            <a:r>
              <a:rPr lang="zh-CN" altLang="en-US" sz="1400" spc="100" dirty="0">
                <a:latin typeface="思源宋体 CN Light" panose="02020300000000000000" pitchFamily="18" charset="-122"/>
                <a:ea typeface="思源宋体 CN Light" panose="02020300000000000000" pitchFamily="18" charset="-122"/>
              </a:rPr>
              <a:t>推选董毓华、宋黎和于刚等</a:t>
            </a:r>
            <a:r>
              <a:rPr lang="en-US" altLang="zh-CN" sz="1400" spc="100" dirty="0">
                <a:latin typeface="思源宋体 CN Light" panose="02020300000000000000" pitchFamily="18" charset="-122"/>
                <a:ea typeface="思源宋体 CN Light" panose="02020300000000000000" pitchFamily="18" charset="-122"/>
              </a:rPr>
              <a:t>12</a:t>
            </a:r>
            <a:r>
              <a:rPr lang="zh-CN" altLang="en-US" sz="1400" spc="100" dirty="0">
                <a:latin typeface="思源宋体 CN Light" panose="02020300000000000000" pitchFamily="18" charset="-122"/>
                <a:ea typeface="思源宋体 CN Light" panose="02020300000000000000" pitchFamily="18" charset="-122"/>
              </a:rPr>
              <a:t>人为代表，要求面见何应钦，并提出反对华北成立防共自治委员会、停止内战、立即释放被捕学生等</a:t>
            </a:r>
            <a:r>
              <a:rPr lang="en-US" altLang="zh-CN" sz="1400" spc="100" dirty="0">
                <a:latin typeface="思源宋体 CN Light" panose="02020300000000000000" pitchFamily="18" charset="-122"/>
                <a:ea typeface="思源宋体 CN Light" panose="02020300000000000000" pitchFamily="18" charset="-122"/>
              </a:rPr>
              <a:t>6</a:t>
            </a:r>
            <a:r>
              <a:rPr lang="zh-CN" altLang="en-US" sz="1400" spc="100" dirty="0">
                <a:latin typeface="思源宋体 CN Light" panose="02020300000000000000" pitchFamily="18" charset="-122"/>
                <a:ea typeface="思源宋体 CN Light" panose="02020300000000000000" pitchFamily="18" charset="-122"/>
              </a:rPr>
              <a:t>项要求。上午</a:t>
            </a:r>
            <a:r>
              <a:rPr lang="en-US" altLang="zh-CN" sz="1400" spc="100" dirty="0">
                <a:latin typeface="思源宋体 CN Light" panose="02020300000000000000" pitchFamily="18" charset="-122"/>
                <a:ea typeface="思源宋体 CN Light" panose="02020300000000000000" pitchFamily="18" charset="-122"/>
              </a:rPr>
              <a:t>11</a:t>
            </a:r>
            <a:r>
              <a:rPr lang="zh-CN" altLang="en-US" sz="1400" spc="100" dirty="0">
                <a:latin typeface="思源宋体 CN Light" panose="02020300000000000000" pitchFamily="18" charset="-122"/>
                <a:ea typeface="思源宋体 CN Light" panose="02020300000000000000" pitchFamily="18" charset="-122"/>
              </a:rPr>
              <a:t>时，何应钦的秘书侯成出来与学生会面，对学生提出的要求一味敷衍搪塞，为国民党对日妥协对内反共政策百般狡辩。同学们对其答复极为愤慨，振臂高呼“打倒卖国贼”，“请愿不成，我们示威游行去”，宋黎被推举为游行队伍的总指挥。</a:t>
            </a:r>
          </a:p>
        </p:txBody>
      </p:sp>
      <p:sp>
        <p:nvSpPr>
          <p:cNvPr id="4" name="矩形 3">
            <a:extLst>
              <a:ext uri="{FF2B5EF4-FFF2-40B4-BE49-F238E27FC236}">
                <a16:creationId xmlns:a16="http://schemas.microsoft.com/office/drawing/2014/main" id="{54B3F2E4-544C-435D-83C1-68C229369A39}"/>
              </a:ext>
            </a:extLst>
          </p:cNvPr>
          <p:cNvSpPr/>
          <p:nvPr/>
        </p:nvSpPr>
        <p:spPr>
          <a:xfrm>
            <a:off x="952493" y="1557127"/>
            <a:ext cx="3967850" cy="417550"/>
          </a:xfrm>
          <a:prstGeom prst="rect">
            <a:avLst/>
          </a:prstGeom>
          <a:solidFill>
            <a:srgbClr val="C00000"/>
          </a:solidFill>
        </p:spPr>
        <p:txBody>
          <a:bodyPr wrap="square">
            <a:spAutoFit/>
          </a:bodyPr>
          <a:lstStyle/>
          <a:p>
            <a:pPr>
              <a:lnSpc>
                <a:spcPct val="130000"/>
              </a:lnSpc>
            </a:pPr>
            <a:r>
              <a:rPr lang="zh-CN" altLang="en-US" b="1" spc="100" dirty="0">
                <a:solidFill>
                  <a:schemeClr val="bg1"/>
                </a:solidFill>
                <a:latin typeface="思源宋体 CN Light" panose="02020300000000000000" pitchFamily="18" charset="-122"/>
                <a:ea typeface="思源宋体 CN Light" panose="02020300000000000000" pitchFamily="18" charset="-122"/>
              </a:rPr>
              <a:t>学生示威游行队伍从新华门出发</a:t>
            </a:r>
          </a:p>
        </p:txBody>
      </p:sp>
      <p:pic>
        <p:nvPicPr>
          <p:cNvPr id="7" name="图片 6">
            <a:extLst>
              <a:ext uri="{FF2B5EF4-FFF2-40B4-BE49-F238E27FC236}">
                <a16:creationId xmlns:a16="http://schemas.microsoft.com/office/drawing/2014/main" id="{E6F2FD99-D52C-4A91-8873-6218E58957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3692" y="1809928"/>
            <a:ext cx="4195815" cy="4195815"/>
          </a:xfrm>
          <a:prstGeom prst="rect">
            <a:avLst/>
          </a:prstGeom>
        </p:spPr>
      </p:pic>
    </p:spTree>
    <p:extLst>
      <p:ext uri="{BB962C8B-B14F-4D97-AF65-F5344CB8AC3E}">
        <p14:creationId xmlns:p14="http://schemas.microsoft.com/office/powerpoint/2010/main" val="1768379550"/>
      </p:ext>
    </p:extLst>
  </p:cSld>
  <p:clrMapOvr>
    <a:masterClrMapping/>
  </p:clrMapOvr>
  <mc:AlternateContent xmlns:mc="http://schemas.openxmlformats.org/markup-compatibility/2006" xmlns:p14="http://schemas.microsoft.com/office/powerpoint/2010/main">
    <mc:Choice Requires="p14">
      <p:transition spd="slow" p14:dur="2000" advTm="3000">
        <p14:reveal/>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C9D8FEE-7304-4F2B-872F-425D652FD75C}"/>
              </a:ext>
            </a:extLst>
          </p:cNvPr>
          <p:cNvSpPr/>
          <p:nvPr/>
        </p:nvSpPr>
        <p:spPr>
          <a:xfrm>
            <a:off x="1139188" y="213850"/>
            <a:ext cx="2404105" cy="523220"/>
          </a:xfrm>
          <a:prstGeom prst="rect">
            <a:avLst/>
          </a:prstGeom>
          <a:noFill/>
          <a:ln>
            <a:noFill/>
          </a:ln>
        </p:spPr>
        <p:txBody>
          <a:bodyPr wrap="square">
            <a:spAutoFit/>
          </a:bodyPr>
          <a:lstStyle/>
          <a:p>
            <a:r>
              <a:rPr lang="en-US" altLang="zh-CN" sz="2800" dirty="0">
                <a:solidFill>
                  <a:srgbClr val="BE1A20"/>
                </a:solidFill>
                <a:latin typeface="印品天逸黑" panose="02000500000000000000" pitchFamily="2" charset="-122"/>
                <a:ea typeface="印品天逸黑" panose="02000500000000000000" pitchFamily="2" charset="-122"/>
              </a:rPr>
              <a:t>2     </a:t>
            </a:r>
            <a:r>
              <a:rPr lang="zh-CN" altLang="en-US" sz="2800" dirty="0">
                <a:solidFill>
                  <a:srgbClr val="BE1A20"/>
                </a:solidFill>
                <a:latin typeface="印品天逸黑" panose="02000500000000000000" pitchFamily="2" charset="-122"/>
                <a:ea typeface="印品天逸黑" panose="02000500000000000000" pitchFamily="2" charset="-122"/>
              </a:rPr>
              <a:t>事件过程</a:t>
            </a:r>
          </a:p>
        </p:txBody>
      </p:sp>
      <p:sp>
        <p:nvSpPr>
          <p:cNvPr id="3" name="矩形 2">
            <a:extLst>
              <a:ext uri="{FF2B5EF4-FFF2-40B4-BE49-F238E27FC236}">
                <a16:creationId xmlns:a16="http://schemas.microsoft.com/office/drawing/2014/main" id="{94922CF9-3C63-4C24-91BE-ADEC63941AE1}"/>
              </a:ext>
            </a:extLst>
          </p:cNvPr>
          <p:cNvSpPr/>
          <p:nvPr/>
        </p:nvSpPr>
        <p:spPr>
          <a:xfrm>
            <a:off x="5965372" y="2317152"/>
            <a:ext cx="5269593" cy="3647152"/>
          </a:xfrm>
          <a:prstGeom prst="rect">
            <a:avLst/>
          </a:prstGeom>
        </p:spPr>
        <p:txBody>
          <a:bodyPr wrap="square">
            <a:spAutoFit/>
          </a:bodyPr>
          <a:lstStyle/>
          <a:p>
            <a:pPr>
              <a:lnSpc>
                <a:spcPct val="150000"/>
              </a:lnSpc>
            </a:pPr>
            <a:r>
              <a:rPr lang="zh-CN" altLang="en-US" sz="1400" spc="100" dirty="0">
                <a:latin typeface="思源宋体 CN Light" panose="02020300000000000000" pitchFamily="18" charset="-122"/>
                <a:ea typeface="思源宋体 CN Light" panose="02020300000000000000" pitchFamily="18" charset="-122"/>
              </a:rPr>
              <a:t>当游行队伍行至西单牌楼平津卫戍司令部附近时，遇到军警的阻拦和袭击。同学们不畏强暴，高呼抗日救国口号，继续前进，队伍也越来越壮大。北京大学的许德珩、中国大学的吴承仕等教授和当时在燕京大学任教的斯诺夫妇也参加了游行示威。国内外许多报社的记者随行采访。</a:t>
            </a:r>
            <a:endParaRPr lang="en-US" altLang="zh-CN" sz="1400" spc="100" dirty="0">
              <a:latin typeface="思源宋体 CN Light" panose="02020300000000000000" pitchFamily="18" charset="-122"/>
              <a:ea typeface="思源宋体 CN Light" panose="02020300000000000000" pitchFamily="18" charset="-122"/>
            </a:endParaRPr>
          </a:p>
          <a:p>
            <a:pPr>
              <a:lnSpc>
                <a:spcPct val="150000"/>
              </a:lnSpc>
            </a:pPr>
            <a:endParaRPr lang="en-US" altLang="zh-CN" sz="1400" spc="100" dirty="0">
              <a:latin typeface="思源宋体 CN Light" panose="02020300000000000000" pitchFamily="18" charset="-122"/>
              <a:ea typeface="思源宋体 CN Light" panose="02020300000000000000" pitchFamily="18" charset="-122"/>
            </a:endParaRPr>
          </a:p>
          <a:p>
            <a:pPr>
              <a:lnSpc>
                <a:spcPct val="150000"/>
              </a:lnSpc>
            </a:pPr>
            <a:r>
              <a:rPr lang="zh-CN" altLang="en-US" sz="1400" spc="100" dirty="0">
                <a:latin typeface="思源宋体 CN Light" panose="02020300000000000000" pitchFamily="18" charset="-122"/>
                <a:ea typeface="思源宋体 CN Light" panose="02020300000000000000" pitchFamily="18" charset="-122"/>
              </a:rPr>
              <a:t>队伍经西四、护国寺、地安门、沙滩抵达王府井大街时，已扩大到四五千人。王府井大街南口布满了军警，挥舞皮鞭、木棍，凶狠地抽打手无寸铁的爱国学生。同学们与军警展开了搏斗，当场有数十人被捕。在国民党当局的血腥镇压下，游行示威队伍被冲散了。</a:t>
            </a:r>
          </a:p>
        </p:txBody>
      </p:sp>
      <p:sp>
        <p:nvSpPr>
          <p:cNvPr id="4" name="矩形 3">
            <a:extLst>
              <a:ext uri="{FF2B5EF4-FFF2-40B4-BE49-F238E27FC236}">
                <a16:creationId xmlns:a16="http://schemas.microsoft.com/office/drawing/2014/main" id="{9E752DBC-FD61-40EA-845C-AD1B5472FAF9}"/>
              </a:ext>
            </a:extLst>
          </p:cNvPr>
          <p:cNvSpPr/>
          <p:nvPr/>
        </p:nvSpPr>
        <p:spPr>
          <a:xfrm>
            <a:off x="5965372" y="1947820"/>
            <a:ext cx="1107996" cy="369332"/>
          </a:xfrm>
          <a:prstGeom prst="rect">
            <a:avLst/>
          </a:prstGeom>
        </p:spPr>
        <p:txBody>
          <a:bodyPr wrap="none">
            <a:spAutoFit/>
          </a:bodyPr>
          <a:lstStyle/>
          <a:p>
            <a:r>
              <a:rPr lang="zh-CN" altLang="en-US" dirty="0">
                <a:solidFill>
                  <a:srgbClr val="BE1A20"/>
                </a:solidFill>
                <a:latin typeface="印品天逸黑" panose="02000500000000000000" pitchFamily="2" charset="-122"/>
                <a:ea typeface="印品天逸黑" panose="02000500000000000000" pitchFamily="2" charset="-122"/>
              </a:rPr>
              <a:t>事件过程</a:t>
            </a:r>
            <a:endParaRPr lang="zh-CN" altLang="en-US" dirty="0"/>
          </a:p>
        </p:txBody>
      </p:sp>
      <p:pic>
        <p:nvPicPr>
          <p:cNvPr id="7" name="图片 6">
            <a:extLst>
              <a:ext uri="{FF2B5EF4-FFF2-40B4-BE49-F238E27FC236}">
                <a16:creationId xmlns:a16="http://schemas.microsoft.com/office/drawing/2014/main" id="{13223F28-B323-48A9-B961-7AD83EBB13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7035" y="1473693"/>
            <a:ext cx="4612695" cy="4612695"/>
          </a:xfrm>
          <a:prstGeom prst="rect">
            <a:avLst/>
          </a:prstGeom>
        </p:spPr>
      </p:pic>
    </p:spTree>
    <p:extLst>
      <p:ext uri="{BB962C8B-B14F-4D97-AF65-F5344CB8AC3E}">
        <p14:creationId xmlns:p14="http://schemas.microsoft.com/office/powerpoint/2010/main" val="1492516843"/>
      </p:ext>
    </p:extLst>
  </p:cSld>
  <p:clrMapOvr>
    <a:masterClrMapping/>
  </p:clrMapOvr>
  <mc:AlternateContent xmlns:mc="http://schemas.openxmlformats.org/markup-compatibility/2006" xmlns:p14="http://schemas.microsoft.com/office/powerpoint/2010/main">
    <mc:Choice Requires="p14">
      <p:transition spd="slow" p14:dur="20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32FE973-BE10-461E-8678-4F09A61871C0}"/>
              </a:ext>
            </a:extLst>
          </p:cNvPr>
          <p:cNvSpPr/>
          <p:nvPr/>
        </p:nvSpPr>
        <p:spPr>
          <a:xfrm>
            <a:off x="1139188" y="213850"/>
            <a:ext cx="2404105" cy="523220"/>
          </a:xfrm>
          <a:prstGeom prst="rect">
            <a:avLst/>
          </a:prstGeom>
          <a:noFill/>
          <a:ln>
            <a:noFill/>
          </a:ln>
        </p:spPr>
        <p:txBody>
          <a:bodyPr wrap="square">
            <a:spAutoFit/>
          </a:bodyPr>
          <a:lstStyle/>
          <a:p>
            <a:r>
              <a:rPr lang="en-US" altLang="zh-CN" sz="2800" dirty="0">
                <a:solidFill>
                  <a:srgbClr val="BE1A20"/>
                </a:solidFill>
                <a:latin typeface="印品天逸黑" panose="02000500000000000000" pitchFamily="2" charset="-122"/>
                <a:ea typeface="印品天逸黑" panose="02000500000000000000" pitchFamily="2" charset="-122"/>
              </a:rPr>
              <a:t>2     </a:t>
            </a:r>
            <a:r>
              <a:rPr lang="zh-CN" altLang="en-US" sz="2800" dirty="0">
                <a:solidFill>
                  <a:srgbClr val="BE1A20"/>
                </a:solidFill>
                <a:latin typeface="印品天逸黑" panose="02000500000000000000" pitchFamily="2" charset="-122"/>
                <a:ea typeface="印品天逸黑" panose="02000500000000000000" pitchFamily="2" charset="-122"/>
              </a:rPr>
              <a:t>事件过程</a:t>
            </a:r>
          </a:p>
        </p:txBody>
      </p:sp>
      <p:sp>
        <p:nvSpPr>
          <p:cNvPr id="3" name="矩形 2">
            <a:extLst>
              <a:ext uri="{FF2B5EF4-FFF2-40B4-BE49-F238E27FC236}">
                <a16:creationId xmlns:a16="http://schemas.microsoft.com/office/drawing/2014/main" id="{59BE297D-F237-475E-A08E-0D06BC329172}"/>
              </a:ext>
            </a:extLst>
          </p:cNvPr>
          <p:cNvSpPr/>
          <p:nvPr/>
        </p:nvSpPr>
        <p:spPr>
          <a:xfrm>
            <a:off x="1059934" y="2022862"/>
            <a:ext cx="6364698" cy="4154984"/>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u"/>
            </a:pPr>
            <a:r>
              <a:rPr lang="zh-CN" altLang="en-US" sz="1600" spc="100" dirty="0">
                <a:latin typeface="思源宋体 CN Light" panose="02020300000000000000" pitchFamily="18" charset="-122"/>
                <a:ea typeface="思源宋体 CN Light" panose="02020300000000000000" pitchFamily="18" charset="-122"/>
              </a:rPr>
              <a:t>“一二</a:t>
            </a:r>
            <a:r>
              <a:rPr lang="en-US" altLang="zh-CN" sz="1600" spc="100" dirty="0">
                <a:latin typeface="思源宋体 CN Light" panose="02020300000000000000" pitchFamily="18" charset="-122"/>
                <a:ea typeface="思源宋体 CN Light" panose="02020300000000000000" pitchFamily="18" charset="-122"/>
              </a:rPr>
              <a:t>·</a:t>
            </a:r>
            <a:r>
              <a:rPr lang="zh-CN" altLang="en-US" sz="1600" spc="100" dirty="0">
                <a:latin typeface="思源宋体 CN Light" panose="02020300000000000000" pitchFamily="18" charset="-122"/>
                <a:ea typeface="思源宋体 CN Light" panose="02020300000000000000" pitchFamily="18" charset="-122"/>
              </a:rPr>
              <a:t>九”的抗日怒吼，震撼了古都北平，很快传遍了国内外。中共北平市临时工委、北平市学联及时总结，对下一步行动进行部署。</a:t>
            </a:r>
            <a:endParaRPr lang="en-US" altLang="zh-CN" sz="1600" spc="100" dirty="0">
              <a:latin typeface="思源宋体 CN Light" panose="02020300000000000000" pitchFamily="18" charset="-122"/>
              <a:ea typeface="思源宋体 CN Light" panose="02020300000000000000" pitchFamily="18" charset="-122"/>
            </a:endParaRPr>
          </a:p>
          <a:p>
            <a:pPr marL="285750" indent="-285750">
              <a:lnSpc>
                <a:spcPct val="150000"/>
              </a:lnSpc>
              <a:buClr>
                <a:srgbClr val="C00000"/>
              </a:buClr>
              <a:buFont typeface="Wingdings" panose="05000000000000000000" pitchFamily="2" charset="2"/>
              <a:buChar char="u"/>
            </a:pPr>
            <a:endParaRPr lang="en-US" altLang="zh-CN" sz="1600" spc="100" dirty="0">
              <a:latin typeface="思源宋体 CN Light" panose="02020300000000000000" pitchFamily="18" charset="-122"/>
              <a:ea typeface="思源宋体 CN Light" panose="02020300000000000000" pitchFamily="18" charset="-122"/>
            </a:endParaRPr>
          </a:p>
          <a:p>
            <a:pPr marL="285750" indent="-285750">
              <a:lnSpc>
                <a:spcPct val="150000"/>
              </a:lnSpc>
              <a:buClr>
                <a:srgbClr val="C00000"/>
              </a:buClr>
              <a:buFont typeface="Wingdings" panose="05000000000000000000" pitchFamily="2" charset="2"/>
              <a:buChar char="u"/>
            </a:pPr>
            <a:r>
              <a:rPr lang="en-US" altLang="zh-CN" sz="1600" spc="100" dirty="0">
                <a:latin typeface="思源宋体 CN Light" panose="02020300000000000000" pitchFamily="18" charset="-122"/>
                <a:ea typeface="思源宋体 CN Light" panose="02020300000000000000" pitchFamily="18" charset="-122"/>
              </a:rPr>
              <a:t>12</a:t>
            </a:r>
            <a:r>
              <a:rPr lang="zh-CN" altLang="en-US" sz="1600" spc="100" dirty="0">
                <a:latin typeface="思源宋体 CN Light" panose="02020300000000000000" pitchFamily="18" charset="-122"/>
                <a:ea typeface="思源宋体 CN Light" panose="02020300000000000000" pitchFamily="18" charset="-122"/>
              </a:rPr>
              <a:t>月</a:t>
            </a:r>
            <a:r>
              <a:rPr lang="en-US" altLang="zh-CN" sz="1600" spc="100" dirty="0">
                <a:latin typeface="思源宋体 CN Light" panose="02020300000000000000" pitchFamily="18" charset="-122"/>
                <a:ea typeface="思源宋体 CN Light" panose="02020300000000000000" pitchFamily="18" charset="-122"/>
              </a:rPr>
              <a:t>11</a:t>
            </a:r>
            <a:r>
              <a:rPr lang="zh-CN" altLang="en-US" sz="1600" spc="100" dirty="0">
                <a:latin typeface="思源宋体 CN Light" panose="02020300000000000000" pitchFamily="18" charset="-122"/>
                <a:ea typeface="思源宋体 CN Light" panose="02020300000000000000" pitchFamily="18" charset="-122"/>
              </a:rPr>
              <a:t>日，全市各大中学校学生联合起来罢课。国民党当局对北平学生的爱国行动极为恐慌，下令严禁学生的爱国行为，还派军警封锁一些重点学校。</a:t>
            </a:r>
            <a:endParaRPr lang="en-US" altLang="zh-CN" sz="1600" spc="100" dirty="0">
              <a:latin typeface="思源宋体 CN Light" panose="02020300000000000000" pitchFamily="18" charset="-122"/>
              <a:ea typeface="思源宋体 CN Light" panose="02020300000000000000" pitchFamily="18" charset="-122"/>
            </a:endParaRPr>
          </a:p>
          <a:p>
            <a:pPr marL="285750" indent="-285750">
              <a:lnSpc>
                <a:spcPct val="150000"/>
              </a:lnSpc>
              <a:buClr>
                <a:srgbClr val="C00000"/>
              </a:buClr>
              <a:buFont typeface="Wingdings" panose="05000000000000000000" pitchFamily="2" charset="2"/>
              <a:buChar char="u"/>
            </a:pPr>
            <a:endParaRPr lang="en-US" altLang="zh-CN" sz="1600" spc="100" dirty="0">
              <a:latin typeface="思源宋体 CN Light" panose="02020300000000000000" pitchFamily="18" charset="-122"/>
              <a:ea typeface="思源宋体 CN Light" panose="02020300000000000000" pitchFamily="18" charset="-122"/>
            </a:endParaRPr>
          </a:p>
          <a:p>
            <a:pPr marL="285750" indent="-285750">
              <a:lnSpc>
                <a:spcPct val="150000"/>
              </a:lnSpc>
              <a:buClr>
                <a:srgbClr val="C00000"/>
              </a:buClr>
              <a:buFont typeface="Wingdings" panose="05000000000000000000" pitchFamily="2" charset="2"/>
              <a:buChar char="u"/>
            </a:pPr>
            <a:r>
              <a:rPr lang="zh-CN" altLang="en-US" sz="1600" spc="100" dirty="0">
                <a:latin typeface="思源宋体 CN Light" panose="02020300000000000000" pitchFamily="18" charset="-122"/>
                <a:ea typeface="思源宋体 CN Light" panose="02020300000000000000" pitchFamily="18" charset="-122"/>
              </a:rPr>
              <a:t>但爱国学生的抗日烈火是扑不灭的。中共北平临时工委获知国民党当局不顾广大人民群众的强烈反对，决定在</a:t>
            </a:r>
            <a:r>
              <a:rPr lang="en-US" altLang="zh-CN" sz="1600" spc="100" dirty="0">
                <a:latin typeface="思源宋体 CN Light" panose="02020300000000000000" pitchFamily="18" charset="-122"/>
                <a:ea typeface="思源宋体 CN Light" panose="02020300000000000000" pitchFamily="18" charset="-122"/>
              </a:rPr>
              <a:t>12</a:t>
            </a:r>
            <a:r>
              <a:rPr lang="zh-CN" altLang="en-US" sz="1600" spc="100" dirty="0">
                <a:latin typeface="思源宋体 CN Light" panose="02020300000000000000" pitchFamily="18" charset="-122"/>
                <a:ea typeface="思源宋体 CN Light" panose="02020300000000000000" pitchFamily="18" charset="-122"/>
              </a:rPr>
              <a:t>月</a:t>
            </a:r>
            <a:r>
              <a:rPr lang="en-US" altLang="zh-CN" sz="1600" spc="100" dirty="0">
                <a:latin typeface="思源宋体 CN Light" panose="02020300000000000000" pitchFamily="18" charset="-122"/>
                <a:ea typeface="思源宋体 CN Light" panose="02020300000000000000" pitchFamily="18" charset="-122"/>
              </a:rPr>
              <a:t>16</a:t>
            </a:r>
            <a:r>
              <a:rPr lang="zh-CN" altLang="en-US" sz="1600" spc="100" dirty="0">
                <a:latin typeface="思源宋体 CN Light" panose="02020300000000000000" pitchFamily="18" charset="-122"/>
                <a:ea typeface="思源宋体 CN Light" panose="02020300000000000000" pitchFamily="18" charset="-122"/>
              </a:rPr>
              <a:t>日成立“冀察政务委员会”，决定在这一天举行更大规模的示威游行。</a:t>
            </a:r>
          </a:p>
        </p:txBody>
      </p:sp>
      <p:sp>
        <p:nvSpPr>
          <p:cNvPr id="4" name="矩形 3">
            <a:extLst>
              <a:ext uri="{FF2B5EF4-FFF2-40B4-BE49-F238E27FC236}">
                <a16:creationId xmlns:a16="http://schemas.microsoft.com/office/drawing/2014/main" id="{08EA242D-1369-4AD9-A023-6D28689B0EBA}"/>
              </a:ext>
            </a:extLst>
          </p:cNvPr>
          <p:cNvSpPr/>
          <p:nvPr/>
        </p:nvSpPr>
        <p:spPr>
          <a:xfrm>
            <a:off x="1139188" y="1563762"/>
            <a:ext cx="1184940" cy="459100"/>
          </a:xfrm>
          <a:prstGeom prst="rect">
            <a:avLst/>
          </a:prstGeom>
          <a:solidFill>
            <a:srgbClr val="C00000"/>
          </a:solidFill>
        </p:spPr>
        <p:txBody>
          <a:bodyPr wrap="none">
            <a:spAutoFit/>
          </a:bodyPr>
          <a:lstStyle/>
          <a:p>
            <a:pPr>
              <a:lnSpc>
                <a:spcPct val="150000"/>
              </a:lnSpc>
            </a:pPr>
            <a:r>
              <a:rPr lang="zh-CN" altLang="en-US" b="1" spc="100" dirty="0">
                <a:solidFill>
                  <a:schemeClr val="bg1"/>
                </a:solidFill>
                <a:latin typeface="思源宋体 CN Light" panose="02020300000000000000" pitchFamily="18" charset="-122"/>
                <a:ea typeface="思源宋体 CN Light" panose="02020300000000000000" pitchFamily="18" charset="-122"/>
              </a:rPr>
              <a:t>救亡怒潮</a:t>
            </a:r>
          </a:p>
        </p:txBody>
      </p:sp>
      <p:pic>
        <p:nvPicPr>
          <p:cNvPr id="7" name="图片 6">
            <a:extLst>
              <a:ext uri="{FF2B5EF4-FFF2-40B4-BE49-F238E27FC236}">
                <a16:creationId xmlns:a16="http://schemas.microsoft.com/office/drawing/2014/main" id="{D1943FA7-7FE8-4C85-B9BB-A6507EA4412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74510" y="1713390"/>
            <a:ext cx="4567561" cy="4567561"/>
          </a:xfrm>
          <a:prstGeom prst="rect">
            <a:avLst/>
          </a:prstGeom>
        </p:spPr>
      </p:pic>
    </p:spTree>
    <p:extLst>
      <p:ext uri="{BB962C8B-B14F-4D97-AF65-F5344CB8AC3E}">
        <p14:creationId xmlns:p14="http://schemas.microsoft.com/office/powerpoint/2010/main" val="1719023353"/>
      </p:ext>
    </p:extLst>
  </p:cSld>
  <p:clrMapOvr>
    <a:masterClrMapping/>
  </p:clrMapOvr>
  <mc:AlternateContent xmlns:mc="http://schemas.openxmlformats.org/markup-compatibility/2006" xmlns:p14="http://schemas.microsoft.com/office/powerpoint/2010/main">
    <mc:Choice Requires="p14">
      <p:transition spd="slow" p14:dur="2000" advTm="3000">
        <p:wipe/>
      </p:transition>
    </mc:Choice>
    <mc:Fallback xmlns="">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65872EE1-3CD8-431A-A3BD-0F4C2CF63BC6}"/>
              </a:ext>
            </a:extLst>
          </p:cNvPr>
          <p:cNvSpPr/>
          <p:nvPr/>
        </p:nvSpPr>
        <p:spPr>
          <a:xfrm>
            <a:off x="1139188" y="213850"/>
            <a:ext cx="2404105" cy="523220"/>
          </a:xfrm>
          <a:prstGeom prst="rect">
            <a:avLst/>
          </a:prstGeom>
          <a:noFill/>
          <a:ln>
            <a:noFill/>
          </a:ln>
        </p:spPr>
        <p:txBody>
          <a:bodyPr wrap="square">
            <a:spAutoFit/>
          </a:bodyPr>
          <a:lstStyle/>
          <a:p>
            <a:r>
              <a:rPr lang="en-US" altLang="zh-CN" sz="2800" dirty="0">
                <a:solidFill>
                  <a:srgbClr val="BE1A20"/>
                </a:solidFill>
                <a:latin typeface="印品天逸黑" panose="02000500000000000000" pitchFamily="2" charset="-122"/>
                <a:ea typeface="印品天逸黑" panose="02000500000000000000" pitchFamily="2" charset="-122"/>
              </a:rPr>
              <a:t>2     </a:t>
            </a:r>
            <a:r>
              <a:rPr lang="zh-CN" altLang="en-US" sz="2800" dirty="0">
                <a:solidFill>
                  <a:srgbClr val="BE1A20"/>
                </a:solidFill>
                <a:latin typeface="印品天逸黑" panose="02000500000000000000" pitchFamily="2" charset="-122"/>
                <a:ea typeface="印品天逸黑" panose="02000500000000000000" pitchFamily="2" charset="-122"/>
              </a:rPr>
              <a:t>事件过程</a:t>
            </a:r>
          </a:p>
        </p:txBody>
      </p:sp>
      <p:sp>
        <p:nvSpPr>
          <p:cNvPr id="3" name="矩形 2">
            <a:extLst>
              <a:ext uri="{FF2B5EF4-FFF2-40B4-BE49-F238E27FC236}">
                <a16:creationId xmlns:a16="http://schemas.microsoft.com/office/drawing/2014/main" id="{2F2BF5BF-3945-407D-B57A-0835C42993EC}"/>
              </a:ext>
            </a:extLst>
          </p:cNvPr>
          <p:cNvSpPr/>
          <p:nvPr/>
        </p:nvSpPr>
        <p:spPr>
          <a:xfrm>
            <a:off x="1156300" y="2363689"/>
            <a:ext cx="10061601" cy="1052596"/>
          </a:xfrm>
          <a:prstGeom prst="rect">
            <a:avLst/>
          </a:prstGeom>
          <a:solidFill>
            <a:schemeClr val="accent6">
              <a:lumMod val="40000"/>
              <a:lumOff val="60000"/>
            </a:schemeClr>
          </a:solidFill>
        </p:spPr>
        <p:txBody>
          <a:bodyPr wrap="square">
            <a:spAutoFit/>
          </a:bodyPr>
          <a:lstStyle/>
          <a:p>
            <a:pPr>
              <a:lnSpc>
                <a:spcPct val="130000"/>
              </a:lnSpc>
            </a:pPr>
            <a:r>
              <a:rPr lang="en-US" altLang="zh-CN" sz="1600" spc="100" dirty="0">
                <a:latin typeface="思源宋体 CN Light" panose="02020300000000000000" pitchFamily="18" charset="-122"/>
                <a:ea typeface="思源宋体 CN Light" panose="02020300000000000000" pitchFamily="18" charset="-122"/>
              </a:rPr>
              <a:t>12</a:t>
            </a:r>
            <a:r>
              <a:rPr lang="zh-CN" altLang="en-US" sz="1600" spc="100" dirty="0">
                <a:latin typeface="思源宋体 CN Light" panose="02020300000000000000" pitchFamily="18" charset="-122"/>
                <a:ea typeface="思源宋体 CN Light" panose="02020300000000000000" pitchFamily="18" charset="-122"/>
              </a:rPr>
              <a:t>月</a:t>
            </a:r>
            <a:r>
              <a:rPr lang="en-US" altLang="zh-CN" sz="1600" spc="100" dirty="0">
                <a:latin typeface="思源宋体 CN Light" panose="02020300000000000000" pitchFamily="18" charset="-122"/>
                <a:ea typeface="思源宋体 CN Light" panose="02020300000000000000" pitchFamily="18" charset="-122"/>
              </a:rPr>
              <a:t>16</a:t>
            </a:r>
            <a:r>
              <a:rPr lang="zh-CN" altLang="en-US" sz="1600" spc="100" dirty="0">
                <a:latin typeface="思源宋体 CN Light" panose="02020300000000000000" pitchFamily="18" charset="-122"/>
                <a:ea typeface="思源宋体 CN Light" panose="02020300000000000000" pitchFamily="18" charset="-122"/>
              </a:rPr>
              <a:t>日凌晨，</a:t>
            </a:r>
            <a:r>
              <a:rPr lang="en-US" altLang="zh-CN" sz="1600" spc="100" dirty="0">
                <a:latin typeface="思源宋体 CN Light" panose="02020300000000000000" pitchFamily="18" charset="-122"/>
                <a:ea typeface="思源宋体 CN Light" panose="02020300000000000000" pitchFamily="18" charset="-122"/>
              </a:rPr>
              <a:t>1</a:t>
            </a:r>
            <a:r>
              <a:rPr lang="zh-CN" altLang="en-US" sz="1600" spc="100" dirty="0">
                <a:latin typeface="思源宋体 CN Light" panose="02020300000000000000" pitchFamily="18" charset="-122"/>
                <a:ea typeface="思源宋体 CN Light" panose="02020300000000000000" pitchFamily="18" charset="-122"/>
              </a:rPr>
              <a:t>万余名北平爱国学生陆续走上街头，一场声势浩大的抗日救亡大示威爆发了。</a:t>
            </a:r>
            <a:endParaRPr lang="en-US" altLang="zh-CN" sz="1600" spc="100" dirty="0">
              <a:latin typeface="思源宋体 CN Light" panose="02020300000000000000" pitchFamily="18" charset="-122"/>
              <a:ea typeface="思源宋体 CN Light" panose="02020300000000000000" pitchFamily="18" charset="-122"/>
            </a:endParaRPr>
          </a:p>
          <a:p>
            <a:pPr>
              <a:lnSpc>
                <a:spcPct val="130000"/>
              </a:lnSpc>
            </a:pPr>
            <a:r>
              <a:rPr lang="zh-CN" altLang="en-US" sz="1600" spc="100" dirty="0">
                <a:latin typeface="思源宋体 CN Light" panose="02020300000000000000" pitchFamily="18" charset="-122"/>
                <a:ea typeface="思源宋体 CN Light" panose="02020300000000000000" pitchFamily="18" charset="-122"/>
              </a:rPr>
              <a:t>示威游行队伍共分为</a:t>
            </a:r>
            <a:r>
              <a:rPr lang="en-US" altLang="zh-CN" sz="1600" spc="100" dirty="0">
                <a:latin typeface="思源宋体 CN Light" panose="02020300000000000000" pitchFamily="18" charset="-122"/>
                <a:ea typeface="思源宋体 CN Light" panose="02020300000000000000" pitchFamily="18" charset="-122"/>
              </a:rPr>
              <a:t>4</a:t>
            </a:r>
            <a:r>
              <a:rPr lang="zh-CN" altLang="en-US" sz="1600" spc="100" dirty="0">
                <a:latin typeface="思源宋体 CN Light" panose="02020300000000000000" pitchFamily="18" charset="-122"/>
                <a:ea typeface="思源宋体 CN Light" panose="02020300000000000000" pitchFamily="18" charset="-122"/>
              </a:rPr>
              <a:t>个大队，分别由东北大学、中国大学、北京大学、清华大学率领从不同方向前进，途中冲破军警的封锁阻拦，最后在天桥会合。</a:t>
            </a:r>
            <a:endParaRPr lang="en-US" altLang="zh-CN" sz="1600" spc="100" dirty="0">
              <a:latin typeface="思源宋体 CN Light" panose="02020300000000000000" pitchFamily="18" charset="-122"/>
              <a:ea typeface="思源宋体 CN Light" panose="02020300000000000000" pitchFamily="18" charset="-122"/>
            </a:endParaRPr>
          </a:p>
        </p:txBody>
      </p:sp>
      <p:sp>
        <p:nvSpPr>
          <p:cNvPr id="4" name="矩形 3">
            <a:extLst>
              <a:ext uri="{FF2B5EF4-FFF2-40B4-BE49-F238E27FC236}">
                <a16:creationId xmlns:a16="http://schemas.microsoft.com/office/drawing/2014/main" id="{F0C7B207-9422-47C7-8D60-5536BE93D049}"/>
              </a:ext>
            </a:extLst>
          </p:cNvPr>
          <p:cNvSpPr/>
          <p:nvPr/>
        </p:nvSpPr>
        <p:spPr>
          <a:xfrm>
            <a:off x="1156300" y="1706924"/>
            <a:ext cx="1184940" cy="459100"/>
          </a:xfrm>
          <a:prstGeom prst="rect">
            <a:avLst/>
          </a:prstGeom>
          <a:solidFill>
            <a:srgbClr val="C00000"/>
          </a:solidFill>
        </p:spPr>
        <p:txBody>
          <a:bodyPr wrap="none">
            <a:spAutoFit/>
          </a:bodyPr>
          <a:lstStyle/>
          <a:p>
            <a:pPr>
              <a:lnSpc>
                <a:spcPct val="150000"/>
              </a:lnSpc>
            </a:pPr>
            <a:r>
              <a:rPr lang="zh-CN" altLang="en-US" b="1" spc="100" dirty="0">
                <a:solidFill>
                  <a:schemeClr val="bg1"/>
                </a:solidFill>
                <a:latin typeface="思源宋体 CN Light" panose="02020300000000000000" pitchFamily="18" charset="-122"/>
                <a:ea typeface="思源宋体 CN Light" panose="02020300000000000000" pitchFamily="18" charset="-122"/>
              </a:rPr>
              <a:t>救亡怒潮</a:t>
            </a:r>
          </a:p>
        </p:txBody>
      </p:sp>
      <p:sp>
        <p:nvSpPr>
          <p:cNvPr id="5" name="矩形 4">
            <a:extLst>
              <a:ext uri="{FF2B5EF4-FFF2-40B4-BE49-F238E27FC236}">
                <a16:creationId xmlns:a16="http://schemas.microsoft.com/office/drawing/2014/main" id="{78FA66E3-A51E-46ED-AE10-18E2F3ACD71C}"/>
              </a:ext>
            </a:extLst>
          </p:cNvPr>
          <p:cNvSpPr/>
          <p:nvPr/>
        </p:nvSpPr>
        <p:spPr>
          <a:xfrm>
            <a:off x="1156301" y="3613950"/>
            <a:ext cx="10061600" cy="732508"/>
          </a:xfrm>
          <a:prstGeom prst="rect">
            <a:avLst/>
          </a:prstGeom>
          <a:solidFill>
            <a:schemeClr val="accent6">
              <a:lumMod val="40000"/>
              <a:lumOff val="60000"/>
            </a:schemeClr>
          </a:solidFill>
        </p:spPr>
        <p:txBody>
          <a:bodyPr wrap="square">
            <a:spAutoFit/>
          </a:bodyPr>
          <a:lstStyle/>
          <a:p>
            <a:pPr>
              <a:lnSpc>
                <a:spcPct val="130000"/>
              </a:lnSpc>
            </a:pPr>
            <a:r>
              <a:rPr lang="zh-CN" altLang="en-US" sz="1600" spc="100" dirty="0">
                <a:latin typeface="思源宋体 CN Light" panose="02020300000000000000" pitchFamily="18" charset="-122"/>
                <a:ea typeface="思源宋体 CN Light" panose="02020300000000000000" pitchFamily="18" charset="-122"/>
              </a:rPr>
              <a:t>上午</a:t>
            </a:r>
            <a:r>
              <a:rPr lang="en-US" altLang="zh-CN" sz="1600" spc="100" dirty="0">
                <a:latin typeface="思源宋体 CN Light" panose="02020300000000000000" pitchFamily="18" charset="-122"/>
                <a:ea typeface="思源宋体 CN Light" panose="02020300000000000000" pitchFamily="18" charset="-122"/>
              </a:rPr>
              <a:t>11</a:t>
            </a:r>
            <a:r>
              <a:rPr lang="zh-CN" altLang="en-US" sz="1600" spc="100" dirty="0">
                <a:latin typeface="思源宋体 CN Light" panose="02020300000000000000" pitchFamily="18" charset="-122"/>
                <a:ea typeface="思源宋体 CN Light" panose="02020300000000000000" pitchFamily="18" charset="-122"/>
              </a:rPr>
              <a:t>时许，北平爱国学生和广大工人、农民、市民</a:t>
            </a:r>
            <a:r>
              <a:rPr lang="en-US" altLang="zh-CN" sz="1600" spc="100" dirty="0">
                <a:latin typeface="思源宋体 CN Light" panose="02020300000000000000" pitchFamily="18" charset="-122"/>
                <a:ea typeface="思源宋体 CN Light" panose="02020300000000000000" pitchFamily="18" charset="-122"/>
              </a:rPr>
              <a:t>3</a:t>
            </a:r>
            <a:r>
              <a:rPr lang="zh-CN" altLang="en-US" sz="1600" spc="100" dirty="0">
                <a:latin typeface="思源宋体 CN Light" panose="02020300000000000000" pitchFamily="18" charset="-122"/>
                <a:ea typeface="思源宋体 CN Light" panose="02020300000000000000" pitchFamily="18" charset="-122"/>
              </a:rPr>
              <a:t>万余人在天桥召开市民大会。会场旗帜飘扬，“打倒日本帝国主义！”“打倒汉奸卖国贼</a:t>
            </a:r>
            <a:r>
              <a:rPr lang="en-US" altLang="zh-CN" sz="1600" spc="100" dirty="0">
                <a:latin typeface="思源宋体 CN Light" panose="02020300000000000000" pitchFamily="18" charset="-122"/>
                <a:ea typeface="思源宋体 CN Light" panose="02020300000000000000" pitchFamily="18" charset="-122"/>
              </a:rPr>
              <a:t>!”“</a:t>
            </a:r>
            <a:r>
              <a:rPr lang="zh-CN" altLang="en-US" sz="1600" spc="100" dirty="0">
                <a:latin typeface="思源宋体 CN Light" panose="02020300000000000000" pitchFamily="18" charset="-122"/>
                <a:ea typeface="思源宋体 CN Light" panose="02020300000000000000" pitchFamily="18" charset="-122"/>
              </a:rPr>
              <a:t>反对成立冀察政务委员会</a:t>
            </a:r>
            <a:r>
              <a:rPr lang="en-US" altLang="zh-CN" sz="1600" spc="100" dirty="0">
                <a:latin typeface="思源宋体 CN Light" panose="02020300000000000000" pitchFamily="18" charset="-122"/>
                <a:ea typeface="思源宋体 CN Light" panose="02020300000000000000" pitchFamily="18" charset="-122"/>
              </a:rPr>
              <a:t>!”</a:t>
            </a:r>
            <a:r>
              <a:rPr lang="zh-CN" altLang="en-US" sz="1600" spc="100" dirty="0">
                <a:latin typeface="思源宋体 CN Light" panose="02020300000000000000" pitchFamily="18" charset="-122"/>
                <a:ea typeface="思源宋体 CN Light" panose="02020300000000000000" pitchFamily="18" charset="-122"/>
              </a:rPr>
              <a:t>的口号声此起彼伏，响彻天空。</a:t>
            </a:r>
            <a:endParaRPr lang="en-US" altLang="zh-CN" sz="1600" spc="100" dirty="0">
              <a:latin typeface="思源宋体 CN Light" panose="02020300000000000000" pitchFamily="18" charset="-122"/>
              <a:ea typeface="思源宋体 CN Light" panose="02020300000000000000" pitchFamily="18" charset="-122"/>
            </a:endParaRPr>
          </a:p>
        </p:txBody>
      </p:sp>
      <p:sp>
        <p:nvSpPr>
          <p:cNvPr id="6" name="矩形 5">
            <a:extLst>
              <a:ext uri="{FF2B5EF4-FFF2-40B4-BE49-F238E27FC236}">
                <a16:creationId xmlns:a16="http://schemas.microsoft.com/office/drawing/2014/main" id="{F73E37F0-D66A-435E-81E3-EB3584A875F4}"/>
              </a:ext>
            </a:extLst>
          </p:cNvPr>
          <p:cNvSpPr/>
          <p:nvPr/>
        </p:nvSpPr>
        <p:spPr>
          <a:xfrm>
            <a:off x="1156300" y="4693727"/>
            <a:ext cx="10061601" cy="1052596"/>
          </a:xfrm>
          <a:prstGeom prst="rect">
            <a:avLst/>
          </a:prstGeom>
          <a:solidFill>
            <a:schemeClr val="accent6">
              <a:lumMod val="40000"/>
              <a:lumOff val="60000"/>
            </a:schemeClr>
          </a:solidFill>
        </p:spPr>
        <p:txBody>
          <a:bodyPr wrap="square">
            <a:spAutoFit/>
          </a:bodyPr>
          <a:lstStyle/>
          <a:p>
            <a:pPr>
              <a:lnSpc>
                <a:spcPct val="130000"/>
              </a:lnSpc>
            </a:pPr>
            <a:r>
              <a:rPr lang="zh-CN" altLang="en-US" sz="1600" spc="100" dirty="0">
                <a:latin typeface="思源宋体 CN Light" panose="02020300000000000000" pitchFamily="18" charset="-122"/>
                <a:ea typeface="思源宋体 CN Light" panose="02020300000000000000" pitchFamily="18" charset="-122"/>
              </a:rPr>
              <a:t>市民大会结束后，</a:t>
            </a:r>
            <a:r>
              <a:rPr lang="en-US" altLang="zh-CN" sz="1600" spc="100" dirty="0">
                <a:latin typeface="思源宋体 CN Light" panose="02020300000000000000" pitchFamily="18" charset="-122"/>
                <a:ea typeface="思源宋体 CN Light" panose="02020300000000000000" pitchFamily="18" charset="-122"/>
              </a:rPr>
              <a:t>1</a:t>
            </a:r>
            <a:r>
              <a:rPr lang="zh-CN" altLang="en-US" sz="1600" spc="100" dirty="0">
                <a:latin typeface="思源宋体 CN Light" panose="02020300000000000000" pitchFamily="18" charset="-122"/>
                <a:ea typeface="思源宋体 CN Light" panose="02020300000000000000" pitchFamily="18" charset="-122"/>
              </a:rPr>
              <a:t>万多名爱国学生整队向前门方向行进。学生们手挽着手，不断高呼抗日救国口号，向街道两旁的市民和行人散发传单。市民们热情支持学生的爱国行动，有的送来开水和食物，有的自动加入了游行队伍。</a:t>
            </a:r>
          </a:p>
        </p:txBody>
      </p:sp>
      <p:sp>
        <p:nvSpPr>
          <p:cNvPr id="7" name="矩形 6">
            <a:extLst>
              <a:ext uri="{FF2B5EF4-FFF2-40B4-BE49-F238E27FC236}">
                <a16:creationId xmlns:a16="http://schemas.microsoft.com/office/drawing/2014/main" id="{FCBCAB81-038A-4EDB-8B65-354EB3572B62}"/>
              </a:ext>
            </a:extLst>
          </p:cNvPr>
          <p:cNvSpPr/>
          <p:nvPr/>
        </p:nvSpPr>
        <p:spPr>
          <a:xfrm>
            <a:off x="783771" y="1320800"/>
            <a:ext cx="11001829" cy="5152571"/>
          </a:xfrm>
          <a:prstGeom prst="rect">
            <a:avLst/>
          </a:prstGeom>
          <a:noFill/>
          <a:ln>
            <a:solidFill>
              <a:srgbClr val="BD1A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72098803"/>
      </p:ext>
    </p:extLst>
  </p:cSld>
  <p:clrMapOvr>
    <a:masterClrMapping/>
  </p:clrMapOvr>
  <mc:AlternateContent xmlns:mc="http://schemas.openxmlformats.org/markup-compatibility/2006" xmlns:p14="http://schemas.microsoft.com/office/powerpoint/2010/main">
    <mc:Choice Requires="p14">
      <p:transition spd="slow" p14:dur="2000" advTm="3000">
        <p:push dir="u"/>
      </p:transition>
    </mc:Choice>
    <mc:Fallback xmlns="">
      <p:transition spd="slow"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6F81D0D6-40FF-4F41-9BA7-783BED47074C}"/>
              </a:ext>
            </a:extLst>
          </p:cNvPr>
          <p:cNvSpPr/>
          <p:nvPr/>
        </p:nvSpPr>
        <p:spPr>
          <a:xfrm>
            <a:off x="1139188" y="213850"/>
            <a:ext cx="2404105" cy="523220"/>
          </a:xfrm>
          <a:prstGeom prst="rect">
            <a:avLst/>
          </a:prstGeom>
          <a:noFill/>
          <a:ln>
            <a:noFill/>
          </a:ln>
        </p:spPr>
        <p:txBody>
          <a:bodyPr wrap="square">
            <a:spAutoFit/>
          </a:bodyPr>
          <a:lstStyle/>
          <a:p>
            <a:r>
              <a:rPr lang="en-US" altLang="zh-CN" sz="2800" dirty="0">
                <a:solidFill>
                  <a:srgbClr val="BE1A20"/>
                </a:solidFill>
                <a:latin typeface="印品天逸黑" panose="02000500000000000000" pitchFamily="2" charset="-122"/>
                <a:ea typeface="印品天逸黑" panose="02000500000000000000" pitchFamily="2" charset="-122"/>
              </a:rPr>
              <a:t>2     </a:t>
            </a:r>
            <a:r>
              <a:rPr lang="zh-CN" altLang="en-US" sz="2800" dirty="0">
                <a:solidFill>
                  <a:srgbClr val="BE1A20"/>
                </a:solidFill>
                <a:latin typeface="印品天逸黑" panose="02000500000000000000" pitchFamily="2" charset="-122"/>
                <a:ea typeface="印品天逸黑" panose="02000500000000000000" pitchFamily="2" charset="-122"/>
              </a:rPr>
              <a:t>事件过程</a:t>
            </a:r>
          </a:p>
        </p:txBody>
      </p:sp>
      <p:sp>
        <p:nvSpPr>
          <p:cNvPr id="3" name="矩形 2">
            <a:extLst>
              <a:ext uri="{FF2B5EF4-FFF2-40B4-BE49-F238E27FC236}">
                <a16:creationId xmlns:a16="http://schemas.microsoft.com/office/drawing/2014/main" id="{CFACEC21-58A2-4FE5-871A-59CF9EA3AF01}"/>
              </a:ext>
            </a:extLst>
          </p:cNvPr>
          <p:cNvSpPr/>
          <p:nvPr/>
        </p:nvSpPr>
        <p:spPr>
          <a:xfrm>
            <a:off x="966108" y="1648215"/>
            <a:ext cx="6096000" cy="4826514"/>
          </a:xfrm>
          <a:prstGeom prst="rect">
            <a:avLst/>
          </a:prstGeom>
        </p:spPr>
        <p:txBody>
          <a:bodyPr wrap="square">
            <a:spAutoFit/>
          </a:bodyPr>
          <a:lstStyle/>
          <a:p>
            <a:pPr>
              <a:lnSpc>
                <a:spcPct val="130000"/>
              </a:lnSpc>
            </a:pPr>
            <a:r>
              <a:rPr lang="zh-CN" altLang="en-US" sz="1400" spc="100" dirty="0">
                <a:latin typeface="思源宋体 CN Light" panose="02020300000000000000" pitchFamily="18" charset="-122"/>
                <a:ea typeface="思源宋体 CN Light" panose="02020300000000000000" pitchFamily="18" charset="-122"/>
              </a:rPr>
              <a:t>游行队伍抵达前门时，遇到大批军警和保安队的阻截，爱国学生就在前门火车站广场举行第二次市民大会。大会决定继续进内城示威游行，并派代表与军警交涉，要求打开城门。当局为了分割示威游行队伍，答应让一部分学生从前门进城，但大部分学生须从和平门和宣武门入城。</a:t>
            </a:r>
            <a:endParaRPr lang="en-US" altLang="zh-CN" sz="1400" spc="100" dirty="0">
              <a:latin typeface="思源宋体 CN Light" panose="02020300000000000000" pitchFamily="18" charset="-122"/>
              <a:ea typeface="思源宋体 CN Light" panose="02020300000000000000" pitchFamily="18" charset="-122"/>
            </a:endParaRPr>
          </a:p>
          <a:p>
            <a:pPr>
              <a:lnSpc>
                <a:spcPct val="130000"/>
              </a:lnSpc>
            </a:pPr>
            <a:endParaRPr lang="en-US" altLang="zh-CN" sz="1400" spc="100" dirty="0">
              <a:latin typeface="思源宋体 CN Light" panose="02020300000000000000" pitchFamily="18" charset="-122"/>
              <a:ea typeface="思源宋体 CN Light" panose="02020300000000000000" pitchFamily="18" charset="-122"/>
            </a:endParaRPr>
          </a:p>
          <a:p>
            <a:pPr>
              <a:lnSpc>
                <a:spcPct val="130000"/>
              </a:lnSpc>
            </a:pPr>
            <a:r>
              <a:rPr lang="zh-CN" altLang="en-US" sz="1400" spc="100" dirty="0">
                <a:latin typeface="思源宋体 CN Light" panose="02020300000000000000" pitchFamily="18" charset="-122"/>
                <a:ea typeface="思源宋体 CN Light" panose="02020300000000000000" pitchFamily="18" charset="-122"/>
              </a:rPr>
              <a:t>下午</a:t>
            </a:r>
            <a:r>
              <a:rPr lang="en-US" altLang="zh-CN" sz="1400" spc="100" dirty="0">
                <a:latin typeface="思源宋体 CN Light" panose="02020300000000000000" pitchFamily="18" charset="-122"/>
                <a:ea typeface="思源宋体 CN Light" panose="02020300000000000000" pitchFamily="18" charset="-122"/>
              </a:rPr>
              <a:t>4</a:t>
            </a:r>
            <a:r>
              <a:rPr lang="zh-CN" altLang="en-US" sz="1400" spc="100" dirty="0">
                <a:latin typeface="思源宋体 CN Light" panose="02020300000000000000" pitchFamily="18" charset="-122"/>
                <a:ea typeface="思源宋体 CN Light" panose="02020300000000000000" pitchFamily="18" charset="-122"/>
              </a:rPr>
              <a:t>时，黄敬率北京大学、中国大学等校部分同学由前门入城后，城门马上关闭了。清华大学、燕京大学、东北大学、北平大学等校同学沿着西河沿赴和平门和宣武门。但城门都已紧闭，同学们多次试图撞开城门，均未成功。后来几经交涉，军警答应以清华、燕京大学的队伍先撤走为条件，可以打开城门让其他学校的学生入城。</a:t>
            </a:r>
            <a:endParaRPr lang="en-US" altLang="zh-CN" sz="1400" spc="100" dirty="0">
              <a:latin typeface="思源宋体 CN Light" panose="02020300000000000000" pitchFamily="18" charset="-122"/>
              <a:ea typeface="思源宋体 CN Light" panose="02020300000000000000" pitchFamily="18" charset="-122"/>
            </a:endParaRPr>
          </a:p>
          <a:p>
            <a:pPr>
              <a:lnSpc>
                <a:spcPct val="130000"/>
              </a:lnSpc>
            </a:pPr>
            <a:endParaRPr lang="en-US" altLang="zh-CN" sz="1400" spc="100" dirty="0">
              <a:latin typeface="思源宋体 CN Light" panose="02020300000000000000" pitchFamily="18" charset="-122"/>
              <a:ea typeface="思源宋体 CN Light" panose="02020300000000000000" pitchFamily="18" charset="-122"/>
            </a:endParaRPr>
          </a:p>
          <a:p>
            <a:pPr>
              <a:lnSpc>
                <a:spcPct val="130000"/>
              </a:lnSpc>
            </a:pPr>
            <a:r>
              <a:rPr lang="zh-CN" altLang="en-US" sz="1400" spc="100" dirty="0">
                <a:latin typeface="思源宋体 CN Light" panose="02020300000000000000" pitchFamily="18" charset="-122"/>
                <a:ea typeface="思源宋体 CN Light" panose="02020300000000000000" pitchFamily="18" charset="-122"/>
              </a:rPr>
              <a:t>此时已是晚上</a:t>
            </a:r>
            <a:r>
              <a:rPr lang="en-US" altLang="zh-CN" sz="1400" spc="100" dirty="0">
                <a:latin typeface="思源宋体 CN Light" panose="02020300000000000000" pitchFamily="18" charset="-122"/>
                <a:ea typeface="思源宋体 CN Light" panose="02020300000000000000" pitchFamily="18" charset="-122"/>
              </a:rPr>
              <a:t>9</a:t>
            </a:r>
            <a:r>
              <a:rPr lang="zh-CN" altLang="en-US" sz="1400" spc="100" dirty="0">
                <a:latin typeface="思源宋体 CN Light" panose="02020300000000000000" pitchFamily="18" charset="-122"/>
                <a:ea typeface="思源宋体 CN Light" panose="02020300000000000000" pitchFamily="18" charset="-122"/>
              </a:rPr>
              <a:t>点多钟，当两校队伍离开后，城外四周的路灯全部熄灭，大批军警挥刀舞棍从四面八方向学生扑过来，许多人遭到毒打。由前门入城的学生想去宣武门接应，当走到西单绒线胡同西口时，遭到大批军警扑打，数十名学生被砍伤，街道上血迹斑斑，惨不忍睹。在“一二</a:t>
            </a:r>
            <a:r>
              <a:rPr lang="en-US" altLang="zh-CN" sz="1400" spc="100" dirty="0">
                <a:latin typeface="思源宋体 CN Light" panose="02020300000000000000" pitchFamily="18" charset="-122"/>
                <a:ea typeface="思源宋体 CN Light" panose="02020300000000000000" pitchFamily="18" charset="-122"/>
              </a:rPr>
              <a:t>·</a:t>
            </a:r>
            <a:r>
              <a:rPr lang="zh-CN" altLang="en-US" sz="1400" spc="100" dirty="0">
                <a:latin typeface="思源宋体 CN Light" panose="02020300000000000000" pitchFamily="18" charset="-122"/>
                <a:ea typeface="思源宋体 CN Light" panose="02020300000000000000" pitchFamily="18" charset="-122"/>
              </a:rPr>
              <a:t>一六”大示威中，全市学生共有</a:t>
            </a:r>
            <a:r>
              <a:rPr lang="en-US" altLang="zh-CN" sz="1400" spc="100" dirty="0">
                <a:latin typeface="思源宋体 CN Light" panose="02020300000000000000" pitchFamily="18" charset="-122"/>
                <a:ea typeface="思源宋体 CN Light" panose="02020300000000000000" pitchFamily="18" charset="-122"/>
              </a:rPr>
              <a:t>22</a:t>
            </a:r>
            <a:r>
              <a:rPr lang="zh-CN" altLang="en-US" sz="1400" spc="100" dirty="0">
                <a:latin typeface="思源宋体 CN Light" panose="02020300000000000000" pitchFamily="18" charset="-122"/>
                <a:ea typeface="思源宋体 CN Light" panose="02020300000000000000" pitchFamily="18" charset="-122"/>
              </a:rPr>
              <a:t>人被捕，</a:t>
            </a:r>
            <a:r>
              <a:rPr lang="en-US" altLang="zh-CN" sz="1400" spc="100" dirty="0">
                <a:latin typeface="思源宋体 CN Light" panose="02020300000000000000" pitchFamily="18" charset="-122"/>
                <a:ea typeface="思源宋体 CN Light" panose="02020300000000000000" pitchFamily="18" charset="-122"/>
              </a:rPr>
              <a:t>300</a:t>
            </a:r>
            <a:r>
              <a:rPr lang="zh-CN" altLang="en-US" sz="1400" spc="100" dirty="0">
                <a:latin typeface="思源宋体 CN Light" panose="02020300000000000000" pitchFamily="18" charset="-122"/>
                <a:ea typeface="思源宋体 CN Light" panose="02020300000000000000" pitchFamily="18" charset="-122"/>
              </a:rPr>
              <a:t>余人受伤，再一次暴露了反动当局的凶残面目。</a:t>
            </a:r>
          </a:p>
        </p:txBody>
      </p:sp>
      <p:sp>
        <p:nvSpPr>
          <p:cNvPr id="4" name="矩形 3">
            <a:extLst>
              <a:ext uri="{FF2B5EF4-FFF2-40B4-BE49-F238E27FC236}">
                <a16:creationId xmlns:a16="http://schemas.microsoft.com/office/drawing/2014/main" id="{092B5C04-AD98-4281-A89F-B5642694B1CA}"/>
              </a:ext>
            </a:extLst>
          </p:cNvPr>
          <p:cNvSpPr/>
          <p:nvPr/>
        </p:nvSpPr>
        <p:spPr>
          <a:xfrm>
            <a:off x="966108" y="1043972"/>
            <a:ext cx="1184940" cy="459100"/>
          </a:xfrm>
          <a:prstGeom prst="rect">
            <a:avLst/>
          </a:prstGeom>
          <a:solidFill>
            <a:srgbClr val="C00000"/>
          </a:solidFill>
        </p:spPr>
        <p:txBody>
          <a:bodyPr wrap="none">
            <a:spAutoFit/>
          </a:bodyPr>
          <a:lstStyle/>
          <a:p>
            <a:pPr>
              <a:lnSpc>
                <a:spcPct val="150000"/>
              </a:lnSpc>
            </a:pPr>
            <a:r>
              <a:rPr lang="zh-CN" altLang="en-US" b="1" spc="100" dirty="0">
                <a:solidFill>
                  <a:schemeClr val="bg1"/>
                </a:solidFill>
                <a:latin typeface="思源宋体 CN Light" panose="02020300000000000000" pitchFamily="18" charset="-122"/>
                <a:ea typeface="思源宋体 CN Light" panose="02020300000000000000" pitchFamily="18" charset="-122"/>
              </a:rPr>
              <a:t>救亡怒潮</a:t>
            </a:r>
          </a:p>
        </p:txBody>
      </p:sp>
      <p:pic>
        <p:nvPicPr>
          <p:cNvPr id="6" name="图片 5">
            <a:extLst>
              <a:ext uri="{FF2B5EF4-FFF2-40B4-BE49-F238E27FC236}">
                <a16:creationId xmlns:a16="http://schemas.microsoft.com/office/drawing/2014/main" id="{2B05B661-013C-46B4-A398-13BB5E6566F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369969" y="1821701"/>
            <a:ext cx="4177700" cy="4177700"/>
          </a:xfrm>
          <a:prstGeom prst="rect">
            <a:avLst/>
          </a:prstGeom>
        </p:spPr>
      </p:pic>
    </p:spTree>
    <p:extLst>
      <p:ext uri="{BB962C8B-B14F-4D97-AF65-F5344CB8AC3E}">
        <p14:creationId xmlns:p14="http://schemas.microsoft.com/office/powerpoint/2010/main" val="2121842292"/>
      </p:ext>
    </p:extLst>
  </p:cSld>
  <p:clrMapOvr>
    <a:masterClrMapping/>
  </p:clrMapOvr>
  <mc:AlternateContent xmlns:mc="http://schemas.openxmlformats.org/markup-compatibility/2006" xmlns:p14="http://schemas.microsoft.com/office/powerpoint/2010/main">
    <mc:Choice Requires="p14">
      <p:transition spd="slow" p14:dur="2000" advTm="3000">
        <p:fad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AB1C8EA-8CAD-446F-A445-1AF1A8CCA936}"/>
              </a:ext>
            </a:extLst>
          </p:cNvPr>
          <p:cNvSpPr/>
          <p:nvPr/>
        </p:nvSpPr>
        <p:spPr>
          <a:xfrm>
            <a:off x="1222829" y="2474797"/>
            <a:ext cx="9271000" cy="732508"/>
          </a:xfrm>
          <a:prstGeom prst="rect">
            <a:avLst/>
          </a:prstGeom>
        </p:spPr>
        <p:txBody>
          <a:bodyPr wrap="square">
            <a:spAutoFit/>
          </a:bodyPr>
          <a:lstStyle/>
          <a:p>
            <a:pPr>
              <a:lnSpc>
                <a:spcPct val="130000"/>
              </a:lnSpc>
            </a:pPr>
            <a:r>
              <a:rPr lang="zh-CN" altLang="en-US" sz="1600" spc="100" dirty="0">
                <a:latin typeface="思源宋体 CN Light" panose="02020300000000000000" pitchFamily="18" charset="-122"/>
                <a:ea typeface="思源宋体 CN Light" panose="02020300000000000000" pitchFamily="18" charset="-122"/>
              </a:rPr>
              <a:t>北平学生的爱国斗争，打击了日本帝国主义的嚣张气焰，揭露了国民党当局的卖国行径，得到了各界爱国人士的支持响应，促进了抗日救亡运动的开展。</a:t>
            </a:r>
          </a:p>
        </p:txBody>
      </p:sp>
      <p:sp>
        <p:nvSpPr>
          <p:cNvPr id="3" name="矩形 2">
            <a:extLst>
              <a:ext uri="{FF2B5EF4-FFF2-40B4-BE49-F238E27FC236}">
                <a16:creationId xmlns:a16="http://schemas.microsoft.com/office/drawing/2014/main" id="{E7D3F35D-2F0E-4E5B-8E8D-7D7F5849C6A6}"/>
              </a:ext>
            </a:extLst>
          </p:cNvPr>
          <p:cNvSpPr/>
          <p:nvPr/>
        </p:nvSpPr>
        <p:spPr>
          <a:xfrm>
            <a:off x="1327045" y="1848194"/>
            <a:ext cx="1184940" cy="417550"/>
          </a:xfrm>
          <a:prstGeom prst="rect">
            <a:avLst/>
          </a:prstGeom>
          <a:solidFill>
            <a:srgbClr val="C00000"/>
          </a:solidFill>
        </p:spPr>
        <p:txBody>
          <a:bodyPr wrap="none">
            <a:spAutoFit/>
          </a:bodyPr>
          <a:lstStyle/>
          <a:p>
            <a:pPr>
              <a:lnSpc>
                <a:spcPct val="130000"/>
              </a:lnSpc>
            </a:pPr>
            <a:r>
              <a:rPr lang="zh-CN" altLang="en-US" b="1" spc="100" dirty="0">
                <a:solidFill>
                  <a:schemeClr val="bg1"/>
                </a:solidFill>
                <a:latin typeface="思源宋体 CN Light" panose="02020300000000000000" pitchFamily="18" charset="-122"/>
                <a:ea typeface="思源宋体 CN Light" panose="02020300000000000000" pitchFamily="18" charset="-122"/>
              </a:rPr>
              <a:t>声援北平</a:t>
            </a:r>
          </a:p>
        </p:txBody>
      </p:sp>
      <p:sp>
        <p:nvSpPr>
          <p:cNvPr id="6" name="矩形 5">
            <a:extLst>
              <a:ext uri="{FF2B5EF4-FFF2-40B4-BE49-F238E27FC236}">
                <a16:creationId xmlns:a16="http://schemas.microsoft.com/office/drawing/2014/main" id="{9C5694ED-D035-428F-B392-C48EBB0E2257}"/>
              </a:ext>
            </a:extLst>
          </p:cNvPr>
          <p:cNvSpPr/>
          <p:nvPr/>
        </p:nvSpPr>
        <p:spPr>
          <a:xfrm>
            <a:off x="1139188" y="213850"/>
            <a:ext cx="2404105" cy="523220"/>
          </a:xfrm>
          <a:prstGeom prst="rect">
            <a:avLst/>
          </a:prstGeom>
          <a:noFill/>
          <a:ln>
            <a:noFill/>
          </a:ln>
        </p:spPr>
        <p:txBody>
          <a:bodyPr wrap="square">
            <a:spAutoFit/>
          </a:bodyPr>
          <a:lstStyle/>
          <a:p>
            <a:r>
              <a:rPr lang="en-US" altLang="zh-CN" sz="2800" dirty="0">
                <a:solidFill>
                  <a:srgbClr val="BE1A20"/>
                </a:solidFill>
                <a:latin typeface="印品天逸黑" panose="02000500000000000000" pitchFamily="2" charset="-122"/>
                <a:ea typeface="印品天逸黑" panose="02000500000000000000" pitchFamily="2" charset="-122"/>
              </a:rPr>
              <a:t>2     </a:t>
            </a:r>
            <a:r>
              <a:rPr lang="zh-CN" altLang="en-US" sz="2800" dirty="0">
                <a:solidFill>
                  <a:srgbClr val="BE1A20"/>
                </a:solidFill>
                <a:latin typeface="印品天逸黑" panose="02000500000000000000" pitchFamily="2" charset="-122"/>
                <a:ea typeface="印品天逸黑" panose="02000500000000000000" pitchFamily="2" charset="-122"/>
              </a:rPr>
              <a:t>事件过程</a:t>
            </a:r>
          </a:p>
        </p:txBody>
      </p:sp>
      <p:pic>
        <p:nvPicPr>
          <p:cNvPr id="8" name="图片 7">
            <a:extLst>
              <a:ext uri="{FF2B5EF4-FFF2-40B4-BE49-F238E27FC236}">
                <a16:creationId xmlns:a16="http://schemas.microsoft.com/office/drawing/2014/main" id="{56483F4A-759C-4A91-9603-C2D7F668BF8D}"/>
              </a:ext>
            </a:extLst>
          </p:cNvPr>
          <p:cNvPicPr>
            <a:picLocks noChangeAspect="1"/>
          </p:cNvPicPr>
          <p:nvPr/>
        </p:nvPicPr>
        <p:blipFill rotWithShape="1">
          <a:blip r:embed="rId3">
            <a:extLst>
              <a:ext uri="{28A0092B-C50C-407E-A947-70E740481C1C}">
                <a14:useLocalDpi xmlns:a14="http://schemas.microsoft.com/office/drawing/2010/main" val="0"/>
              </a:ext>
            </a:extLst>
          </a:blip>
          <a:srcRect t="30917"/>
          <a:stretch/>
        </p:blipFill>
        <p:spPr>
          <a:xfrm>
            <a:off x="0" y="2646744"/>
            <a:ext cx="12192000" cy="4211256"/>
          </a:xfrm>
          <a:prstGeom prst="rect">
            <a:avLst/>
          </a:prstGeom>
        </p:spPr>
      </p:pic>
    </p:spTree>
    <p:extLst>
      <p:ext uri="{BB962C8B-B14F-4D97-AF65-F5344CB8AC3E}">
        <p14:creationId xmlns:p14="http://schemas.microsoft.com/office/powerpoint/2010/main" val="2705519527"/>
      </p:ext>
    </p:extLst>
  </p:cSld>
  <p:clrMapOvr>
    <a:masterClrMapping/>
  </p:clrMapOvr>
  <mc:AlternateContent xmlns:mc="http://schemas.openxmlformats.org/markup-compatibility/2006" xmlns:p14="http://schemas.microsoft.com/office/powerpoint/2010/main">
    <mc:Choice Requires="p14">
      <p:transition spd="slow" p14:dur="2000" advTm="3000">
        <p:circle/>
      </p:transition>
    </mc:Choice>
    <mc:Fallback xmlns="">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8AA6C45-7AF3-4B40-9927-BA655D2745E4}"/>
              </a:ext>
            </a:extLst>
          </p:cNvPr>
          <p:cNvSpPr/>
          <p:nvPr/>
        </p:nvSpPr>
        <p:spPr>
          <a:xfrm>
            <a:off x="4310744" y="2112125"/>
            <a:ext cx="7242628" cy="3733330"/>
          </a:xfrm>
          <a:prstGeom prst="rect">
            <a:avLst/>
          </a:prstGeom>
        </p:spPr>
        <p:txBody>
          <a:bodyPr wrap="square">
            <a:spAutoFit/>
          </a:bodyPr>
          <a:lstStyle/>
          <a:p>
            <a:pPr>
              <a:lnSpc>
                <a:spcPct val="130000"/>
              </a:lnSpc>
            </a:pPr>
            <a:r>
              <a:rPr lang="en-US" altLang="zh-CN" sz="1400" spc="100" dirty="0">
                <a:latin typeface="思源宋体 CN Light" panose="02020300000000000000" pitchFamily="18" charset="-122"/>
                <a:ea typeface="思源宋体 CN Light" panose="02020300000000000000" pitchFamily="18" charset="-122"/>
              </a:rPr>
              <a:t>12</a:t>
            </a:r>
            <a:r>
              <a:rPr lang="zh-CN" altLang="en-US" sz="1400" spc="100" dirty="0">
                <a:latin typeface="思源宋体 CN Light" panose="02020300000000000000" pitchFamily="18" charset="-122"/>
                <a:ea typeface="思源宋体 CN Light" panose="02020300000000000000" pitchFamily="18" charset="-122"/>
              </a:rPr>
              <a:t>月</a:t>
            </a:r>
            <a:r>
              <a:rPr lang="en-US" altLang="zh-CN" sz="1400" spc="100" dirty="0">
                <a:latin typeface="思源宋体 CN Light" panose="02020300000000000000" pitchFamily="18" charset="-122"/>
                <a:ea typeface="思源宋体 CN Light" panose="02020300000000000000" pitchFamily="18" charset="-122"/>
              </a:rPr>
              <a:t>18</a:t>
            </a:r>
            <a:r>
              <a:rPr lang="zh-CN" altLang="en-US" sz="1400" spc="100" dirty="0">
                <a:latin typeface="思源宋体 CN Light" panose="02020300000000000000" pitchFamily="18" charset="-122"/>
                <a:ea typeface="思源宋体 CN Light" panose="02020300000000000000" pitchFamily="18" charset="-122"/>
              </a:rPr>
              <a:t>日全天，北京大学、清华大学等</a:t>
            </a:r>
            <a:r>
              <a:rPr lang="en-US" altLang="zh-CN" sz="1400" spc="100" dirty="0">
                <a:latin typeface="思源宋体 CN Light" panose="02020300000000000000" pitchFamily="18" charset="-122"/>
                <a:ea typeface="思源宋体 CN Light" panose="02020300000000000000" pitchFamily="18" charset="-122"/>
              </a:rPr>
              <a:t>6</a:t>
            </a:r>
            <a:r>
              <a:rPr lang="zh-CN" altLang="en-US" sz="1400" spc="100" dirty="0">
                <a:latin typeface="思源宋体 CN Light" panose="02020300000000000000" pitchFamily="18" charset="-122"/>
                <a:ea typeface="思源宋体 CN Light" panose="02020300000000000000" pitchFamily="18" charset="-122"/>
              </a:rPr>
              <a:t>所大学的校长，联名要求释放被捕学生。同日，中华全国总工会向全国工人紧急呼吁援助学生救国运动，各地工人纷纷举行罢工，支持学生斗争。</a:t>
            </a:r>
            <a:r>
              <a:rPr lang="en-US" altLang="zh-CN" sz="1400" spc="100" dirty="0">
                <a:latin typeface="思源宋体 CN Light" panose="02020300000000000000" pitchFamily="18" charset="-122"/>
                <a:ea typeface="思源宋体 CN Light" panose="02020300000000000000" pitchFamily="18" charset="-122"/>
              </a:rPr>
              <a:t>20</a:t>
            </a:r>
            <a:r>
              <a:rPr lang="zh-CN" altLang="en-US" sz="1400" spc="100" dirty="0">
                <a:latin typeface="思源宋体 CN Light" panose="02020300000000000000" pitchFamily="18" charset="-122"/>
                <a:ea typeface="思源宋体 CN Light" panose="02020300000000000000" pitchFamily="18" charset="-122"/>
              </a:rPr>
              <a:t>日，共青团中央发表宣言，号召青年学生深入到工农群众中扩大抗日救国运动。</a:t>
            </a:r>
            <a:endParaRPr lang="en-US" altLang="zh-CN" sz="1400" spc="100" dirty="0">
              <a:latin typeface="思源宋体 CN Light" panose="02020300000000000000" pitchFamily="18" charset="-122"/>
              <a:ea typeface="思源宋体 CN Light" panose="02020300000000000000" pitchFamily="18" charset="-122"/>
            </a:endParaRPr>
          </a:p>
          <a:p>
            <a:pPr>
              <a:lnSpc>
                <a:spcPct val="130000"/>
              </a:lnSpc>
            </a:pPr>
            <a:endParaRPr lang="en-US" altLang="zh-CN" sz="1400" spc="100" dirty="0">
              <a:latin typeface="思源宋体 CN Light" panose="02020300000000000000" pitchFamily="18" charset="-122"/>
              <a:ea typeface="思源宋体 CN Light" panose="02020300000000000000" pitchFamily="18" charset="-122"/>
            </a:endParaRPr>
          </a:p>
          <a:p>
            <a:pPr>
              <a:lnSpc>
                <a:spcPct val="130000"/>
              </a:lnSpc>
            </a:pPr>
            <a:r>
              <a:rPr lang="zh-CN" altLang="en-US" sz="1400" spc="100" dirty="0">
                <a:latin typeface="思源宋体 CN Light" panose="02020300000000000000" pitchFamily="18" charset="-122"/>
                <a:ea typeface="思源宋体 CN Light" panose="02020300000000000000" pitchFamily="18" charset="-122"/>
              </a:rPr>
              <a:t>各地社团组织纷纷发表通电和宣言，声援北平学生爱国运动。宋庆龄、鲁迅、马相伯、沈钧儒、王造时、邹韬奋、陶行知、章乃器、李公朴、史良等爱国知名人士纷纷表示支持。宋庆龄从上海寄给北平学联</a:t>
            </a:r>
            <a:r>
              <a:rPr lang="en-US" altLang="zh-CN" sz="1400" spc="100" dirty="0">
                <a:latin typeface="思源宋体 CN Light" panose="02020300000000000000" pitchFamily="18" charset="-122"/>
                <a:ea typeface="思源宋体 CN Light" panose="02020300000000000000" pitchFamily="18" charset="-122"/>
              </a:rPr>
              <a:t>100</a:t>
            </a:r>
            <a:r>
              <a:rPr lang="zh-CN" altLang="en-US" sz="1400" spc="100" dirty="0">
                <a:latin typeface="思源宋体 CN Light" panose="02020300000000000000" pitchFamily="18" charset="-122"/>
                <a:ea typeface="思源宋体 CN Light" panose="02020300000000000000" pitchFamily="18" charset="-122"/>
              </a:rPr>
              <a:t>多元钱，作为开展抗日救国工作的费用。</a:t>
            </a:r>
            <a:endParaRPr lang="en-US" altLang="zh-CN" sz="1400" spc="100" dirty="0">
              <a:latin typeface="思源宋体 CN Light" panose="02020300000000000000" pitchFamily="18" charset="-122"/>
              <a:ea typeface="思源宋体 CN Light" panose="02020300000000000000" pitchFamily="18" charset="-122"/>
            </a:endParaRPr>
          </a:p>
          <a:p>
            <a:pPr>
              <a:lnSpc>
                <a:spcPct val="130000"/>
              </a:lnSpc>
            </a:pPr>
            <a:endParaRPr lang="en-US" altLang="zh-CN" sz="1400" spc="100" dirty="0">
              <a:latin typeface="思源宋体 CN Light" panose="02020300000000000000" pitchFamily="18" charset="-122"/>
              <a:ea typeface="思源宋体 CN Light" panose="02020300000000000000" pitchFamily="18" charset="-122"/>
            </a:endParaRPr>
          </a:p>
          <a:p>
            <a:pPr>
              <a:lnSpc>
                <a:spcPct val="130000"/>
              </a:lnSpc>
            </a:pPr>
            <a:r>
              <a:rPr lang="zh-CN" altLang="en-US" sz="1400" spc="100" dirty="0">
                <a:latin typeface="思源宋体 CN Light" panose="02020300000000000000" pitchFamily="18" charset="-122"/>
                <a:ea typeface="思源宋体 CN Light" panose="02020300000000000000" pitchFamily="18" charset="-122"/>
              </a:rPr>
              <a:t>鲁迅于</a:t>
            </a:r>
            <a:r>
              <a:rPr lang="en-US" altLang="zh-CN" sz="1400" spc="100" dirty="0">
                <a:latin typeface="思源宋体 CN Light" panose="02020300000000000000" pitchFamily="18" charset="-122"/>
                <a:ea typeface="思源宋体 CN Light" panose="02020300000000000000" pitchFamily="18" charset="-122"/>
              </a:rPr>
              <a:t>12</a:t>
            </a:r>
            <a:r>
              <a:rPr lang="zh-CN" altLang="en-US" sz="1400" spc="100" dirty="0">
                <a:latin typeface="思源宋体 CN Light" panose="02020300000000000000" pitchFamily="18" charset="-122"/>
                <a:ea typeface="思源宋体 CN Light" panose="02020300000000000000" pitchFamily="18" charset="-122"/>
              </a:rPr>
              <a:t>月</a:t>
            </a:r>
            <a:r>
              <a:rPr lang="en-US" altLang="zh-CN" sz="1400" spc="100" dirty="0">
                <a:latin typeface="思源宋体 CN Light" panose="02020300000000000000" pitchFamily="18" charset="-122"/>
                <a:ea typeface="思源宋体 CN Light" panose="02020300000000000000" pitchFamily="18" charset="-122"/>
              </a:rPr>
              <a:t>18</a:t>
            </a:r>
            <a:r>
              <a:rPr lang="zh-CN" altLang="en-US" sz="1400" spc="100" dirty="0">
                <a:latin typeface="思源宋体 CN Light" panose="02020300000000000000" pitchFamily="18" charset="-122"/>
                <a:ea typeface="思源宋体 CN Light" panose="02020300000000000000" pitchFamily="18" charset="-122"/>
              </a:rPr>
              <a:t>日至</a:t>
            </a:r>
            <a:r>
              <a:rPr lang="en-US" altLang="zh-CN" sz="1400" spc="100" dirty="0">
                <a:latin typeface="思源宋体 CN Light" panose="02020300000000000000" pitchFamily="18" charset="-122"/>
                <a:ea typeface="思源宋体 CN Light" panose="02020300000000000000" pitchFamily="18" charset="-122"/>
              </a:rPr>
              <a:t>19</a:t>
            </a:r>
            <a:r>
              <a:rPr lang="zh-CN" altLang="en-US" sz="1400" spc="100" dirty="0">
                <a:latin typeface="思源宋体 CN Light" panose="02020300000000000000" pitchFamily="18" charset="-122"/>
                <a:ea typeface="思源宋体 CN Light" panose="02020300000000000000" pitchFamily="18" charset="-122"/>
              </a:rPr>
              <a:t>日夜，撰文热情赞扬爱国学生的英勇斗争精神，并寄以“石在，火种是不会绝的”殷切希望。</a:t>
            </a:r>
            <a:r>
              <a:rPr lang="en-US" altLang="zh-CN" sz="1400" spc="100" dirty="0">
                <a:latin typeface="思源宋体 CN Light" panose="02020300000000000000" pitchFamily="18" charset="-122"/>
                <a:ea typeface="思源宋体 CN Light" panose="02020300000000000000" pitchFamily="18" charset="-122"/>
              </a:rPr>
              <a:t>12</a:t>
            </a:r>
            <a:r>
              <a:rPr lang="zh-CN" altLang="en-US" sz="1400" spc="100" dirty="0">
                <a:latin typeface="思源宋体 CN Light" panose="02020300000000000000" pitchFamily="18" charset="-122"/>
                <a:ea typeface="思源宋体 CN Light" panose="02020300000000000000" pitchFamily="18" charset="-122"/>
              </a:rPr>
              <a:t>月</a:t>
            </a:r>
            <a:r>
              <a:rPr lang="en-US" altLang="zh-CN" sz="1400" spc="100" dirty="0">
                <a:latin typeface="思源宋体 CN Light" panose="02020300000000000000" pitchFamily="18" charset="-122"/>
                <a:ea typeface="思源宋体 CN Light" panose="02020300000000000000" pitchFamily="18" charset="-122"/>
              </a:rPr>
              <a:t>26</a:t>
            </a:r>
            <a:r>
              <a:rPr lang="zh-CN" altLang="en-US" sz="1400" spc="100" dirty="0">
                <a:latin typeface="思源宋体 CN Light" panose="02020300000000000000" pitchFamily="18" charset="-122"/>
                <a:ea typeface="思源宋体 CN Light" panose="02020300000000000000" pitchFamily="18" charset="-122"/>
              </a:rPr>
              <a:t>日，陕甘苏区各界民众举行集会，声援北平和各地学生的抗日救国运动。在北平学生爱国运动的影响下，全国各地学生群起响应。一时间，在黄河两岸，大江南北，到处响彻抗日救亡的号角。</a:t>
            </a:r>
          </a:p>
        </p:txBody>
      </p:sp>
      <p:sp>
        <p:nvSpPr>
          <p:cNvPr id="3" name="矩形 2">
            <a:extLst>
              <a:ext uri="{FF2B5EF4-FFF2-40B4-BE49-F238E27FC236}">
                <a16:creationId xmlns:a16="http://schemas.microsoft.com/office/drawing/2014/main" id="{353C84DD-5BF0-4D27-AAEF-3C29FB15225F}"/>
              </a:ext>
            </a:extLst>
          </p:cNvPr>
          <p:cNvSpPr/>
          <p:nvPr/>
        </p:nvSpPr>
        <p:spPr>
          <a:xfrm>
            <a:off x="4310744" y="1525979"/>
            <a:ext cx="1184940" cy="417550"/>
          </a:xfrm>
          <a:prstGeom prst="rect">
            <a:avLst/>
          </a:prstGeom>
          <a:solidFill>
            <a:srgbClr val="C00000"/>
          </a:solidFill>
        </p:spPr>
        <p:txBody>
          <a:bodyPr wrap="none">
            <a:spAutoFit/>
          </a:bodyPr>
          <a:lstStyle/>
          <a:p>
            <a:pPr>
              <a:lnSpc>
                <a:spcPct val="130000"/>
              </a:lnSpc>
            </a:pPr>
            <a:r>
              <a:rPr lang="zh-CN" altLang="en-US" b="1" spc="100" dirty="0">
                <a:solidFill>
                  <a:schemeClr val="bg1"/>
                </a:solidFill>
                <a:latin typeface="思源宋体 CN Light" panose="02020300000000000000" pitchFamily="18" charset="-122"/>
                <a:ea typeface="思源宋体 CN Light" panose="02020300000000000000" pitchFamily="18" charset="-122"/>
              </a:rPr>
              <a:t>声援北平</a:t>
            </a:r>
          </a:p>
        </p:txBody>
      </p:sp>
      <p:sp>
        <p:nvSpPr>
          <p:cNvPr id="6" name="矩形 5">
            <a:extLst>
              <a:ext uri="{FF2B5EF4-FFF2-40B4-BE49-F238E27FC236}">
                <a16:creationId xmlns:a16="http://schemas.microsoft.com/office/drawing/2014/main" id="{64DAC589-2275-4C38-B818-48DA3B0195FE}"/>
              </a:ext>
            </a:extLst>
          </p:cNvPr>
          <p:cNvSpPr/>
          <p:nvPr/>
        </p:nvSpPr>
        <p:spPr>
          <a:xfrm>
            <a:off x="1139188" y="213850"/>
            <a:ext cx="2404105" cy="523220"/>
          </a:xfrm>
          <a:prstGeom prst="rect">
            <a:avLst/>
          </a:prstGeom>
          <a:noFill/>
          <a:ln>
            <a:noFill/>
          </a:ln>
        </p:spPr>
        <p:txBody>
          <a:bodyPr wrap="square">
            <a:spAutoFit/>
          </a:bodyPr>
          <a:lstStyle/>
          <a:p>
            <a:r>
              <a:rPr lang="en-US" altLang="zh-CN" sz="2800" dirty="0">
                <a:solidFill>
                  <a:srgbClr val="BE1A20"/>
                </a:solidFill>
                <a:latin typeface="印品天逸黑" panose="02000500000000000000" pitchFamily="2" charset="-122"/>
                <a:ea typeface="印品天逸黑" panose="02000500000000000000" pitchFamily="2" charset="-122"/>
              </a:rPr>
              <a:t>2     </a:t>
            </a:r>
            <a:r>
              <a:rPr lang="zh-CN" altLang="en-US" sz="2800" dirty="0">
                <a:solidFill>
                  <a:srgbClr val="BE1A20"/>
                </a:solidFill>
                <a:latin typeface="印品天逸黑" panose="02000500000000000000" pitchFamily="2" charset="-122"/>
                <a:ea typeface="印品天逸黑" panose="02000500000000000000" pitchFamily="2" charset="-122"/>
              </a:rPr>
              <a:t>事件过程</a:t>
            </a:r>
          </a:p>
        </p:txBody>
      </p:sp>
      <p:pic>
        <p:nvPicPr>
          <p:cNvPr id="7" name="图片 6">
            <a:extLst>
              <a:ext uri="{FF2B5EF4-FFF2-40B4-BE49-F238E27FC236}">
                <a16:creationId xmlns:a16="http://schemas.microsoft.com/office/drawing/2014/main" id="{CE87508E-F166-4D5B-81C6-CC7C7C8CFA2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1545" y="1846065"/>
            <a:ext cx="3999390" cy="3999390"/>
          </a:xfrm>
          <a:prstGeom prst="rect">
            <a:avLst/>
          </a:prstGeom>
        </p:spPr>
      </p:pic>
    </p:spTree>
    <p:extLst>
      <p:ext uri="{BB962C8B-B14F-4D97-AF65-F5344CB8AC3E}">
        <p14:creationId xmlns:p14="http://schemas.microsoft.com/office/powerpoint/2010/main" val="834370707"/>
      </p:ext>
    </p:extLst>
  </p:cSld>
  <p:clrMapOvr>
    <a:masterClrMapping/>
  </p:clrMapOvr>
  <mc:AlternateContent xmlns:mc="http://schemas.openxmlformats.org/markup-compatibility/2006" xmlns:p14="http://schemas.microsoft.com/office/powerpoint/2010/main">
    <mc:Choice Requires="p14">
      <p:transition spd="slow" p14:dur="2000" advTm="3000">
        <p:wheel spokes="1"/>
      </p:transition>
    </mc:Choice>
    <mc:Fallback xmlns="">
      <p:transition spd="slow" advTm="3000">
        <p:wheel spokes="1"/>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0919E16-1644-42C9-86C0-2C99092CE2D7}"/>
              </a:ext>
            </a:extLst>
          </p:cNvPr>
          <p:cNvSpPr/>
          <p:nvPr/>
        </p:nvSpPr>
        <p:spPr>
          <a:xfrm>
            <a:off x="914400" y="1765608"/>
            <a:ext cx="6633028" cy="4524315"/>
          </a:xfrm>
          <a:prstGeom prst="rect">
            <a:avLst/>
          </a:prstGeom>
        </p:spPr>
        <p:txBody>
          <a:bodyPr wrap="square">
            <a:spAutoFit/>
          </a:bodyPr>
          <a:lstStyle/>
          <a:p>
            <a:pPr>
              <a:lnSpc>
                <a:spcPct val="150000"/>
              </a:lnSpc>
            </a:pPr>
            <a:r>
              <a:rPr lang="zh-CN" altLang="en-US" sz="1600" spc="100" dirty="0">
                <a:latin typeface="思源宋体 CN Light" panose="02020300000000000000" pitchFamily="18" charset="-122"/>
                <a:ea typeface="思源宋体 CN Light" panose="02020300000000000000" pitchFamily="18" charset="-122"/>
              </a:rPr>
              <a:t>两次游行示威之后，在党的领导下，北平学联成立了南下扩大宣传团，深入工厂农村，发动各地工农士兵群众开展反日反蒋斗争，也使爱国学生们得到了锻炼和教育。</a:t>
            </a:r>
            <a:endParaRPr lang="en-US" altLang="zh-CN" sz="1600" spc="100" dirty="0">
              <a:latin typeface="思源宋体 CN Light" panose="02020300000000000000" pitchFamily="18" charset="-122"/>
              <a:ea typeface="思源宋体 CN Light" panose="02020300000000000000" pitchFamily="18" charset="-122"/>
            </a:endParaRPr>
          </a:p>
          <a:p>
            <a:pPr>
              <a:lnSpc>
                <a:spcPct val="150000"/>
              </a:lnSpc>
            </a:pPr>
            <a:endParaRPr lang="en-US" altLang="zh-CN" sz="1600" spc="100" dirty="0">
              <a:latin typeface="思源宋体 CN Light" panose="02020300000000000000" pitchFamily="18" charset="-122"/>
              <a:ea typeface="思源宋体 CN Light" panose="02020300000000000000" pitchFamily="18" charset="-122"/>
            </a:endParaRPr>
          </a:p>
          <a:p>
            <a:pPr>
              <a:lnSpc>
                <a:spcPct val="150000"/>
              </a:lnSpc>
            </a:pPr>
            <a:r>
              <a:rPr lang="en-US" altLang="zh-CN" sz="1600" spc="100" dirty="0">
                <a:latin typeface="思源宋体 CN Light" panose="02020300000000000000" pitchFamily="18" charset="-122"/>
                <a:ea typeface="思源宋体 CN Light" panose="02020300000000000000" pitchFamily="18" charset="-122"/>
              </a:rPr>
              <a:t>1936</a:t>
            </a:r>
            <a:r>
              <a:rPr lang="zh-CN" altLang="en-US" sz="1600" spc="100" dirty="0">
                <a:latin typeface="思源宋体 CN Light" panose="02020300000000000000" pitchFamily="18" charset="-122"/>
                <a:ea typeface="思源宋体 CN Light" panose="02020300000000000000" pitchFamily="18" charset="-122"/>
              </a:rPr>
              <a:t>年，南下扩大宣传团在北平召开团员代表大会，正式成立了民族解放先锋队（后改名中华民族解放先锋队），这是党领导成立的先进青年组织。它的诞生和发展，大大推动了“一二</a:t>
            </a:r>
            <a:r>
              <a:rPr lang="en-US" altLang="zh-CN" sz="1600" spc="100" dirty="0">
                <a:latin typeface="思源宋体 CN Light" panose="02020300000000000000" pitchFamily="18" charset="-122"/>
                <a:ea typeface="思源宋体 CN Light" panose="02020300000000000000" pitchFamily="18" charset="-122"/>
              </a:rPr>
              <a:t>·</a:t>
            </a:r>
            <a:r>
              <a:rPr lang="zh-CN" altLang="en-US" sz="1600" spc="100" dirty="0">
                <a:latin typeface="思源宋体 CN Light" panose="02020300000000000000" pitchFamily="18" charset="-122"/>
                <a:ea typeface="思源宋体 CN Light" panose="02020300000000000000" pitchFamily="18" charset="-122"/>
              </a:rPr>
              <a:t>九”运动的深入发展。</a:t>
            </a:r>
            <a:endParaRPr lang="en-US" altLang="zh-CN" sz="1600" spc="100" dirty="0">
              <a:latin typeface="思源宋体 CN Light" panose="02020300000000000000" pitchFamily="18" charset="-122"/>
              <a:ea typeface="思源宋体 CN Light" panose="02020300000000000000" pitchFamily="18" charset="-122"/>
            </a:endParaRPr>
          </a:p>
          <a:p>
            <a:pPr>
              <a:lnSpc>
                <a:spcPct val="150000"/>
              </a:lnSpc>
            </a:pPr>
            <a:endParaRPr lang="zh-CN" altLang="en-US" sz="1600" spc="100" dirty="0">
              <a:latin typeface="思源宋体 CN Light" panose="02020300000000000000" pitchFamily="18" charset="-122"/>
              <a:ea typeface="思源宋体 CN Light" panose="02020300000000000000" pitchFamily="18" charset="-122"/>
            </a:endParaRPr>
          </a:p>
          <a:p>
            <a:pPr>
              <a:lnSpc>
                <a:spcPct val="150000"/>
              </a:lnSpc>
            </a:pPr>
            <a:r>
              <a:rPr lang="zh-CN" altLang="en-US" sz="1600" spc="100" dirty="0">
                <a:latin typeface="思源宋体 CN Light" panose="02020300000000000000" pitchFamily="18" charset="-122"/>
                <a:ea typeface="思源宋体 CN Light" panose="02020300000000000000" pitchFamily="18" charset="-122"/>
              </a:rPr>
              <a:t>在中国共产党的领导和号召下，由北平爱国学生首倡，迅速席卷全国的“一二</a:t>
            </a:r>
            <a:r>
              <a:rPr lang="en-US" altLang="zh-CN" sz="1600" spc="100" dirty="0">
                <a:latin typeface="思源宋体 CN Light" panose="02020300000000000000" pitchFamily="18" charset="-122"/>
                <a:ea typeface="思源宋体 CN Light" panose="02020300000000000000" pitchFamily="18" charset="-122"/>
              </a:rPr>
              <a:t>·</a:t>
            </a:r>
            <a:r>
              <a:rPr lang="zh-CN" altLang="en-US" sz="1600" spc="100" dirty="0">
                <a:latin typeface="思源宋体 CN Light" panose="02020300000000000000" pitchFamily="18" charset="-122"/>
                <a:ea typeface="思源宋体 CN Light" panose="02020300000000000000" pitchFamily="18" charset="-122"/>
              </a:rPr>
              <a:t>九”运动，极大地促进了中国人民的觉醒，标志着中国人民抗日民主运动新高潮的到来。</a:t>
            </a:r>
          </a:p>
        </p:txBody>
      </p:sp>
      <p:sp>
        <p:nvSpPr>
          <p:cNvPr id="3" name="矩形 2">
            <a:extLst>
              <a:ext uri="{FF2B5EF4-FFF2-40B4-BE49-F238E27FC236}">
                <a16:creationId xmlns:a16="http://schemas.microsoft.com/office/drawing/2014/main" id="{8084BB39-C183-4A4C-B5CA-B729AE09CB5B}"/>
              </a:ext>
            </a:extLst>
          </p:cNvPr>
          <p:cNvSpPr/>
          <p:nvPr/>
        </p:nvSpPr>
        <p:spPr>
          <a:xfrm>
            <a:off x="914400" y="1231945"/>
            <a:ext cx="1184940" cy="417550"/>
          </a:xfrm>
          <a:prstGeom prst="rect">
            <a:avLst/>
          </a:prstGeom>
          <a:solidFill>
            <a:srgbClr val="C00000"/>
          </a:solidFill>
        </p:spPr>
        <p:txBody>
          <a:bodyPr wrap="none">
            <a:spAutoFit/>
          </a:bodyPr>
          <a:lstStyle/>
          <a:p>
            <a:pPr>
              <a:lnSpc>
                <a:spcPct val="130000"/>
              </a:lnSpc>
            </a:pPr>
            <a:r>
              <a:rPr lang="zh-CN" altLang="en-US" b="1" spc="100" dirty="0">
                <a:solidFill>
                  <a:schemeClr val="bg1"/>
                </a:solidFill>
                <a:latin typeface="思源宋体 CN Light" panose="02020300000000000000" pitchFamily="18" charset="-122"/>
                <a:ea typeface="思源宋体 CN Light" panose="02020300000000000000" pitchFamily="18" charset="-122"/>
              </a:rPr>
              <a:t>声援北平</a:t>
            </a:r>
          </a:p>
        </p:txBody>
      </p:sp>
      <p:sp>
        <p:nvSpPr>
          <p:cNvPr id="6" name="矩形 5">
            <a:extLst>
              <a:ext uri="{FF2B5EF4-FFF2-40B4-BE49-F238E27FC236}">
                <a16:creationId xmlns:a16="http://schemas.microsoft.com/office/drawing/2014/main" id="{49F2CE17-0EAC-4D2E-B872-CF136D03AA88}"/>
              </a:ext>
            </a:extLst>
          </p:cNvPr>
          <p:cNvSpPr/>
          <p:nvPr/>
        </p:nvSpPr>
        <p:spPr>
          <a:xfrm>
            <a:off x="1139188" y="213850"/>
            <a:ext cx="2404105" cy="523220"/>
          </a:xfrm>
          <a:prstGeom prst="rect">
            <a:avLst/>
          </a:prstGeom>
          <a:noFill/>
          <a:ln>
            <a:noFill/>
          </a:ln>
        </p:spPr>
        <p:txBody>
          <a:bodyPr wrap="square">
            <a:spAutoFit/>
          </a:bodyPr>
          <a:lstStyle/>
          <a:p>
            <a:r>
              <a:rPr lang="en-US" altLang="zh-CN" sz="2800" dirty="0">
                <a:solidFill>
                  <a:srgbClr val="BE1A20"/>
                </a:solidFill>
                <a:latin typeface="印品天逸黑" panose="02000500000000000000" pitchFamily="2" charset="-122"/>
                <a:ea typeface="印品天逸黑" panose="02000500000000000000" pitchFamily="2" charset="-122"/>
              </a:rPr>
              <a:t>2     </a:t>
            </a:r>
            <a:r>
              <a:rPr lang="zh-CN" altLang="en-US" sz="2800" dirty="0">
                <a:solidFill>
                  <a:srgbClr val="BE1A20"/>
                </a:solidFill>
                <a:latin typeface="印品天逸黑" panose="02000500000000000000" pitchFamily="2" charset="-122"/>
                <a:ea typeface="印品天逸黑" panose="02000500000000000000" pitchFamily="2" charset="-122"/>
              </a:rPr>
              <a:t>事件过程</a:t>
            </a:r>
          </a:p>
        </p:txBody>
      </p:sp>
      <p:pic>
        <p:nvPicPr>
          <p:cNvPr id="8" name="图片 7">
            <a:extLst>
              <a:ext uri="{FF2B5EF4-FFF2-40B4-BE49-F238E27FC236}">
                <a16:creationId xmlns:a16="http://schemas.microsoft.com/office/drawing/2014/main" id="{96F38411-C9AE-4CDD-85B7-662531D795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47428" y="1765608"/>
            <a:ext cx="4328610" cy="4328610"/>
          </a:xfrm>
          <a:prstGeom prst="rect">
            <a:avLst/>
          </a:prstGeom>
        </p:spPr>
      </p:pic>
    </p:spTree>
    <p:extLst>
      <p:ext uri="{BB962C8B-B14F-4D97-AF65-F5344CB8AC3E}">
        <p14:creationId xmlns:p14="http://schemas.microsoft.com/office/powerpoint/2010/main" val="40295137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3000">
        <p15:prstTrans prst="wind"/>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6BF580BA-C6E2-41AC-B9D4-1E8F44405C85}"/>
              </a:ext>
            </a:extLst>
          </p:cNvPr>
          <p:cNvPicPr>
            <a:picLocks noChangeAspect="1"/>
          </p:cNvPicPr>
          <p:nvPr/>
        </p:nvPicPr>
        <p:blipFill rotWithShape="1">
          <a:blip r:embed="rId2">
            <a:extLst>
              <a:ext uri="{28A0092B-C50C-407E-A947-70E740481C1C}">
                <a14:useLocalDpi xmlns:a14="http://schemas.microsoft.com/office/drawing/2010/main" val="0"/>
              </a:ext>
            </a:extLst>
          </a:blip>
          <a:srcRect l="6113" t="4074" r="5558"/>
          <a:stretch/>
        </p:blipFill>
        <p:spPr>
          <a:xfrm rot="5400000">
            <a:off x="2667000" y="-2667000"/>
            <a:ext cx="6858000" cy="12192000"/>
          </a:xfrm>
          <a:prstGeom prst="rect">
            <a:avLst/>
          </a:prstGeom>
        </p:spPr>
      </p:pic>
      <p:pic>
        <p:nvPicPr>
          <p:cNvPr id="6" name="图片 5">
            <a:extLst>
              <a:ext uri="{FF2B5EF4-FFF2-40B4-BE49-F238E27FC236}">
                <a16:creationId xmlns:a16="http://schemas.microsoft.com/office/drawing/2014/main" id="{51B4A31C-2107-4EA8-9A89-A38510EB9F5E}"/>
              </a:ext>
            </a:extLst>
          </p:cNvPr>
          <p:cNvPicPr>
            <a:picLocks noChangeAspect="1"/>
          </p:cNvPicPr>
          <p:nvPr/>
        </p:nvPicPr>
        <p:blipFill rotWithShape="1">
          <a:blip r:embed="rId3">
            <a:extLst>
              <a:ext uri="{28A0092B-C50C-407E-A947-70E740481C1C}">
                <a14:useLocalDpi xmlns:a14="http://schemas.microsoft.com/office/drawing/2010/main" val="0"/>
              </a:ext>
            </a:extLst>
          </a:blip>
          <a:srcRect t="68960"/>
          <a:stretch/>
        </p:blipFill>
        <p:spPr>
          <a:xfrm>
            <a:off x="0" y="1936955"/>
            <a:ext cx="12192000" cy="4921045"/>
          </a:xfrm>
          <a:prstGeom prst="rect">
            <a:avLst/>
          </a:prstGeom>
        </p:spPr>
      </p:pic>
      <p:pic>
        <p:nvPicPr>
          <p:cNvPr id="8" name="图片 7">
            <a:extLst>
              <a:ext uri="{FF2B5EF4-FFF2-40B4-BE49-F238E27FC236}">
                <a16:creationId xmlns:a16="http://schemas.microsoft.com/office/drawing/2014/main" id="{B2B1562B-F933-4275-A3B1-921903E74302}"/>
              </a:ext>
            </a:extLst>
          </p:cNvPr>
          <p:cNvPicPr>
            <a:picLocks noChangeAspect="1"/>
          </p:cNvPicPr>
          <p:nvPr/>
        </p:nvPicPr>
        <p:blipFill>
          <a:blip r:embed="rId4" cstate="print">
            <a:extLst>
              <a:ext uri="{BEBA8EAE-BF5A-486C-A8C5-ECC9F3942E4B}">
                <a14:imgProps xmlns:a14="http://schemas.microsoft.com/office/drawing/2010/main">
                  <a14:imgLayer r:embed="rId5">
                    <a14:imgEffect>
                      <a14:colorTemperature colorTemp="5300"/>
                    </a14:imgEffect>
                  </a14:imgLayer>
                </a14:imgProps>
              </a:ext>
              <a:ext uri="{28A0092B-C50C-407E-A947-70E740481C1C}">
                <a14:useLocalDpi xmlns:a14="http://schemas.microsoft.com/office/drawing/2010/main" val="0"/>
              </a:ext>
            </a:extLst>
          </a:blip>
          <a:stretch>
            <a:fillRect/>
          </a:stretch>
        </p:blipFill>
        <p:spPr>
          <a:xfrm>
            <a:off x="0" y="0"/>
            <a:ext cx="12192000" cy="6816814"/>
          </a:xfrm>
          <a:prstGeom prst="rect">
            <a:avLst/>
          </a:prstGeom>
        </p:spPr>
      </p:pic>
      <p:sp>
        <p:nvSpPr>
          <p:cNvPr id="9" name="矩形 8">
            <a:extLst>
              <a:ext uri="{FF2B5EF4-FFF2-40B4-BE49-F238E27FC236}">
                <a16:creationId xmlns:a16="http://schemas.microsoft.com/office/drawing/2014/main" id="{E2589AFB-D63E-4953-9041-407773A256FB}"/>
              </a:ext>
            </a:extLst>
          </p:cNvPr>
          <p:cNvSpPr/>
          <p:nvPr/>
        </p:nvSpPr>
        <p:spPr>
          <a:xfrm>
            <a:off x="4448626" y="1707813"/>
            <a:ext cx="4257224" cy="1846659"/>
          </a:xfrm>
          <a:prstGeom prst="rect">
            <a:avLst/>
          </a:prstGeom>
          <a:noFill/>
          <a:ln>
            <a:noFill/>
          </a:ln>
        </p:spPr>
        <p:txBody>
          <a:bodyPr wrap="square">
            <a:spAutoFit/>
          </a:bodyPr>
          <a:lstStyle/>
          <a:p>
            <a:pPr algn="ctr"/>
            <a:r>
              <a:rPr lang="zh-CN" altLang="en-US" sz="5400" dirty="0">
                <a:solidFill>
                  <a:schemeClr val="bg1"/>
                </a:solidFill>
                <a:latin typeface="印品天逸黑" panose="02000500000000000000" pitchFamily="2" charset="-122"/>
                <a:ea typeface="印品天逸黑" panose="02000500000000000000" pitchFamily="2" charset="-122"/>
              </a:rPr>
              <a:t>第三章</a:t>
            </a:r>
            <a:endParaRPr lang="en-US" altLang="zh-CN" sz="5400" dirty="0">
              <a:solidFill>
                <a:schemeClr val="bg1"/>
              </a:solidFill>
              <a:latin typeface="印品天逸黑" panose="02000500000000000000" pitchFamily="2" charset="-122"/>
              <a:ea typeface="印品天逸黑" panose="02000500000000000000" pitchFamily="2" charset="-122"/>
            </a:endParaRPr>
          </a:p>
          <a:p>
            <a:pPr algn="ctr"/>
            <a:r>
              <a:rPr lang="zh-CN" altLang="en-US" sz="6000" dirty="0">
                <a:solidFill>
                  <a:schemeClr val="bg1"/>
                </a:solidFill>
                <a:latin typeface="印品天逸黑" panose="02000500000000000000" pitchFamily="2" charset="-122"/>
                <a:ea typeface="印品天逸黑" panose="02000500000000000000" pitchFamily="2" charset="-122"/>
              </a:rPr>
              <a:t>事件成果</a:t>
            </a:r>
          </a:p>
        </p:txBody>
      </p:sp>
    </p:spTree>
    <p:extLst>
      <p:ext uri="{BB962C8B-B14F-4D97-AF65-F5344CB8AC3E}">
        <p14:creationId xmlns:p14="http://schemas.microsoft.com/office/powerpoint/2010/main" val="3848626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860CB98-B9BF-4775-8603-138D93DC37D7}"/>
              </a:ext>
            </a:extLst>
          </p:cNvPr>
          <p:cNvSpPr/>
          <p:nvPr/>
        </p:nvSpPr>
        <p:spPr>
          <a:xfrm>
            <a:off x="1892300" y="2128921"/>
            <a:ext cx="8610600" cy="3970318"/>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Ø"/>
            </a:pPr>
            <a:r>
              <a:rPr lang="zh-CN" altLang="en-US" sz="1400" spc="100" dirty="0">
                <a:latin typeface="思源宋体 CN Light" panose="02020300000000000000" pitchFamily="18" charset="-122"/>
                <a:ea typeface="思源宋体 CN Light" panose="02020300000000000000" pitchFamily="18" charset="-122"/>
              </a:rPr>
              <a:t>大会通过了反对冀察政务委员会，反对华北任何傀儡组织，要求停止内战、一致对外，收复东北失地，争取抗日和爱国自由等</a:t>
            </a:r>
            <a:r>
              <a:rPr lang="en-US" altLang="zh-CN" sz="1400" spc="100" dirty="0">
                <a:latin typeface="思源宋体 CN Light" panose="02020300000000000000" pitchFamily="18" charset="-122"/>
                <a:ea typeface="思源宋体 CN Light" panose="02020300000000000000" pitchFamily="18" charset="-122"/>
              </a:rPr>
              <a:t>8</a:t>
            </a:r>
            <a:r>
              <a:rPr lang="zh-CN" altLang="en-US" sz="1400" spc="100" dirty="0">
                <a:latin typeface="思源宋体 CN Light" panose="02020300000000000000" pitchFamily="18" charset="-122"/>
                <a:ea typeface="思源宋体 CN Light" panose="02020300000000000000" pitchFamily="18" charset="-122"/>
              </a:rPr>
              <a:t>个决议案。会后，游行队伍奔向冀察政务委员会预定成立的地点</a:t>
            </a:r>
            <a:r>
              <a:rPr lang="en-US" altLang="zh-CN" sz="1400" spc="100" dirty="0">
                <a:latin typeface="思源宋体 CN Light" panose="02020300000000000000" pitchFamily="18" charset="-122"/>
                <a:ea typeface="思源宋体 CN Light" panose="02020300000000000000" pitchFamily="18" charset="-122"/>
              </a:rPr>
              <a:t>——</a:t>
            </a:r>
            <a:r>
              <a:rPr lang="zh-CN" altLang="en-US" sz="1400" spc="100" dirty="0">
                <a:latin typeface="思源宋体 CN Light" panose="02020300000000000000" pitchFamily="18" charset="-122"/>
                <a:ea typeface="思源宋体 CN Light" panose="02020300000000000000" pitchFamily="18" charset="-122"/>
              </a:rPr>
              <a:t>东交民巷口的外交大楼举行总示威。</a:t>
            </a:r>
            <a:endParaRPr lang="en-US" altLang="zh-CN" sz="1400" spc="100" dirty="0">
              <a:latin typeface="思源宋体 CN Light" panose="02020300000000000000" pitchFamily="18" charset="-122"/>
              <a:ea typeface="思源宋体 CN Light" panose="02020300000000000000" pitchFamily="18" charset="-122"/>
            </a:endParaRPr>
          </a:p>
          <a:p>
            <a:pPr marL="285750" indent="-285750">
              <a:lnSpc>
                <a:spcPct val="150000"/>
              </a:lnSpc>
              <a:buClr>
                <a:srgbClr val="C00000"/>
              </a:buClr>
              <a:buFont typeface="Wingdings" panose="05000000000000000000" pitchFamily="2" charset="2"/>
              <a:buChar char="Ø"/>
            </a:pPr>
            <a:endParaRPr lang="en-US" altLang="zh-CN" sz="1400" spc="100" dirty="0">
              <a:latin typeface="思源宋体 CN Light" panose="02020300000000000000" pitchFamily="18" charset="-122"/>
              <a:ea typeface="思源宋体 CN Light" panose="02020300000000000000" pitchFamily="18" charset="-122"/>
            </a:endParaRPr>
          </a:p>
          <a:p>
            <a:pPr marL="285750" indent="-285750">
              <a:lnSpc>
                <a:spcPct val="150000"/>
              </a:lnSpc>
              <a:buClr>
                <a:srgbClr val="C00000"/>
              </a:buClr>
              <a:buFont typeface="Wingdings" panose="05000000000000000000" pitchFamily="2" charset="2"/>
              <a:buChar char="Ø"/>
            </a:pPr>
            <a:r>
              <a:rPr lang="zh-CN" altLang="en-US" sz="1400" spc="100" dirty="0">
                <a:latin typeface="思源宋体 CN Light" panose="02020300000000000000" pitchFamily="18" charset="-122"/>
                <a:ea typeface="思源宋体 CN Light" panose="02020300000000000000" pitchFamily="18" charset="-122"/>
              </a:rPr>
              <a:t>队伍走到前门，遭到大批警察和保安队的拦截。经学生代表反复交涉，军警才让游行队伍分批分别由前门和宣武门进入内城。在宣武门，爱国学生遭到上千名军警的血腥镇压，有二三十人被捕，近</a:t>
            </a:r>
            <a:r>
              <a:rPr lang="en-US" altLang="zh-CN" sz="1400" spc="100" dirty="0">
                <a:latin typeface="思源宋体 CN Light" panose="02020300000000000000" pitchFamily="18" charset="-122"/>
                <a:ea typeface="思源宋体 CN Light" panose="02020300000000000000" pitchFamily="18" charset="-122"/>
              </a:rPr>
              <a:t>400</a:t>
            </a:r>
            <a:r>
              <a:rPr lang="zh-CN" altLang="en-US" sz="1400" spc="100" dirty="0">
                <a:latin typeface="思源宋体 CN Light" panose="02020300000000000000" pitchFamily="18" charset="-122"/>
                <a:ea typeface="思源宋体 CN Light" panose="02020300000000000000" pitchFamily="18" charset="-122"/>
              </a:rPr>
              <a:t>人受伤。北平学生的抗日救国示威游行，沉重地打击了国民党政府的卖国活动，迫使冀察政务委员会不得不延期成立。一二九运动得到全国人民的支持和响应。</a:t>
            </a:r>
            <a:endParaRPr lang="en-US" altLang="zh-CN" sz="1400" spc="100" dirty="0">
              <a:latin typeface="思源宋体 CN Light" panose="02020300000000000000" pitchFamily="18" charset="-122"/>
              <a:ea typeface="思源宋体 CN Light" panose="02020300000000000000" pitchFamily="18" charset="-122"/>
            </a:endParaRPr>
          </a:p>
          <a:p>
            <a:pPr marL="285750" indent="-285750">
              <a:lnSpc>
                <a:spcPct val="150000"/>
              </a:lnSpc>
              <a:buClr>
                <a:srgbClr val="C00000"/>
              </a:buClr>
              <a:buFont typeface="Wingdings" panose="05000000000000000000" pitchFamily="2" charset="2"/>
              <a:buChar char="Ø"/>
            </a:pPr>
            <a:endParaRPr lang="en-US" altLang="zh-CN" sz="1400" spc="100" dirty="0">
              <a:latin typeface="思源宋体 CN Light" panose="02020300000000000000" pitchFamily="18" charset="-122"/>
              <a:ea typeface="思源宋体 CN Light" panose="02020300000000000000" pitchFamily="18" charset="-122"/>
            </a:endParaRPr>
          </a:p>
          <a:p>
            <a:pPr marL="285750" indent="-285750">
              <a:lnSpc>
                <a:spcPct val="150000"/>
              </a:lnSpc>
              <a:buClr>
                <a:srgbClr val="C00000"/>
              </a:buClr>
              <a:buFont typeface="Wingdings" panose="05000000000000000000" pitchFamily="2" charset="2"/>
              <a:buChar char="Ø"/>
            </a:pPr>
            <a:r>
              <a:rPr lang="zh-CN" altLang="en-US" sz="1400" spc="100" dirty="0">
                <a:latin typeface="思源宋体 CN Light" panose="02020300000000000000" pitchFamily="18" charset="-122"/>
                <a:ea typeface="思源宋体 CN Light" panose="02020300000000000000" pitchFamily="18" charset="-122"/>
              </a:rPr>
              <a:t>天津、上海、南京、武汉、广州、杭州、西安、开封、济南、太原、长沙、桂林、重庆等城市的爱国学生举行请愿集会、示威游行，或发表宣言、通电，声援北平学生的爱国行动。陕甘苏区学生联合会也发出响应的通电，苏区各界民众集会声援全国各地学生的抗日救国运动。</a:t>
            </a:r>
          </a:p>
        </p:txBody>
      </p:sp>
      <p:cxnSp>
        <p:nvCxnSpPr>
          <p:cNvPr id="5" name="直接连接符 4">
            <a:extLst>
              <a:ext uri="{FF2B5EF4-FFF2-40B4-BE49-F238E27FC236}">
                <a16:creationId xmlns:a16="http://schemas.microsoft.com/office/drawing/2014/main" id="{244061EA-54B7-4CA4-992D-F7654A83F3EC}"/>
              </a:ext>
            </a:extLst>
          </p:cNvPr>
          <p:cNvCxnSpPr/>
          <p:nvPr/>
        </p:nvCxnSpPr>
        <p:spPr>
          <a:xfrm>
            <a:off x="1625600" y="1843314"/>
            <a:ext cx="9056914" cy="0"/>
          </a:xfrm>
          <a:prstGeom prst="line">
            <a:avLst/>
          </a:prstGeom>
          <a:ln>
            <a:solidFill>
              <a:srgbClr val="BD1A20"/>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24D5B576-F6E2-4358-BA58-8B32299C1414}"/>
              </a:ext>
            </a:extLst>
          </p:cNvPr>
          <p:cNvSpPr/>
          <p:nvPr/>
        </p:nvSpPr>
        <p:spPr>
          <a:xfrm>
            <a:off x="1739783" y="1373042"/>
            <a:ext cx="1295547" cy="369332"/>
          </a:xfrm>
          <a:prstGeom prst="rect">
            <a:avLst/>
          </a:prstGeom>
        </p:spPr>
        <p:txBody>
          <a:bodyPr wrap="none">
            <a:spAutoFit/>
          </a:bodyPr>
          <a:lstStyle/>
          <a:p>
            <a:r>
              <a:rPr lang="zh-CN" altLang="en-US" dirty="0">
                <a:solidFill>
                  <a:srgbClr val="BE1A20"/>
                </a:solidFill>
                <a:latin typeface="印品天逸黑" panose="02000500000000000000" pitchFamily="2" charset="-122"/>
                <a:ea typeface="印品天逸黑" panose="02000500000000000000" pitchFamily="2" charset="-122"/>
              </a:rPr>
              <a:t>事 件 成 果</a:t>
            </a:r>
            <a:endParaRPr lang="zh-CN" altLang="en-US" dirty="0"/>
          </a:p>
        </p:txBody>
      </p:sp>
      <p:sp>
        <p:nvSpPr>
          <p:cNvPr id="7" name="矩形 6">
            <a:extLst>
              <a:ext uri="{FF2B5EF4-FFF2-40B4-BE49-F238E27FC236}">
                <a16:creationId xmlns:a16="http://schemas.microsoft.com/office/drawing/2014/main" id="{5D1314E0-7575-4114-8F06-EA1506153B87}"/>
              </a:ext>
            </a:extLst>
          </p:cNvPr>
          <p:cNvSpPr/>
          <p:nvPr/>
        </p:nvSpPr>
        <p:spPr>
          <a:xfrm>
            <a:off x="876757" y="221027"/>
            <a:ext cx="2279791" cy="523220"/>
          </a:xfrm>
          <a:prstGeom prst="rect">
            <a:avLst/>
          </a:prstGeom>
        </p:spPr>
        <p:txBody>
          <a:bodyPr wrap="none">
            <a:spAutoFit/>
          </a:bodyPr>
          <a:lstStyle/>
          <a:p>
            <a:r>
              <a:rPr lang="en-US" altLang="zh-CN" sz="2800" dirty="0">
                <a:solidFill>
                  <a:srgbClr val="BE1A20"/>
                </a:solidFill>
                <a:latin typeface="印品天逸黑" panose="02000500000000000000" pitchFamily="2" charset="-122"/>
                <a:ea typeface="印品天逸黑" panose="02000500000000000000" pitchFamily="2" charset="-122"/>
              </a:rPr>
              <a:t>3     </a:t>
            </a:r>
            <a:r>
              <a:rPr lang="zh-CN" altLang="en-US" sz="2800" dirty="0">
                <a:solidFill>
                  <a:srgbClr val="BE1A20"/>
                </a:solidFill>
                <a:latin typeface="印品天逸黑" panose="02000500000000000000" pitchFamily="2" charset="-122"/>
                <a:ea typeface="印品天逸黑" panose="02000500000000000000" pitchFamily="2" charset="-122"/>
              </a:rPr>
              <a:t>事件成果</a:t>
            </a:r>
          </a:p>
        </p:txBody>
      </p:sp>
    </p:spTree>
    <p:extLst>
      <p:ext uri="{BB962C8B-B14F-4D97-AF65-F5344CB8AC3E}">
        <p14:creationId xmlns:p14="http://schemas.microsoft.com/office/powerpoint/2010/main" val="2194473540"/>
      </p:ext>
    </p:extLst>
  </p:cSld>
  <p:clrMapOvr>
    <a:masterClrMapping/>
  </p:clrMapOvr>
  <mc:AlternateContent xmlns:mc="http://schemas.openxmlformats.org/markup-compatibility/2006" xmlns:p14="http://schemas.microsoft.com/office/powerpoint/2010/main">
    <mc:Choice Requires="p14">
      <p:transition spd="slow" p14:dur="2000" advTm="3000">
        <p:circle/>
      </p:transition>
    </mc:Choice>
    <mc:Fallback xmlns="">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C3414848-0BD4-4CC5-97C5-B827B245F12B}"/>
              </a:ext>
            </a:extLst>
          </p:cNvPr>
          <p:cNvPicPr>
            <a:picLocks noChangeAspect="1"/>
          </p:cNvPicPr>
          <p:nvPr/>
        </p:nvPicPr>
        <p:blipFill rotWithShape="1">
          <a:blip r:embed="rId2">
            <a:extLst>
              <a:ext uri="{28A0092B-C50C-407E-A947-70E740481C1C}">
                <a14:useLocalDpi xmlns:a14="http://schemas.microsoft.com/office/drawing/2010/main" val="0"/>
              </a:ext>
            </a:extLst>
          </a:blip>
          <a:srcRect l="6113" t="4074" r="5558"/>
          <a:stretch/>
        </p:blipFill>
        <p:spPr>
          <a:xfrm rot="5400000">
            <a:off x="2667000" y="-2667000"/>
            <a:ext cx="6858000" cy="12192000"/>
          </a:xfrm>
          <a:prstGeom prst="rect">
            <a:avLst/>
          </a:prstGeom>
        </p:spPr>
      </p:pic>
      <p:pic>
        <p:nvPicPr>
          <p:cNvPr id="5" name="图片 4">
            <a:extLst>
              <a:ext uri="{FF2B5EF4-FFF2-40B4-BE49-F238E27FC236}">
                <a16:creationId xmlns:a16="http://schemas.microsoft.com/office/drawing/2014/main" id="{CA853970-F425-4F15-9C87-A5F178CA0038}"/>
              </a:ext>
            </a:extLst>
          </p:cNvPr>
          <p:cNvPicPr>
            <a:picLocks noChangeAspect="1"/>
          </p:cNvPicPr>
          <p:nvPr/>
        </p:nvPicPr>
        <p:blipFill rotWithShape="1">
          <a:blip r:embed="rId3">
            <a:extLst>
              <a:ext uri="{28A0092B-C50C-407E-A947-70E740481C1C}">
                <a14:useLocalDpi xmlns:a14="http://schemas.microsoft.com/office/drawing/2010/main" val="0"/>
              </a:ext>
            </a:extLst>
          </a:blip>
          <a:srcRect t="68960"/>
          <a:stretch/>
        </p:blipFill>
        <p:spPr>
          <a:xfrm>
            <a:off x="0" y="1936955"/>
            <a:ext cx="12192000" cy="4921045"/>
          </a:xfrm>
          <a:prstGeom prst="rect">
            <a:avLst/>
          </a:prstGeom>
        </p:spPr>
      </p:pic>
      <p:pic>
        <p:nvPicPr>
          <p:cNvPr id="6" name="图片 5">
            <a:extLst>
              <a:ext uri="{FF2B5EF4-FFF2-40B4-BE49-F238E27FC236}">
                <a16:creationId xmlns:a16="http://schemas.microsoft.com/office/drawing/2014/main" id="{DF1BF36A-DD8D-42ED-B24F-76DC2BA3D5B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1400" b="75197"/>
          <a:stretch/>
        </p:blipFill>
        <p:spPr>
          <a:xfrm>
            <a:off x="0" y="0"/>
            <a:ext cx="6588106" cy="2485748"/>
          </a:xfrm>
          <a:prstGeom prst="rect">
            <a:avLst/>
          </a:prstGeom>
        </p:spPr>
      </p:pic>
      <p:pic>
        <p:nvPicPr>
          <p:cNvPr id="8" name="图片 7">
            <a:extLst>
              <a:ext uri="{FF2B5EF4-FFF2-40B4-BE49-F238E27FC236}">
                <a16:creationId xmlns:a16="http://schemas.microsoft.com/office/drawing/2014/main" id="{FDB989D1-6E7C-494C-8B7F-921BC9D369F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3702" b="9551"/>
          <a:stretch/>
        </p:blipFill>
        <p:spPr>
          <a:xfrm>
            <a:off x="0" y="2179468"/>
            <a:ext cx="12192000" cy="4678532"/>
          </a:xfrm>
          <a:prstGeom prst="rect">
            <a:avLst/>
          </a:prstGeom>
        </p:spPr>
      </p:pic>
      <p:pic>
        <p:nvPicPr>
          <p:cNvPr id="3" name="图片 2">
            <a:extLst>
              <a:ext uri="{FF2B5EF4-FFF2-40B4-BE49-F238E27FC236}">
                <a16:creationId xmlns:a16="http://schemas.microsoft.com/office/drawing/2014/main" id="{2A4033BB-562B-4D76-87F4-75F7A8189E6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3020" t="14498" r="10474" b="9256"/>
          <a:stretch/>
        </p:blipFill>
        <p:spPr>
          <a:xfrm>
            <a:off x="3847550" y="843160"/>
            <a:ext cx="2405110" cy="2084845"/>
          </a:xfrm>
          <a:prstGeom prst="rect">
            <a:avLst/>
          </a:prstGeom>
        </p:spPr>
      </p:pic>
      <p:pic>
        <p:nvPicPr>
          <p:cNvPr id="9" name="图片 8">
            <a:extLst>
              <a:ext uri="{FF2B5EF4-FFF2-40B4-BE49-F238E27FC236}">
                <a16:creationId xmlns:a16="http://schemas.microsoft.com/office/drawing/2014/main" id="{5CBF53D9-AA0C-4915-B16A-3DD5C905ABC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3020" t="14498" r="10474" b="9256"/>
          <a:stretch/>
        </p:blipFill>
        <p:spPr>
          <a:xfrm>
            <a:off x="6649497" y="843159"/>
            <a:ext cx="2405110" cy="2084845"/>
          </a:xfrm>
          <a:prstGeom prst="rect">
            <a:avLst/>
          </a:prstGeom>
        </p:spPr>
      </p:pic>
      <p:pic>
        <p:nvPicPr>
          <p:cNvPr id="10" name="图片 9">
            <a:extLst>
              <a:ext uri="{FF2B5EF4-FFF2-40B4-BE49-F238E27FC236}">
                <a16:creationId xmlns:a16="http://schemas.microsoft.com/office/drawing/2014/main" id="{F015AC6D-0A3A-4C97-B341-E5CD2593319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3020" t="14498" r="10474" b="9256"/>
          <a:stretch/>
        </p:blipFill>
        <p:spPr>
          <a:xfrm>
            <a:off x="3847550" y="3016781"/>
            <a:ext cx="2405110" cy="1945617"/>
          </a:xfrm>
          <a:prstGeom prst="rect">
            <a:avLst/>
          </a:prstGeom>
        </p:spPr>
      </p:pic>
      <p:pic>
        <p:nvPicPr>
          <p:cNvPr id="11" name="图片 10">
            <a:extLst>
              <a:ext uri="{FF2B5EF4-FFF2-40B4-BE49-F238E27FC236}">
                <a16:creationId xmlns:a16="http://schemas.microsoft.com/office/drawing/2014/main" id="{6D0E5D4D-D23F-42F3-9E5A-CEA15B09100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3020" t="14498" r="10474" b="9256"/>
          <a:stretch/>
        </p:blipFill>
        <p:spPr>
          <a:xfrm>
            <a:off x="6649497" y="3016781"/>
            <a:ext cx="2405110" cy="1945618"/>
          </a:xfrm>
          <a:prstGeom prst="rect">
            <a:avLst/>
          </a:prstGeom>
        </p:spPr>
      </p:pic>
      <p:sp>
        <p:nvSpPr>
          <p:cNvPr id="16" name="文本框 15">
            <a:extLst>
              <a:ext uri="{FF2B5EF4-FFF2-40B4-BE49-F238E27FC236}">
                <a16:creationId xmlns:a16="http://schemas.microsoft.com/office/drawing/2014/main" id="{08DFB90A-FDA4-4490-9797-663484BFA188}"/>
              </a:ext>
            </a:extLst>
          </p:cNvPr>
          <p:cNvSpPr txBox="1"/>
          <p:nvPr/>
        </p:nvSpPr>
        <p:spPr>
          <a:xfrm>
            <a:off x="914886" y="1995166"/>
            <a:ext cx="2265914" cy="1200329"/>
          </a:xfrm>
          <a:prstGeom prst="rect">
            <a:avLst/>
          </a:prstGeom>
          <a:noFill/>
        </p:spPr>
        <p:txBody>
          <a:bodyPr wrap="square" rtlCol="0">
            <a:spAutoFit/>
          </a:bodyPr>
          <a:lstStyle/>
          <a:p>
            <a:r>
              <a:rPr lang="zh-CN" altLang="en-US" sz="7200" dirty="0">
                <a:solidFill>
                  <a:srgbClr val="C00000"/>
                </a:solidFill>
                <a:latin typeface="印品天逸黑" panose="02000500000000000000" pitchFamily="2" charset="-122"/>
                <a:ea typeface="印品天逸黑" panose="02000500000000000000" pitchFamily="2" charset="-122"/>
              </a:rPr>
              <a:t>目录</a:t>
            </a:r>
          </a:p>
        </p:txBody>
      </p:sp>
      <p:sp>
        <p:nvSpPr>
          <p:cNvPr id="17" name="矩形 16">
            <a:extLst>
              <a:ext uri="{FF2B5EF4-FFF2-40B4-BE49-F238E27FC236}">
                <a16:creationId xmlns:a16="http://schemas.microsoft.com/office/drawing/2014/main" id="{D10168E5-9BAD-4A71-822E-FE3C3646A581}"/>
              </a:ext>
            </a:extLst>
          </p:cNvPr>
          <p:cNvSpPr/>
          <p:nvPr/>
        </p:nvSpPr>
        <p:spPr>
          <a:xfrm>
            <a:off x="3848551" y="1269663"/>
            <a:ext cx="2404109" cy="1200329"/>
          </a:xfrm>
          <a:prstGeom prst="rect">
            <a:avLst/>
          </a:prstGeom>
          <a:noFill/>
          <a:ln>
            <a:noFill/>
          </a:ln>
        </p:spPr>
        <p:txBody>
          <a:bodyPr wrap="square">
            <a:spAutoFit/>
          </a:bodyPr>
          <a:lstStyle/>
          <a:p>
            <a:pPr algn="ctr"/>
            <a:r>
              <a:rPr lang="zh-CN" altLang="en-US" sz="3600" dirty="0">
                <a:solidFill>
                  <a:schemeClr val="bg1"/>
                </a:solidFill>
                <a:latin typeface="印品天逸黑" panose="02000500000000000000" pitchFamily="2" charset="-122"/>
                <a:ea typeface="印品天逸黑" panose="02000500000000000000" pitchFamily="2" charset="-122"/>
              </a:rPr>
              <a:t>第一章</a:t>
            </a:r>
            <a:endParaRPr lang="en-US" altLang="zh-CN" sz="3600" dirty="0">
              <a:solidFill>
                <a:schemeClr val="bg1"/>
              </a:solidFill>
              <a:latin typeface="印品天逸黑" panose="02000500000000000000" pitchFamily="2" charset="-122"/>
              <a:ea typeface="印品天逸黑" panose="02000500000000000000" pitchFamily="2" charset="-122"/>
            </a:endParaRPr>
          </a:p>
          <a:p>
            <a:pPr algn="ctr"/>
            <a:r>
              <a:rPr lang="zh-CN" altLang="en-US" sz="3600" dirty="0">
                <a:solidFill>
                  <a:schemeClr val="bg1"/>
                </a:solidFill>
                <a:latin typeface="印品天逸黑" panose="02000500000000000000" pitchFamily="2" charset="-122"/>
                <a:ea typeface="印品天逸黑" panose="02000500000000000000" pitchFamily="2" charset="-122"/>
              </a:rPr>
              <a:t>事件背景</a:t>
            </a:r>
          </a:p>
        </p:txBody>
      </p:sp>
      <p:sp>
        <p:nvSpPr>
          <p:cNvPr id="18" name="矩形 17">
            <a:extLst>
              <a:ext uri="{FF2B5EF4-FFF2-40B4-BE49-F238E27FC236}">
                <a16:creationId xmlns:a16="http://schemas.microsoft.com/office/drawing/2014/main" id="{4E5B3F35-7767-4326-9BF1-CDF3F2A8D3F4}"/>
              </a:ext>
            </a:extLst>
          </p:cNvPr>
          <p:cNvSpPr/>
          <p:nvPr/>
        </p:nvSpPr>
        <p:spPr>
          <a:xfrm>
            <a:off x="6667753" y="1242655"/>
            <a:ext cx="2404109" cy="1200329"/>
          </a:xfrm>
          <a:prstGeom prst="rect">
            <a:avLst/>
          </a:prstGeom>
          <a:noFill/>
          <a:ln>
            <a:noFill/>
          </a:ln>
        </p:spPr>
        <p:txBody>
          <a:bodyPr wrap="square">
            <a:spAutoFit/>
          </a:bodyPr>
          <a:lstStyle/>
          <a:p>
            <a:pPr algn="ctr"/>
            <a:r>
              <a:rPr lang="zh-CN" altLang="en-US" sz="3600" dirty="0">
                <a:solidFill>
                  <a:schemeClr val="bg1"/>
                </a:solidFill>
                <a:latin typeface="印品天逸黑" panose="02000500000000000000" pitchFamily="2" charset="-122"/>
                <a:ea typeface="印品天逸黑" panose="02000500000000000000" pitchFamily="2" charset="-122"/>
              </a:rPr>
              <a:t>第二章</a:t>
            </a:r>
            <a:endParaRPr lang="en-US" altLang="zh-CN" sz="3600" dirty="0">
              <a:solidFill>
                <a:schemeClr val="bg1"/>
              </a:solidFill>
              <a:latin typeface="印品天逸黑" panose="02000500000000000000" pitchFamily="2" charset="-122"/>
              <a:ea typeface="印品天逸黑" panose="02000500000000000000" pitchFamily="2" charset="-122"/>
            </a:endParaRPr>
          </a:p>
          <a:p>
            <a:pPr algn="ctr"/>
            <a:r>
              <a:rPr lang="zh-CN" altLang="en-US" sz="3600" dirty="0">
                <a:solidFill>
                  <a:schemeClr val="bg1"/>
                </a:solidFill>
                <a:latin typeface="印品天逸黑" panose="02000500000000000000" pitchFamily="2" charset="-122"/>
                <a:ea typeface="印品天逸黑" panose="02000500000000000000" pitchFamily="2" charset="-122"/>
              </a:rPr>
              <a:t>事件过程</a:t>
            </a:r>
          </a:p>
        </p:txBody>
      </p:sp>
      <p:pic>
        <p:nvPicPr>
          <p:cNvPr id="19" name="图片 18">
            <a:extLst>
              <a:ext uri="{FF2B5EF4-FFF2-40B4-BE49-F238E27FC236}">
                <a16:creationId xmlns:a16="http://schemas.microsoft.com/office/drawing/2014/main" id="{66FF1D25-957F-4881-AD67-41C6E845B06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3020" t="14498" r="10474" b="9256"/>
          <a:stretch/>
        </p:blipFill>
        <p:spPr>
          <a:xfrm>
            <a:off x="9447966" y="843159"/>
            <a:ext cx="2405110" cy="2084845"/>
          </a:xfrm>
          <a:prstGeom prst="rect">
            <a:avLst/>
          </a:prstGeom>
        </p:spPr>
      </p:pic>
      <p:sp>
        <p:nvSpPr>
          <p:cNvPr id="20" name="矩形 19">
            <a:extLst>
              <a:ext uri="{FF2B5EF4-FFF2-40B4-BE49-F238E27FC236}">
                <a16:creationId xmlns:a16="http://schemas.microsoft.com/office/drawing/2014/main" id="{2B478F7A-CBB5-4203-A61D-4B5C23BDD0C6}"/>
              </a:ext>
            </a:extLst>
          </p:cNvPr>
          <p:cNvSpPr/>
          <p:nvPr/>
        </p:nvSpPr>
        <p:spPr>
          <a:xfrm>
            <a:off x="9465221" y="1242655"/>
            <a:ext cx="2404109" cy="1200329"/>
          </a:xfrm>
          <a:prstGeom prst="rect">
            <a:avLst/>
          </a:prstGeom>
          <a:noFill/>
          <a:ln>
            <a:noFill/>
          </a:ln>
        </p:spPr>
        <p:txBody>
          <a:bodyPr wrap="square">
            <a:spAutoFit/>
          </a:bodyPr>
          <a:lstStyle/>
          <a:p>
            <a:pPr algn="ctr"/>
            <a:r>
              <a:rPr lang="zh-CN" altLang="en-US" sz="3600" dirty="0">
                <a:solidFill>
                  <a:schemeClr val="bg1"/>
                </a:solidFill>
                <a:latin typeface="印品天逸黑" panose="02000500000000000000" pitchFamily="2" charset="-122"/>
                <a:ea typeface="印品天逸黑" panose="02000500000000000000" pitchFamily="2" charset="-122"/>
              </a:rPr>
              <a:t>第三章</a:t>
            </a:r>
            <a:endParaRPr lang="en-US" altLang="zh-CN" sz="3600" dirty="0">
              <a:solidFill>
                <a:schemeClr val="bg1"/>
              </a:solidFill>
              <a:latin typeface="印品天逸黑" panose="02000500000000000000" pitchFamily="2" charset="-122"/>
              <a:ea typeface="印品天逸黑" panose="02000500000000000000" pitchFamily="2" charset="-122"/>
            </a:endParaRPr>
          </a:p>
          <a:p>
            <a:pPr algn="ctr"/>
            <a:r>
              <a:rPr lang="zh-CN" altLang="en-US" sz="3600" dirty="0">
                <a:solidFill>
                  <a:schemeClr val="bg1"/>
                </a:solidFill>
                <a:latin typeface="印品天逸黑" panose="02000500000000000000" pitchFamily="2" charset="-122"/>
                <a:ea typeface="印品天逸黑" panose="02000500000000000000" pitchFamily="2" charset="-122"/>
              </a:rPr>
              <a:t>事件成果</a:t>
            </a:r>
          </a:p>
        </p:txBody>
      </p:sp>
      <p:sp>
        <p:nvSpPr>
          <p:cNvPr id="21" name="矩形 20">
            <a:extLst>
              <a:ext uri="{FF2B5EF4-FFF2-40B4-BE49-F238E27FC236}">
                <a16:creationId xmlns:a16="http://schemas.microsoft.com/office/drawing/2014/main" id="{EB3E9C2C-BBAB-4C0A-8022-A0C00F4B184C}"/>
              </a:ext>
            </a:extLst>
          </p:cNvPr>
          <p:cNvSpPr/>
          <p:nvPr/>
        </p:nvSpPr>
        <p:spPr>
          <a:xfrm>
            <a:off x="3847550" y="3329831"/>
            <a:ext cx="2404109" cy="1200329"/>
          </a:xfrm>
          <a:prstGeom prst="rect">
            <a:avLst/>
          </a:prstGeom>
          <a:noFill/>
          <a:ln>
            <a:noFill/>
          </a:ln>
        </p:spPr>
        <p:txBody>
          <a:bodyPr wrap="square">
            <a:spAutoFit/>
          </a:bodyPr>
          <a:lstStyle/>
          <a:p>
            <a:pPr algn="ctr"/>
            <a:r>
              <a:rPr lang="zh-CN" altLang="en-US" sz="3600" dirty="0">
                <a:solidFill>
                  <a:schemeClr val="bg1"/>
                </a:solidFill>
                <a:latin typeface="印品天逸黑" panose="02000500000000000000" pitchFamily="2" charset="-122"/>
                <a:ea typeface="印品天逸黑" panose="02000500000000000000" pitchFamily="2" charset="-122"/>
              </a:rPr>
              <a:t>第四章</a:t>
            </a:r>
            <a:endParaRPr lang="en-US" altLang="zh-CN" sz="3600" dirty="0">
              <a:solidFill>
                <a:schemeClr val="bg1"/>
              </a:solidFill>
              <a:latin typeface="印品天逸黑" panose="02000500000000000000" pitchFamily="2" charset="-122"/>
              <a:ea typeface="印品天逸黑" panose="02000500000000000000" pitchFamily="2" charset="-122"/>
            </a:endParaRPr>
          </a:p>
          <a:p>
            <a:pPr algn="ctr"/>
            <a:r>
              <a:rPr lang="zh-CN" altLang="en-US" sz="3600" dirty="0">
                <a:solidFill>
                  <a:schemeClr val="bg1"/>
                </a:solidFill>
                <a:latin typeface="印品天逸黑" panose="02000500000000000000" pitchFamily="2" charset="-122"/>
                <a:ea typeface="印品天逸黑" panose="02000500000000000000" pitchFamily="2" charset="-122"/>
              </a:rPr>
              <a:t>运动口号</a:t>
            </a:r>
          </a:p>
        </p:txBody>
      </p:sp>
      <p:sp>
        <p:nvSpPr>
          <p:cNvPr id="22" name="矩形 21">
            <a:extLst>
              <a:ext uri="{FF2B5EF4-FFF2-40B4-BE49-F238E27FC236}">
                <a16:creationId xmlns:a16="http://schemas.microsoft.com/office/drawing/2014/main" id="{10AEFE3F-12EB-4617-AB7A-3086BF712F99}"/>
              </a:ext>
            </a:extLst>
          </p:cNvPr>
          <p:cNvSpPr/>
          <p:nvPr/>
        </p:nvSpPr>
        <p:spPr>
          <a:xfrm>
            <a:off x="6667753" y="3329831"/>
            <a:ext cx="2404109" cy="1200329"/>
          </a:xfrm>
          <a:prstGeom prst="rect">
            <a:avLst/>
          </a:prstGeom>
          <a:noFill/>
          <a:ln>
            <a:noFill/>
          </a:ln>
        </p:spPr>
        <p:txBody>
          <a:bodyPr wrap="square">
            <a:spAutoFit/>
          </a:bodyPr>
          <a:lstStyle/>
          <a:p>
            <a:pPr algn="ctr"/>
            <a:r>
              <a:rPr lang="zh-CN" altLang="en-US" sz="3600" dirty="0">
                <a:solidFill>
                  <a:schemeClr val="bg1"/>
                </a:solidFill>
                <a:latin typeface="印品天逸黑" panose="02000500000000000000" pitchFamily="2" charset="-122"/>
                <a:ea typeface="印品天逸黑" panose="02000500000000000000" pitchFamily="2" charset="-122"/>
              </a:rPr>
              <a:t>第五章</a:t>
            </a:r>
            <a:endParaRPr lang="en-US" altLang="zh-CN" sz="3600" dirty="0">
              <a:solidFill>
                <a:schemeClr val="bg1"/>
              </a:solidFill>
              <a:latin typeface="印品天逸黑" panose="02000500000000000000" pitchFamily="2" charset="-122"/>
              <a:ea typeface="印品天逸黑" panose="02000500000000000000" pitchFamily="2" charset="-122"/>
            </a:endParaRPr>
          </a:p>
          <a:p>
            <a:pPr algn="ctr"/>
            <a:r>
              <a:rPr lang="zh-CN" altLang="en-US" sz="3600" dirty="0">
                <a:solidFill>
                  <a:schemeClr val="bg1"/>
                </a:solidFill>
                <a:latin typeface="印品天逸黑" panose="02000500000000000000" pitchFamily="2" charset="-122"/>
                <a:ea typeface="印品天逸黑" panose="02000500000000000000" pitchFamily="2" charset="-122"/>
              </a:rPr>
              <a:t>运动意义</a:t>
            </a:r>
          </a:p>
        </p:txBody>
      </p:sp>
    </p:spTree>
    <p:extLst>
      <p:ext uri="{BB962C8B-B14F-4D97-AF65-F5344CB8AC3E}">
        <p14:creationId xmlns:p14="http://schemas.microsoft.com/office/powerpoint/2010/main" val="2938946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randombar(horizontal)">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randombar(horizontal)">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22">
                                            <p:txEl>
                                              <p:pRg st="0" end="0"/>
                                            </p:txEl>
                                          </p:spTgt>
                                        </p:tgtEl>
                                        <p:attrNameLst>
                                          <p:attrName>style.visibility</p:attrName>
                                        </p:attrNameLst>
                                      </p:cBhvr>
                                      <p:to>
                                        <p:strVal val="visible"/>
                                      </p:to>
                                    </p:set>
                                    <p:animEffect transition="in" filter="barn(inVertical)">
                                      <p:cBhvr>
                                        <p:cTn id="35"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p:bldP spid="20" grpId="0"/>
      <p:bldP spid="21" grpId="0"/>
      <p:bldP spid="2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568E840-6C08-4525-A1F2-29B5BBABEF52}"/>
              </a:ext>
            </a:extLst>
          </p:cNvPr>
          <p:cNvSpPr/>
          <p:nvPr/>
        </p:nvSpPr>
        <p:spPr>
          <a:xfrm>
            <a:off x="5210629" y="1820627"/>
            <a:ext cx="6096000" cy="4293483"/>
          </a:xfrm>
          <a:prstGeom prst="rect">
            <a:avLst/>
          </a:prstGeom>
        </p:spPr>
        <p:txBody>
          <a:bodyPr wrap="square">
            <a:spAutoFit/>
          </a:bodyPr>
          <a:lstStyle/>
          <a:p>
            <a:pPr marL="285750" indent="-285750">
              <a:lnSpc>
                <a:spcPct val="150000"/>
              </a:lnSpc>
              <a:buClr>
                <a:srgbClr val="C00000"/>
              </a:buClr>
              <a:buFont typeface="Wingdings" panose="05000000000000000000" pitchFamily="2" charset="2"/>
              <a:buChar char="u"/>
            </a:pPr>
            <a:r>
              <a:rPr lang="en-US" altLang="zh-CN" sz="1400" spc="100" dirty="0">
                <a:latin typeface="思源宋体 CN Light" panose="02020300000000000000" pitchFamily="18" charset="-122"/>
                <a:ea typeface="思源宋体 CN Light" panose="02020300000000000000" pitchFamily="18" charset="-122"/>
              </a:rPr>
              <a:t>12</a:t>
            </a:r>
            <a:r>
              <a:rPr lang="zh-CN" altLang="en-US" sz="1400" spc="100" dirty="0">
                <a:latin typeface="思源宋体 CN Light" panose="02020300000000000000" pitchFamily="18" charset="-122"/>
                <a:ea typeface="思源宋体 CN Light" panose="02020300000000000000" pitchFamily="18" charset="-122"/>
              </a:rPr>
              <a:t>月</a:t>
            </a:r>
            <a:r>
              <a:rPr lang="en-US" altLang="zh-CN" sz="1400" spc="100" dirty="0">
                <a:latin typeface="思源宋体 CN Light" panose="02020300000000000000" pitchFamily="18" charset="-122"/>
                <a:ea typeface="思源宋体 CN Light" panose="02020300000000000000" pitchFamily="18" charset="-122"/>
              </a:rPr>
              <a:t>18</a:t>
            </a:r>
            <a:r>
              <a:rPr lang="zh-CN" altLang="en-US" sz="1400" spc="100" dirty="0">
                <a:latin typeface="思源宋体 CN Light" panose="02020300000000000000" pitchFamily="18" charset="-122"/>
                <a:ea typeface="思源宋体 CN Light" panose="02020300000000000000" pitchFamily="18" charset="-122"/>
              </a:rPr>
              <a:t>日，中华全国总工会发表</a:t>
            </a:r>
            <a:r>
              <a:rPr lang="en-US" altLang="zh-CN" sz="1400" spc="100" dirty="0">
                <a:latin typeface="思源宋体 CN Light" panose="02020300000000000000" pitchFamily="18" charset="-122"/>
                <a:ea typeface="思源宋体 CN Light" panose="02020300000000000000" pitchFamily="18" charset="-122"/>
              </a:rPr>
              <a:t>《</a:t>
            </a:r>
            <a:r>
              <a:rPr lang="zh-CN" altLang="en-US" sz="1400" spc="100" dirty="0">
                <a:latin typeface="思源宋体 CN Light" panose="02020300000000000000" pitchFamily="18" charset="-122"/>
                <a:ea typeface="思源宋体 CN Light" panose="02020300000000000000" pitchFamily="18" charset="-122"/>
              </a:rPr>
              <a:t>为援助北平学生救国运动告工友书</a:t>
            </a:r>
            <a:r>
              <a:rPr lang="en-US" altLang="zh-CN" sz="1400" spc="100" dirty="0">
                <a:latin typeface="思源宋体 CN Light" panose="02020300000000000000" pitchFamily="18" charset="-122"/>
                <a:ea typeface="思源宋体 CN Light" panose="02020300000000000000" pitchFamily="18" charset="-122"/>
              </a:rPr>
              <a:t>》</a:t>
            </a:r>
            <a:r>
              <a:rPr lang="zh-CN" altLang="en-US" sz="1400" spc="100" dirty="0">
                <a:latin typeface="思源宋体 CN Light" panose="02020300000000000000" pitchFamily="18" charset="-122"/>
                <a:ea typeface="思源宋体 CN Light" panose="02020300000000000000" pitchFamily="18" charset="-122"/>
              </a:rPr>
              <a:t>，号召全国各业、各厂的男女工友起来召集群众会议，发表宣言和通电，抗议汉奸卖国贼出卖华北与屠杀、逮捕爱国学生。</a:t>
            </a:r>
            <a:endParaRPr lang="en-US" altLang="zh-CN" sz="1400" spc="100" dirty="0">
              <a:latin typeface="思源宋体 CN Light" panose="02020300000000000000" pitchFamily="18" charset="-122"/>
              <a:ea typeface="思源宋体 CN Light" panose="02020300000000000000" pitchFamily="18" charset="-122"/>
            </a:endParaRPr>
          </a:p>
          <a:p>
            <a:pPr marL="285750" indent="-285750">
              <a:lnSpc>
                <a:spcPct val="150000"/>
              </a:lnSpc>
              <a:buClr>
                <a:srgbClr val="C00000"/>
              </a:buClr>
              <a:buFont typeface="Wingdings" panose="05000000000000000000" pitchFamily="2" charset="2"/>
              <a:buChar char="u"/>
            </a:pPr>
            <a:endParaRPr lang="en-US" altLang="zh-CN" sz="1400" spc="100" dirty="0">
              <a:latin typeface="思源宋体 CN Light" panose="02020300000000000000" pitchFamily="18" charset="-122"/>
              <a:ea typeface="思源宋体 CN Light" panose="02020300000000000000" pitchFamily="18" charset="-122"/>
            </a:endParaRPr>
          </a:p>
          <a:p>
            <a:pPr marL="285750" indent="-285750">
              <a:lnSpc>
                <a:spcPct val="150000"/>
              </a:lnSpc>
              <a:buClr>
                <a:srgbClr val="C00000"/>
              </a:buClr>
              <a:buFont typeface="Wingdings" panose="05000000000000000000" pitchFamily="2" charset="2"/>
              <a:buChar char="u"/>
            </a:pPr>
            <a:r>
              <a:rPr lang="en-US" altLang="zh-CN" sz="1400" spc="100" dirty="0">
                <a:latin typeface="思源宋体 CN Light" panose="02020300000000000000" pitchFamily="18" charset="-122"/>
                <a:ea typeface="思源宋体 CN Light" panose="02020300000000000000" pitchFamily="18" charset="-122"/>
              </a:rPr>
              <a:t>12</a:t>
            </a:r>
            <a:r>
              <a:rPr lang="zh-CN" altLang="en-US" sz="1400" spc="100" dirty="0">
                <a:latin typeface="思源宋体 CN Light" panose="02020300000000000000" pitchFamily="18" charset="-122"/>
                <a:ea typeface="思源宋体 CN Light" panose="02020300000000000000" pitchFamily="18" charset="-122"/>
              </a:rPr>
              <a:t>月</a:t>
            </a:r>
            <a:r>
              <a:rPr lang="en-US" altLang="zh-CN" sz="1400" spc="100" dirty="0">
                <a:latin typeface="思源宋体 CN Light" panose="02020300000000000000" pitchFamily="18" charset="-122"/>
                <a:ea typeface="思源宋体 CN Light" panose="02020300000000000000" pitchFamily="18" charset="-122"/>
              </a:rPr>
              <a:t>21</a:t>
            </a:r>
            <a:r>
              <a:rPr lang="zh-CN" altLang="en-US" sz="1400" spc="100" dirty="0">
                <a:latin typeface="思源宋体 CN Light" panose="02020300000000000000" pitchFamily="18" charset="-122"/>
                <a:ea typeface="思源宋体 CN Light" panose="02020300000000000000" pitchFamily="18" charset="-122"/>
              </a:rPr>
              <a:t>日，上海市总工会通电声援北平学生，呼吁全国同胞一致兴起，集合民族整个的力量，反对任何伪组织之存在，以维护主权而保国土。广州铁路工人、上海邮务、铁路工人举行集会，发通电，要求对日宣战。鲁迅、宋庆龄等爱国知名人士赞扬爱国学生的英勇奋斗精神，捐款支持学生抗日救国运动。</a:t>
            </a:r>
            <a:endParaRPr lang="en-US" altLang="zh-CN" sz="1400" spc="100" dirty="0">
              <a:latin typeface="思源宋体 CN Light" panose="02020300000000000000" pitchFamily="18" charset="-122"/>
              <a:ea typeface="思源宋体 CN Light" panose="02020300000000000000" pitchFamily="18" charset="-122"/>
            </a:endParaRPr>
          </a:p>
          <a:p>
            <a:pPr marL="285750" indent="-285750">
              <a:lnSpc>
                <a:spcPct val="150000"/>
              </a:lnSpc>
              <a:buClr>
                <a:srgbClr val="C00000"/>
              </a:buClr>
              <a:buFont typeface="Wingdings" panose="05000000000000000000" pitchFamily="2" charset="2"/>
              <a:buChar char="u"/>
            </a:pPr>
            <a:endParaRPr lang="en-US" altLang="zh-CN" sz="1400" spc="100" dirty="0">
              <a:latin typeface="思源宋体 CN Light" panose="02020300000000000000" pitchFamily="18" charset="-122"/>
              <a:ea typeface="思源宋体 CN Light" panose="02020300000000000000" pitchFamily="18" charset="-122"/>
            </a:endParaRPr>
          </a:p>
          <a:p>
            <a:pPr marL="285750" indent="-285750">
              <a:lnSpc>
                <a:spcPct val="150000"/>
              </a:lnSpc>
              <a:buClr>
                <a:srgbClr val="C00000"/>
              </a:buClr>
              <a:buFont typeface="Wingdings" panose="05000000000000000000" pitchFamily="2" charset="2"/>
              <a:buChar char="u"/>
            </a:pPr>
            <a:r>
              <a:rPr lang="zh-CN" altLang="en-US" sz="1400" spc="100" dirty="0">
                <a:latin typeface="思源宋体 CN Light" panose="02020300000000000000" pitchFamily="18" charset="-122"/>
                <a:ea typeface="思源宋体 CN Light" panose="02020300000000000000" pitchFamily="18" charset="-122"/>
              </a:rPr>
              <a:t>海外华侨也以各种方式支援爱国学生。一二九运动广泛地宣传了中国共产党与国民党停止内战、一致对外的抗日主张，掀起了全国抗日救国运动的新高潮</a:t>
            </a:r>
            <a:r>
              <a:rPr lang="en-US" altLang="zh-CN" sz="1400" spc="100" dirty="0">
                <a:latin typeface="思源宋体 CN Light" panose="02020300000000000000" pitchFamily="18" charset="-122"/>
                <a:ea typeface="思源宋体 CN Light" panose="02020300000000000000" pitchFamily="18" charset="-122"/>
              </a:rPr>
              <a:t>[5]  </a:t>
            </a:r>
            <a:r>
              <a:rPr lang="zh-CN" altLang="en-US" sz="1400" spc="100" dirty="0">
                <a:latin typeface="思源宋体 CN Light" panose="02020300000000000000" pitchFamily="18" charset="-122"/>
                <a:ea typeface="思源宋体 CN Light" panose="02020300000000000000" pitchFamily="18" charset="-122"/>
              </a:rPr>
              <a:t>。</a:t>
            </a:r>
          </a:p>
        </p:txBody>
      </p:sp>
      <p:cxnSp>
        <p:nvCxnSpPr>
          <p:cNvPr id="6" name="直接连接符 5">
            <a:extLst>
              <a:ext uri="{FF2B5EF4-FFF2-40B4-BE49-F238E27FC236}">
                <a16:creationId xmlns:a16="http://schemas.microsoft.com/office/drawing/2014/main" id="{41CE0C77-7E99-49E9-82A4-2EEC5735FF32}"/>
              </a:ext>
            </a:extLst>
          </p:cNvPr>
          <p:cNvCxnSpPr>
            <a:cxnSpLocks/>
          </p:cNvCxnSpPr>
          <p:nvPr/>
        </p:nvCxnSpPr>
        <p:spPr>
          <a:xfrm>
            <a:off x="4949370" y="1820627"/>
            <a:ext cx="0" cy="4096624"/>
          </a:xfrm>
          <a:prstGeom prst="line">
            <a:avLst/>
          </a:prstGeom>
          <a:ln>
            <a:solidFill>
              <a:srgbClr val="BD1A20"/>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C24AC902-BE83-4532-A431-C164AA3546AB}"/>
              </a:ext>
            </a:extLst>
          </p:cNvPr>
          <p:cNvSpPr/>
          <p:nvPr/>
        </p:nvSpPr>
        <p:spPr>
          <a:xfrm>
            <a:off x="876757" y="221027"/>
            <a:ext cx="2279791" cy="523220"/>
          </a:xfrm>
          <a:prstGeom prst="rect">
            <a:avLst/>
          </a:prstGeom>
        </p:spPr>
        <p:txBody>
          <a:bodyPr wrap="none">
            <a:spAutoFit/>
          </a:bodyPr>
          <a:lstStyle/>
          <a:p>
            <a:r>
              <a:rPr lang="en-US" altLang="zh-CN" sz="2800" dirty="0">
                <a:solidFill>
                  <a:srgbClr val="BE1A20"/>
                </a:solidFill>
                <a:latin typeface="印品天逸黑" panose="02000500000000000000" pitchFamily="2" charset="-122"/>
                <a:ea typeface="印品天逸黑" panose="02000500000000000000" pitchFamily="2" charset="-122"/>
              </a:rPr>
              <a:t>3     </a:t>
            </a:r>
            <a:r>
              <a:rPr lang="zh-CN" altLang="en-US" sz="2800" dirty="0">
                <a:solidFill>
                  <a:srgbClr val="BE1A20"/>
                </a:solidFill>
                <a:latin typeface="印品天逸黑" panose="02000500000000000000" pitchFamily="2" charset="-122"/>
                <a:ea typeface="印品天逸黑" panose="02000500000000000000" pitchFamily="2" charset="-122"/>
              </a:rPr>
              <a:t>事件成果</a:t>
            </a:r>
          </a:p>
        </p:txBody>
      </p:sp>
      <p:pic>
        <p:nvPicPr>
          <p:cNvPr id="4" name="图片 3">
            <a:extLst>
              <a:ext uri="{FF2B5EF4-FFF2-40B4-BE49-F238E27FC236}">
                <a16:creationId xmlns:a16="http://schemas.microsoft.com/office/drawing/2014/main" id="{83CA9435-14B8-49CD-ABAC-5CBF4E87EEC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6839" y="1412044"/>
            <a:ext cx="4913790" cy="4913790"/>
          </a:xfrm>
          <a:prstGeom prst="rect">
            <a:avLst/>
          </a:prstGeom>
        </p:spPr>
      </p:pic>
    </p:spTree>
    <p:extLst>
      <p:ext uri="{BB962C8B-B14F-4D97-AF65-F5344CB8AC3E}">
        <p14:creationId xmlns:p14="http://schemas.microsoft.com/office/powerpoint/2010/main" val="2188972087"/>
      </p:ext>
    </p:extLst>
  </p:cSld>
  <p:clrMapOvr>
    <a:masterClrMapping/>
  </p:clrMapOvr>
  <mc:AlternateContent xmlns:mc="http://schemas.openxmlformats.org/markup-compatibility/2006" xmlns:p14="http://schemas.microsoft.com/office/powerpoint/2010/main">
    <mc:Choice Requires="p14">
      <p:transition spd="slow" p14:dur="2000" advTm="3000">
        <p:randomBar dir="vert"/>
      </p:transition>
    </mc:Choice>
    <mc:Fallback xmlns="">
      <p:transition spd="slow" advTm="3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6BF580BA-C6E2-41AC-B9D4-1E8F44405C85}"/>
              </a:ext>
            </a:extLst>
          </p:cNvPr>
          <p:cNvPicPr>
            <a:picLocks noChangeAspect="1"/>
          </p:cNvPicPr>
          <p:nvPr/>
        </p:nvPicPr>
        <p:blipFill rotWithShape="1">
          <a:blip r:embed="rId2">
            <a:extLst>
              <a:ext uri="{28A0092B-C50C-407E-A947-70E740481C1C}">
                <a14:useLocalDpi xmlns:a14="http://schemas.microsoft.com/office/drawing/2010/main" val="0"/>
              </a:ext>
            </a:extLst>
          </a:blip>
          <a:srcRect l="6113" t="4074" r="5558"/>
          <a:stretch/>
        </p:blipFill>
        <p:spPr>
          <a:xfrm rot="5400000">
            <a:off x="2667000" y="-2667000"/>
            <a:ext cx="6858000" cy="12192000"/>
          </a:xfrm>
          <a:prstGeom prst="rect">
            <a:avLst/>
          </a:prstGeom>
        </p:spPr>
      </p:pic>
      <p:pic>
        <p:nvPicPr>
          <p:cNvPr id="6" name="图片 5">
            <a:extLst>
              <a:ext uri="{FF2B5EF4-FFF2-40B4-BE49-F238E27FC236}">
                <a16:creationId xmlns:a16="http://schemas.microsoft.com/office/drawing/2014/main" id="{51B4A31C-2107-4EA8-9A89-A38510EB9F5E}"/>
              </a:ext>
            </a:extLst>
          </p:cNvPr>
          <p:cNvPicPr>
            <a:picLocks noChangeAspect="1"/>
          </p:cNvPicPr>
          <p:nvPr/>
        </p:nvPicPr>
        <p:blipFill rotWithShape="1">
          <a:blip r:embed="rId3">
            <a:extLst>
              <a:ext uri="{28A0092B-C50C-407E-A947-70E740481C1C}">
                <a14:useLocalDpi xmlns:a14="http://schemas.microsoft.com/office/drawing/2010/main" val="0"/>
              </a:ext>
            </a:extLst>
          </a:blip>
          <a:srcRect t="68960"/>
          <a:stretch/>
        </p:blipFill>
        <p:spPr>
          <a:xfrm>
            <a:off x="0" y="1936955"/>
            <a:ext cx="12192000" cy="4921045"/>
          </a:xfrm>
          <a:prstGeom prst="rect">
            <a:avLst/>
          </a:prstGeom>
        </p:spPr>
      </p:pic>
      <p:pic>
        <p:nvPicPr>
          <p:cNvPr id="8" name="图片 7">
            <a:extLst>
              <a:ext uri="{FF2B5EF4-FFF2-40B4-BE49-F238E27FC236}">
                <a16:creationId xmlns:a16="http://schemas.microsoft.com/office/drawing/2014/main" id="{B2B1562B-F933-4275-A3B1-921903E74302}"/>
              </a:ext>
            </a:extLst>
          </p:cNvPr>
          <p:cNvPicPr>
            <a:picLocks noChangeAspect="1"/>
          </p:cNvPicPr>
          <p:nvPr/>
        </p:nvPicPr>
        <p:blipFill>
          <a:blip r:embed="rId4" cstate="print">
            <a:extLst>
              <a:ext uri="{BEBA8EAE-BF5A-486C-A8C5-ECC9F3942E4B}">
                <a14:imgProps xmlns:a14="http://schemas.microsoft.com/office/drawing/2010/main">
                  <a14:imgLayer r:embed="rId5">
                    <a14:imgEffect>
                      <a14:colorTemperature colorTemp="5300"/>
                    </a14:imgEffect>
                  </a14:imgLayer>
                </a14:imgProps>
              </a:ext>
              <a:ext uri="{28A0092B-C50C-407E-A947-70E740481C1C}">
                <a14:useLocalDpi xmlns:a14="http://schemas.microsoft.com/office/drawing/2010/main" val="0"/>
              </a:ext>
            </a:extLst>
          </a:blip>
          <a:stretch>
            <a:fillRect/>
          </a:stretch>
        </p:blipFill>
        <p:spPr>
          <a:xfrm>
            <a:off x="0" y="0"/>
            <a:ext cx="12192000" cy="6816814"/>
          </a:xfrm>
          <a:prstGeom prst="rect">
            <a:avLst/>
          </a:prstGeom>
        </p:spPr>
      </p:pic>
      <p:sp>
        <p:nvSpPr>
          <p:cNvPr id="9" name="矩形 8">
            <a:extLst>
              <a:ext uri="{FF2B5EF4-FFF2-40B4-BE49-F238E27FC236}">
                <a16:creationId xmlns:a16="http://schemas.microsoft.com/office/drawing/2014/main" id="{E2589AFB-D63E-4953-9041-407773A256FB}"/>
              </a:ext>
            </a:extLst>
          </p:cNvPr>
          <p:cNvSpPr/>
          <p:nvPr/>
        </p:nvSpPr>
        <p:spPr>
          <a:xfrm>
            <a:off x="4448626" y="1707813"/>
            <a:ext cx="4257224" cy="1846659"/>
          </a:xfrm>
          <a:prstGeom prst="rect">
            <a:avLst/>
          </a:prstGeom>
          <a:noFill/>
          <a:ln>
            <a:noFill/>
          </a:ln>
        </p:spPr>
        <p:txBody>
          <a:bodyPr wrap="square">
            <a:spAutoFit/>
          </a:bodyPr>
          <a:lstStyle/>
          <a:p>
            <a:pPr algn="ctr"/>
            <a:r>
              <a:rPr lang="zh-CN" altLang="en-US" sz="5400" dirty="0">
                <a:solidFill>
                  <a:schemeClr val="bg1"/>
                </a:solidFill>
                <a:latin typeface="印品天逸黑" panose="02000500000000000000" pitchFamily="2" charset="-122"/>
                <a:ea typeface="印品天逸黑" panose="02000500000000000000" pitchFamily="2" charset="-122"/>
              </a:rPr>
              <a:t>第四章</a:t>
            </a:r>
            <a:endParaRPr lang="en-US" altLang="zh-CN" sz="5400" dirty="0">
              <a:solidFill>
                <a:schemeClr val="bg1"/>
              </a:solidFill>
              <a:latin typeface="印品天逸黑" panose="02000500000000000000" pitchFamily="2" charset="-122"/>
              <a:ea typeface="印品天逸黑" panose="02000500000000000000" pitchFamily="2" charset="-122"/>
            </a:endParaRPr>
          </a:p>
          <a:p>
            <a:pPr algn="ctr"/>
            <a:r>
              <a:rPr lang="zh-CN" altLang="en-US" sz="6000" dirty="0">
                <a:solidFill>
                  <a:schemeClr val="bg1"/>
                </a:solidFill>
                <a:latin typeface="印品天逸黑" panose="02000500000000000000" pitchFamily="2" charset="-122"/>
                <a:ea typeface="印品天逸黑" panose="02000500000000000000" pitchFamily="2" charset="-122"/>
              </a:rPr>
              <a:t>运动口号</a:t>
            </a:r>
          </a:p>
        </p:txBody>
      </p:sp>
    </p:spTree>
    <p:extLst>
      <p:ext uri="{BB962C8B-B14F-4D97-AF65-F5344CB8AC3E}">
        <p14:creationId xmlns:p14="http://schemas.microsoft.com/office/powerpoint/2010/main" val="287536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362D7C1-17FF-4AF2-ADA5-CBD580E4F9F4}"/>
              </a:ext>
            </a:extLst>
          </p:cNvPr>
          <p:cNvSpPr/>
          <p:nvPr/>
        </p:nvSpPr>
        <p:spPr>
          <a:xfrm>
            <a:off x="1452808" y="2373441"/>
            <a:ext cx="4643192" cy="2973122"/>
          </a:xfrm>
          <a:prstGeom prst="rect">
            <a:avLst/>
          </a:prstGeom>
          <a:ln>
            <a:solidFill>
              <a:srgbClr val="BD1A20"/>
            </a:solidFill>
          </a:ln>
        </p:spPr>
        <p:txBody>
          <a:bodyPr wrap="square">
            <a:spAutoFit/>
          </a:bodyPr>
          <a:lstStyle/>
          <a:p>
            <a:pPr>
              <a:lnSpc>
                <a:spcPct val="130000"/>
              </a:lnSpc>
            </a:pPr>
            <a:r>
              <a:rPr lang="zh-CN" altLang="en-US" b="1" spc="100" dirty="0">
                <a:solidFill>
                  <a:srgbClr val="C00000"/>
                </a:solidFill>
                <a:latin typeface="思源宋体 CN Light" panose="02020300000000000000" pitchFamily="18" charset="-122"/>
                <a:ea typeface="思源宋体 CN Light" panose="02020300000000000000" pitchFamily="18" charset="-122"/>
              </a:rPr>
              <a:t>“打倒日本狗！”</a:t>
            </a:r>
          </a:p>
          <a:p>
            <a:pPr>
              <a:lnSpc>
                <a:spcPct val="130000"/>
              </a:lnSpc>
            </a:pPr>
            <a:r>
              <a:rPr lang="zh-CN" altLang="en-US" b="1" spc="100" dirty="0">
                <a:solidFill>
                  <a:srgbClr val="C00000"/>
                </a:solidFill>
                <a:latin typeface="思源宋体 CN Light" panose="02020300000000000000" pitchFamily="18" charset="-122"/>
                <a:ea typeface="思源宋体 CN Light" panose="02020300000000000000" pitchFamily="18" charset="-122"/>
              </a:rPr>
              <a:t>“全国武装起来，保卫华北！”</a:t>
            </a:r>
          </a:p>
          <a:p>
            <a:pPr>
              <a:lnSpc>
                <a:spcPct val="130000"/>
              </a:lnSpc>
            </a:pPr>
            <a:r>
              <a:rPr lang="zh-CN" altLang="en-US" b="1" spc="100" dirty="0">
                <a:solidFill>
                  <a:srgbClr val="C00000"/>
                </a:solidFill>
                <a:latin typeface="思源宋体 CN Light" panose="02020300000000000000" pitchFamily="18" charset="-122"/>
                <a:ea typeface="思源宋体 CN Light" panose="02020300000000000000" pitchFamily="18" charset="-122"/>
              </a:rPr>
              <a:t>“反对防共自治运动！”</a:t>
            </a:r>
          </a:p>
          <a:p>
            <a:pPr>
              <a:lnSpc>
                <a:spcPct val="130000"/>
              </a:lnSpc>
            </a:pPr>
            <a:r>
              <a:rPr lang="zh-CN" altLang="en-US" b="1" spc="100" dirty="0">
                <a:solidFill>
                  <a:srgbClr val="C00000"/>
                </a:solidFill>
                <a:latin typeface="思源宋体 CN Light" panose="02020300000000000000" pitchFamily="18" charset="-122"/>
                <a:ea typeface="思源宋体 CN Light" panose="02020300000000000000" pitchFamily="18" charset="-122"/>
              </a:rPr>
              <a:t>“反对卖国的对外政策！” </a:t>
            </a:r>
          </a:p>
          <a:p>
            <a:pPr>
              <a:lnSpc>
                <a:spcPct val="130000"/>
              </a:lnSpc>
            </a:pPr>
            <a:r>
              <a:rPr lang="zh-CN" altLang="en-US" b="1" spc="100" dirty="0">
                <a:solidFill>
                  <a:srgbClr val="C00000"/>
                </a:solidFill>
                <a:latin typeface="思源宋体 CN Light" panose="02020300000000000000" pitchFamily="18" charset="-122"/>
                <a:ea typeface="思源宋体 CN Light" panose="02020300000000000000" pitchFamily="18" charset="-122"/>
              </a:rPr>
              <a:t>“立即停止内战！” </a:t>
            </a:r>
          </a:p>
          <a:p>
            <a:pPr>
              <a:lnSpc>
                <a:spcPct val="130000"/>
              </a:lnSpc>
            </a:pPr>
            <a:r>
              <a:rPr lang="zh-CN" altLang="en-US" b="1" spc="100" dirty="0">
                <a:solidFill>
                  <a:srgbClr val="C00000"/>
                </a:solidFill>
                <a:latin typeface="思源宋体 CN Light" panose="02020300000000000000" pitchFamily="18" charset="-122"/>
                <a:ea typeface="思源宋体 CN Light" panose="02020300000000000000" pitchFamily="18" charset="-122"/>
              </a:rPr>
              <a:t>“立即向日本宣战！” </a:t>
            </a:r>
          </a:p>
          <a:p>
            <a:pPr>
              <a:lnSpc>
                <a:spcPct val="130000"/>
              </a:lnSpc>
            </a:pPr>
            <a:r>
              <a:rPr lang="zh-CN" altLang="en-US" b="1" spc="100" dirty="0">
                <a:solidFill>
                  <a:srgbClr val="C00000"/>
                </a:solidFill>
                <a:latin typeface="思源宋体 CN Light" panose="02020300000000000000" pitchFamily="18" charset="-122"/>
                <a:ea typeface="思源宋体 CN Light" panose="02020300000000000000" pitchFamily="18" charset="-122"/>
              </a:rPr>
              <a:t>“人民！武装你们自己！” </a:t>
            </a:r>
          </a:p>
          <a:p>
            <a:pPr>
              <a:lnSpc>
                <a:spcPct val="130000"/>
              </a:lnSpc>
            </a:pPr>
            <a:r>
              <a:rPr lang="zh-CN" altLang="en-US" b="1" spc="100" dirty="0">
                <a:solidFill>
                  <a:srgbClr val="C00000"/>
                </a:solidFill>
                <a:latin typeface="思源宋体 CN Light" panose="02020300000000000000" pitchFamily="18" charset="-122"/>
                <a:ea typeface="思源宋体 CN Light" panose="02020300000000000000" pitchFamily="18" charset="-122"/>
              </a:rPr>
              <a:t>“用武力保护华北！” </a:t>
            </a:r>
          </a:p>
        </p:txBody>
      </p:sp>
      <p:sp>
        <p:nvSpPr>
          <p:cNvPr id="3" name="矩形 2">
            <a:extLst>
              <a:ext uri="{FF2B5EF4-FFF2-40B4-BE49-F238E27FC236}">
                <a16:creationId xmlns:a16="http://schemas.microsoft.com/office/drawing/2014/main" id="{9CB2C30D-F8CE-453E-B88B-F770F85CFD6B}"/>
              </a:ext>
            </a:extLst>
          </p:cNvPr>
          <p:cNvSpPr/>
          <p:nvPr/>
        </p:nvSpPr>
        <p:spPr>
          <a:xfrm>
            <a:off x="6285820" y="2381867"/>
            <a:ext cx="4745038" cy="2973122"/>
          </a:xfrm>
          <a:prstGeom prst="rect">
            <a:avLst/>
          </a:prstGeom>
          <a:ln>
            <a:solidFill>
              <a:srgbClr val="BD1A20"/>
            </a:solidFill>
          </a:ln>
        </p:spPr>
        <p:txBody>
          <a:bodyPr wrap="square">
            <a:spAutoFit/>
          </a:bodyPr>
          <a:lstStyle/>
          <a:p>
            <a:pPr>
              <a:lnSpc>
                <a:spcPct val="130000"/>
              </a:lnSpc>
            </a:pPr>
            <a:r>
              <a:rPr lang="zh-CN" altLang="en-US" b="1" spc="100" dirty="0">
                <a:solidFill>
                  <a:srgbClr val="C00000"/>
                </a:solidFill>
                <a:latin typeface="思源宋体 CN Light" panose="02020300000000000000" pitchFamily="18" charset="-122"/>
                <a:ea typeface="思源宋体 CN Light" panose="02020300000000000000" pitchFamily="18" charset="-122"/>
              </a:rPr>
              <a:t>“打倒卖国贼！” </a:t>
            </a:r>
          </a:p>
          <a:p>
            <a:pPr>
              <a:lnSpc>
                <a:spcPct val="130000"/>
              </a:lnSpc>
            </a:pPr>
            <a:r>
              <a:rPr lang="zh-CN" altLang="en-US" b="1" spc="100" dirty="0">
                <a:solidFill>
                  <a:srgbClr val="C00000"/>
                </a:solidFill>
                <a:latin typeface="思源宋体 CN Light" panose="02020300000000000000" pitchFamily="18" charset="-122"/>
                <a:ea typeface="思源宋体 CN Light" panose="02020300000000000000" pitchFamily="18" charset="-122"/>
              </a:rPr>
              <a:t>“打倒卖国贼殷汝耕！” </a:t>
            </a:r>
          </a:p>
          <a:p>
            <a:pPr>
              <a:lnSpc>
                <a:spcPct val="130000"/>
              </a:lnSpc>
            </a:pPr>
            <a:r>
              <a:rPr lang="zh-CN" altLang="en-US" b="1" spc="100" dirty="0">
                <a:solidFill>
                  <a:srgbClr val="C00000"/>
                </a:solidFill>
                <a:latin typeface="思源宋体 CN Light" panose="02020300000000000000" pitchFamily="18" charset="-122"/>
                <a:ea typeface="思源宋体 CN Light" panose="02020300000000000000" pitchFamily="18" charset="-122"/>
              </a:rPr>
              <a:t>“中华民族万岁！” </a:t>
            </a:r>
          </a:p>
          <a:p>
            <a:pPr>
              <a:lnSpc>
                <a:spcPct val="130000"/>
              </a:lnSpc>
            </a:pPr>
            <a:r>
              <a:rPr lang="zh-CN" altLang="en-US" b="1" spc="100" dirty="0">
                <a:solidFill>
                  <a:srgbClr val="C00000"/>
                </a:solidFill>
                <a:latin typeface="思源宋体 CN Light" panose="02020300000000000000" pitchFamily="18" charset="-122"/>
                <a:ea typeface="思源宋体 CN Light" panose="02020300000000000000" pitchFamily="18" charset="-122"/>
              </a:rPr>
              <a:t>“为祖国自由而奋斗！” </a:t>
            </a:r>
          </a:p>
          <a:p>
            <a:pPr>
              <a:lnSpc>
                <a:spcPct val="130000"/>
              </a:lnSpc>
            </a:pPr>
            <a:r>
              <a:rPr lang="zh-CN" altLang="en-US" b="1" spc="100" dirty="0">
                <a:solidFill>
                  <a:srgbClr val="C00000"/>
                </a:solidFill>
                <a:latin typeface="思源宋体 CN Light" panose="02020300000000000000" pitchFamily="18" charset="-122"/>
                <a:ea typeface="思源宋体 CN Light" panose="02020300000000000000" pitchFamily="18" charset="-122"/>
              </a:rPr>
              <a:t>“没收卖国贼的财产，救济受灾人民！” </a:t>
            </a:r>
          </a:p>
          <a:p>
            <a:pPr>
              <a:lnSpc>
                <a:spcPct val="130000"/>
              </a:lnSpc>
            </a:pPr>
            <a:r>
              <a:rPr lang="zh-CN" altLang="en-US" b="1" spc="100" dirty="0">
                <a:solidFill>
                  <a:srgbClr val="C00000"/>
                </a:solidFill>
                <a:latin typeface="思源宋体 CN Light" panose="02020300000000000000" pitchFamily="18" charset="-122"/>
                <a:ea typeface="思源宋体 CN Light" panose="02020300000000000000" pitchFamily="18" charset="-122"/>
              </a:rPr>
              <a:t>“反对军队南调！” </a:t>
            </a:r>
          </a:p>
          <a:p>
            <a:pPr>
              <a:lnSpc>
                <a:spcPct val="130000"/>
              </a:lnSpc>
            </a:pPr>
            <a:r>
              <a:rPr lang="zh-CN" altLang="en-US" b="1" spc="100" dirty="0">
                <a:solidFill>
                  <a:srgbClr val="C00000"/>
                </a:solidFill>
                <a:latin typeface="思源宋体 CN Light" panose="02020300000000000000" pitchFamily="18" charset="-122"/>
                <a:ea typeface="思源宋体 CN Light" panose="02020300000000000000" pitchFamily="18" charset="-122"/>
              </a:rPr>
              <a:t>“反对苛捐杂税！” </a:t>
            </a:r>
          </a:p>
          <a:p>
            <a:pPr>
              <a:lnSpc>
                <a:spcPct val="130000"/>
              </a:lnSpc>
            </a:pPr>
            <a:r>
              <a:rPr lang="zh-CN" altLang="en-US" b="1" spc="100" dirty="0">
                <a:solidFill>
                  <a:srgbClr val="C00000"/>
                </a:solidFill>
                <a:latin typeface="思源宋体 CN Light" panose="02020300000000000000" pitchFamily="18" charset="-122"/>
                <a:ea typeface="思源宋体 CN Light" panose="02020300000000000000" pitchFamily="18" charset="-122"/>
              </a:rPr>
              <a:t>“反对抓捕中国人民的日本狗！” </a:t>
            </a:r>
          </a:p>
        </p:txBody>
      </p:sp>
      <p:sp>
        <p:nvSpPr>
          <p:cNvPr id="4" name="矩形 3">
            <a:extLst>
              <a:ext uri="{FF2B5EF4-FFF2-40B4-BE49-F238E27FC236}">
                <a16:creationId xmlns:a16="http://schemas.microsoft.com/office/drawing/2014/main" id="{F81582C4-AE38-4132-AAEB-C7CE4A5A65BD}"/>
              </a:ext>
            </a:extLst>
          </p:cNvPr>
          <p:cNvSpPr/>
          <p:nvPr/>
        </p:nvSpPr>
        <p:spPr>
          <a:xfrm>
            <a:off x="1452808" y="1656580"/>
            <a:ext cx="1159292" cy="369332"/>
          </a:xfrm>
          <a:prstGeom prst="rect">
            <a:avLst/>
          </a:prstGeom>
          <a:solidFill>
            <a:srgbClr val="C00000"/>
          </a:solidFill>
        </p:spPr>
        <p:txBody>
          <a:bodyPr wrap="none">
            <a:spAutoFit/>
          </a:bodyPr>
          <a:lstStyle/>
          <a:p>
            <a:r>
              <a:rPr lang="zh-CN" altLang="en-US" spc="100" dirty="0">
                <a:solidFill>
                  <a:schemeClr val="bg1"/>
                </a:solidFill>
                <a:latin typeface="思源宋体 CN Light" panose="02020300000000000000" pitchFamily="18" charset="-122"/>
                <a:ea typeface="思源宋体 CN Light" panose="02020300000000000000" pitchFamily="18" charset="-122"/>
              </a:rPr>
              <a:t>运动口号</a:t>
            </a:r>
            <a:endParaRPr lang="zh-CN" altLang="en-US" dirty="0">
              <a:solidFill>
                <a:schemeClr val="bg1"/>
              </a:solidFill>
            </a:endParaRPr>
          </a:p>
        </p:txBody>
      </p:sp>
      <p:sp>
        <p:nvSpPr>
          <p:cNvPr id="5" name="矩形 4">
            <a:extLst>
              <a:ext uri="{FF2B5EF4-FFF2-40B4-BE49-F238E27FC236}">
                <a16:creationId xmlns:a16="http://schemas.microsoft.com/office/drawing/2014/main" id="{7F7E238F-8DB8-45C8-9CDD-8F60406C2436}"/>
              </a:ext>
            </a:extLst>
          </p:cNvPr>
          <p:cNvSpPr/>
          <p:nvPr/>
        </p:nvSpPr>
        <p:spPr>
          <a:xfrm>
            <a:off x="830402" y="230858"/>
            <a:ext cx="2404104" cy="523220"/>
          </a:xfrm>
          <a:prstGeom prst="rect">
            <a:avLst/>
          </a:prstGeom>
          <a:noFill/>
          <a:ln>
            <a:noFill/>
          </a:ln>
        </p:spPr>
        <p:txBody>
          <a:bodyPr wrap="square">
            <a:spAutoFit/>
          </a:bodyPr>
          <a:lstStyle/>
          <a:p>
            <a:r>
              <a:rPr lang="en-US" altLang="zh-CN" sz="2800" dirty="0">
                <a:solidFill>
                  <a:srgbClr val="BE1A20"/>
                </a:solidFill>
                <a:latin typeface="印品天逸黑" panose="02000500000000000000" pitchFamily="2" charset="-122"/>
                <a:ea typeface="印品天逸黑" panose="02000500000000000000" pitchFamily="2" charset="-122"/>
              </a:rPr>
              <a:t>4     </a:t>
            </a:r>
            <a:r>
              <a:rPr lang="zh-CN" altLang="en-US" sz="2800" dirty="0">
                <a:solidFill>
                  <a:srgbClr val="BE1A20"/>
                </a:solidFill>
                <a:latin typeface="印品天逸黑" panose="02000500000000000000" pitchFamily="2" charset="-122"/>
                <a:ea typeface="印品天逸黑" panose="02000500000000000000" pitchFamily="2" charset="-122"/>
              </a:rPr>
              <a:t>运动口号</a:t>
            </a:r>
          </a:p>
        </p:txBody>
      </p:sp>
    </p:spTree>
    <p:extLst>
      <p:ext uri="{BB962C8B-B14F-4D97-AF65-F5344CB8AC3E}">
        <p14:creationId xmlns:p14="http://schemas.microsoft.com/office/powerpoint/2010/main" val="1880635591"/>
      </p:ext>
    </p:extLst>
  </p:cSld>
  <p:clrMapOvr>
    <a:masterClrMapping/>
  </p:clrMapOvr>
  <mc:AlternateContent xmlns:mc="http://schemas.openxmlformats.org/markup-compatibility/2006" xmlns:p14="http://schemas.microsoft.com/office/powerpoint/2010/main">
    <mc:Choice Requires="p14">
      <p:transition spd="slow" p14:dur="2000" advTm="3000">
        <p:dissolve/>
      </p:transition>
    </mc:Choice>
    <mc:Fallback xmlns="">
      <p:transition spd="slow" advTm="3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6BF580BA-C6E2-41AC-B9D4-1E8F44405C85}"/>
              </a:ext>
            </a:extLst>
          </p:cNvPr>
          <p:cNvPicPr>
            <a:picLocks noChangeAspect="1"/>
          </p:cNvPicPr>
          <p:nvPr/>
        </p:nvPicPr>
        <p:blipFill rotWithShape="1">
          <a:blip r:embed="rId2">
            <a:extLst>
              <a:ext uri="{28A0092B-C50C-407E-A947-70E740481C1C}">
                <a14:useLocalDpi xmlns:a14="http://schemas.microsoft.com/office/drawing/2010/main" val="0"/>
              </a:ext>
            </a:extLst>
          </a:blip>
          <a:srcRect l="6113" t="4074" r="5558"/>
          <a:stretch/>
        </p:blipFill>
        <p:spPr>
          <a:xfrm rot="5400000">
            <a:off x="2667000" y="-2667000"/>
            <a:ext cx="6858000" cy="12192000"/>
          </a:xfrm>
          <a:prstGeom prst="rect">
            <a:avLst/>
          </a:prstGeom>
        </p:spPr>
      </p:pic>
      <p:pic>
        <p:nvPicPr>
          <p:cNvPr id="6" name="图片 5">
            <a:extLst>
              <a:ext uri="{FF2B5EF4-FFF2-40B4-BE49-F238E27FC236}">
                <a16:creationId xmlns:a16="http://schemas.microsoft.com/office/drawing/2014/main" id="{51B4A31C-2107-4EA8-9A89-A38510EB9F5E}"/>
              </a:ext>
            </a:extLst>
          </p:cNvPr>
          <p:cNvPicPr>
            <a:picLocks noChangeAspect="1"/>
          </p:cNvPicPr>
          <p:nvPr/>
        </p:nvPicPr>
        <p:blipFill rotWithShape="1">
          <a:blip r:embed="rId3">
            <a:extLst>
              <a:ext uri="{28A0092B-C50C-407E-A947-70E740481C1C}">
                <a14:useLocalDpi xmlns:a14="http://schemas.microsoft.com/office/drawing/2010/main" val="0"/>
              </a:ext>
            </a:extLst>
          </a:blip>
          <a:srcRect t="68960"/>
          <a:stretch/>
        </p:blipFill>
        <p:spPr>
          <a:xfrm>
            <a:off x="0" y="1936955"/>
            <a:ext cx="12192000" cy="4921045"/>
          </a:xfrm>
          <a:prstGeom prst="rect">
            <a:avLst/>
          </a:prstGeom>
        </p:spPr>
      </p:pic>
      <p:pic>
        <p:nvPicPr>
          <p:cNvPr id="8" name="图片 7">
            <a:extLst>
              <a:ext uri="{FF2B5EF4-FFF2-40B4-BE49-F238E27FC236}">
                <a16:creationId xmlns:a16="http://schemas.microsoft.com/office/drawing/2014/main" id="{B2B1562B-F933-4275-A3B1-921903E74302}"/>
              </a:ext>
            </a:extLst>
          </p:cNvPr>
          <p:cNvPicPr>
            <a:picLocks noChangeAspect="1"/>
          </p:cNvPicPr>
          <p:nvPr/>
        </p:nvPicPr>
        <p:blipFill>
          <a:blip r:embed="rId4" cstate="print">
            <a:extLst>
              <a:ext uri="{BEBA8EAE-BF5A-486C-A8C5-ECC9F3942E4B}">
                <a14:imgProps xmlns:a14="http://schemas.microsoft.com/office/drawing/2010/main">
                  <a14:imgLayer r:embed="rId5">
                    <a14:imgEffect>
                      <a14:colorTemperature colorTemp="5300"/>
                    </a14:imgEffect>
                  </a14:imgLayer>
                </a14:imgProps>
              </a:ext>
              <a:ext uri="{28A0092B-C50C-407E-A947-70E740481C1C}">
                <a14:useLocalDpi xmlns:a14="http://schemas.microsoft.com/office/drawing/2010/main" val="0"/>
              </a:ext>
            </a:extLst>
          </a:blip>
          <a:stretch>
            <a:fillRect/>
          </a:stretch>
        </p:blipFill>
        <p:spPr>
          <a:xfrm>
            <a:off x="0" y="0"/>
            <a:ext cx="12192000" cy="6816814"/>
          </a:xfrm>
          <a:prstGeom prst="rect">
            <a:avLst/>
          </a:prstGeom>
        </p:spPr>
      </p:pic>
      <p:sp>
        <p:nvSpPr>
          <p:cNvPr id="9" name="矩形 8">
            <a:extLst>
              <a:ext uri="{FF2B5EF4-FFF2-40B4-BE49-F238E27FC236}">
                <a16:creationId xmlns:a16="http://schemas.microsoft.com/office/drawing/2014/main" id="{E2589AFB-D63E-4953-9041-407773A256FB}"/>
              </a:ext>
            </a:extLst>
          </p:cNvPr>
          <p:cNvSpPr/>
          <p:nvPr/>
        </p:nvSpPr>
        <p:spPr>
          <a:xfrm>
            <a:off x="4448626" y="1707813"/>
            <a:ext cx="4257224" cy="1846659"/>
          </a:xfrm>
          <a:prstGeom prst="rect">
            <a:avLst/>
          </a:prstGeom>
          <a:noFill/>
          <a:ln>
            <a:noFill/>
          </a:ln>
        </p:spPr>
        <p:txBody>
          <a:bodyPr wrap="square">
            <a:spAutoFit/>
          </a:bodyPr>
          <a:lstStyle/>
          <a:p>
            <a:pPr algn="ctr"/>
            <a:r>
              <a:rPr lang="zh-CN" altLang="en-US" sz="5400" dirty="0">
                <a:solidFill>
                  <a:schemeClr val="bg1"/>
                </a:solidFill>
                <a:latin typeface="印品天逸黑" panose="02000500000000000000" pitchFamily="2" charset="-122"/>
                <a:ea typeface="印品天逸黑" panose="02000500000000000000" pitchFamily="2" charset="-122"/>
              </a:rPr>
              <a:t>第五章</a:t>
            </a:r>
            <a:endParaRPr lang="en-US" altLang="zh-CN" sz="5400" dirty="0">
              <a:solidFill>
                <a:schemeClr val="bg1"/>
              </a:solidFill>
              <a:latin typeface="印品天逸黑" panose="02000500000000000000" pitchFamily="2" charset="-122"/>
              <a:ea typeface="印品天逸黑" panose="02000500000000000000" pitchFamily="2" charset="-122"/>
            </a:endParaRPr>
          </a:p>
          <a:p>
            <a:pPr algn="ctr"/>
            <a:r>
              <a:rPr lang="zh-CN" altLang="en-US" sz="6000" dirty="0">
                <a:solidFill>
                  <a:schemeClr val="bg1"/>
                </a:solidFill>
                <a:latin typeface="印品天逸黑" panose="02000500000000000000" pitchFamily="2" charset="-122"/>
                <a:ea typeface="印品天逸黑" panose="02000500000000000000" pitchFamily="2" charset="-122"/>
              </a:rPr>
              <a:t>运动意义</a:t>
            </a:r>
          </a:p>
        </p:txBody>
      </p:sp>
    </p:spTree>
    <p:extLst>
      <p:ext uri="{BB962C8B-B14F-4D97-AF65-F5344CB8AC3E}">
        <p14:creationId xmlns:p14="http://schemas.microsoft.com/office/powerpoint/2010/main" val="1369027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7E3160C-EBC5-4F60-B65B-D22F0CE02A17}"/>
              </a:ext>
            </a:extLst>
          </p:cNvPr>
          <p:cNvSpPr/>
          <p:nvPr/>
        </p:nvSpPr>
        <p:spPr>
          <a:xfrm>
            <a:off x="1337372" y="3150412"/>
            <a:ext cx="4366742" cy="1532727"/>
          </a:xfrm>
          <a:prstGeom prst="rect">
            <a:avLst/>
          </a:prstGeom>
        </p:spPr>
        <p:txBody>
          <a:bodyPr wrap="square">
            <a:spAutoFit/>
          </a:bodyPr>
          <a:lstStyle/>
          <a:p>
            <a:pPr>
              <a:lnSpc>
                <a:spcPct val="130000"/>
              </a:lnSpc>
            </a:pPr>
            <a:r>
              <a:rPr lang="zh-CN" altLang="en-US" spc="100" dirty="0">
                <a:latin typeface="思源宋体 CN Light" panose="02020300000000000000" pitchFamily="18" charset="-122"/>
                <a:ea typeface="思源宋体 CN Light" panose="02020300000000000000" pitchFamily="18" charset="-122"/>
              </a:rPr>
              <a:t>北平学生的爱国行动，得到了全国学生的回应和全国人民的支持，形成了全国人民抗日民主运动的新高潮，推动了抗日民族统一战线的建立。</a:t>
            </a:r>
          </a:p>
        </p:txBody>
      </p:sp>
      <p:sp>
        <p:nvSpPr>
          <p:cNvPr id="3" name="矩形 2">
            <a:extLst>
              <a:ext uri="{FF2B5EF4-FFF2-40B4-BE49-F238E27FC236}">
                <a16:creationId xmlns:a16="http://schemas.microsoft.com/office/drawing/2014/main" id="{8375461D-A8F5-449D-956F-30D0A6EAB013}"/>
              </a:ext>
            </a:extLst>
          </p:cNvPr>
          <p:cNvSpPr/>
          <p:nvPr/>
        </p:nvSpPr>
        <p:spPr>
          <a:xfrm>
            <a:off x="1337372" y="2413392"/>
            <a:ext cx="1287532" cy="400110"/>
          </a:xfrm>
          <a:prstGeom prst="rect">
            <a:avLst/>
          </a:prstGeom>
          <a:solidFill>
            <a:srgbClr val="C00000"/>
          </a:solidFill>
        </p:spPr>
        <p:txBody>
          <a:bodyPr wrap="none">
            <a:spAutoFit/>
          </a:bodyPr>
          <a:lstStyle/>
          <a:p>
            <a:r>
              <a:rPr lang="zh-CN" altLang="en-US" sz="2000" b="1" spc="100" dirty="0">
                <a:solidFill>
                  <a:schemeClr val="bg1"/>
                </a:solidFill>
                <a:latin typeface="思源宋体 CN Light" panose="02020300000000000000" pitchFamily="18" charset="-122"/>
                <a:ea typeface="思源宋体 CN Light" panose="02020300000000000000" pitchFamily="18" charset="-122"/>
              </a:rPr>
              <a:t>运动意义</a:t>
            </a:r>
            <a:endParaRPr lang="zh-CN" altLang="en-US" sz="2000" b="1" dirty="0">
              <a:solidFill>
                <a:schemeClr val="bg1"/>
              </a:solidFill>
            </a:endParaRPr>
          </a:p>
        </p:txBody>
      </p:sp>
      <p:pic>
        <p:nvPicPr>
          <p:cNvPr id="5" name="图片 4">
            <a:extLst>
              <a:ext uri="{FF2B5EF4-FFF2-40B4-BE49-F238E27FC236}">
                <a16:creationId xmlns:a16="http://schemas.microsoft.com/office/drawing/2014/main" id="{D4EF53AC-7712-41FE-A9EA-953AF7BB95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481358" y="1651876"/>
            <a:ext cx="3994261" cy="3994261"/>
          </a:xfrm>
          <a:prstGeom prst="rect">
            <a:avLst/>
          </a:prstGeom>
        </p:spPr>
      </p:pic>
      <p:sp>
        <p:nvSpPr>
          <p:cNvPr id="6" name="矩形 5">
            <a:extLst>
              <a:ext uri="{FF2B5EF4-FFF2-40B4-BE49-F238E27FC236}">
                <a16:creationId xmlns:a16="http://schemas.microsoft.com/office/drawing/2014/main" id="{FB84CDD5-D8DF-4910-A309-60854BF2AAAF}"/>
              </a:ext>
            </a:extLst>
          </p:cNvPr>
          <p:cNvSpPr/>
          <p:nvPr/>
        </p:nvSpPr>
        <p:spPr>
          <a:xfrm>
            <a:off x="896073" y="222581"/>
            <a:ext cx="2404104" cy="523220"/>
          </a:xfrm>
          <a:prstGeom prst="rect">
            <a:avLst/>
          </a:prstGeom>
          <a:noFill/>
          <a:ln>
            <a:noFill/>
          </a:ln>
        </p:spPr>
        <p:txBody>
          <a:bodyPr wrap="square">
            <a:spAutoFit/>
          </a:bodyPr>
          <a:lstStyle/>
          <a:p>
            <a:r>
              <a:rPr lang="en-US" altLang="zh-CN" sz="2800" dirty="0">
                <a:solidFill>
                  <a:srgbClr val="BE1A20"/>
                </a:solidFill>
                <a:latin typeface="印品天逸黑" panose="02000500000000000000" pitchFamily="2" charset="-122"/>
                <a:ea typeface="印品天逸黑" panose="02000500000000000000" pitchFamily="2" charset="-122"/>
              </a:rPr>
              <a:t>5     </a:t>
            </a:r>
            <a:r>
              <a:rPr lang="zh-CN" altLang="en-US" sz="2800" dirty="0">
                <a:solidFill>
                  <a:srgbClr val="BE1A20"/>
                </a:solidFill>
                <a:latin typeface="印品天逸黑" panose="02000500000000000000" pitchFamily="2" charset="-122"/>
                <a:ea typeface="印品天逸黑" panose="02000500000000000000" pitchFamily="2" charset="-122"/>
              </a:rPr>
              <a:t>运动意义</a:t>
            </a:r>
          </a:p>
        </p:txBody>
      </p:sp>
    </p:spTree>
    <p:extLst>
      <p:ext uri="{BB962C8B-B14F-4D97-AF65-F5344CB8AC3E}">
        <p14:creationId xmlns:p14="http://schemas.microsoft.com/office/powerpoint/2010/main" val="593642826"/>
      </p:ext>
    </p:extLst>
  </p:cSld>
  <p:clrMapOvr>
    <a:masterClrMapping/>
  </p:clrMapOvr>
  <mc:AlternateContent xmlns:mc="http://schemas.openxmlformats.org/markup-compatibility/2006" xmlns:p14="http://schemas.microsoft.com/office/powerpoint/2010/main">
    <mc:Choice Requires="p14">
      <p:transition spd="slow" p14:dur="2000" advTm="3000">
        <p14:switch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B10D70FF-D9C9-4A01-A27F-C7FBFFD04DFB}"/>
              </a:ext>
            </a:extLst>
          </p:cNvPr>
          <p:cNvPicPr>
            <a:picLocks noChangeAspect="1"/>
          </p:cNvPicPr>
          <p:nvPr/>
        </p:nvPicPr>
        <p:blipFill rotWithShape="1">
          <a:blip r:embed="rId2">
            <a:extLst>
              <a:ext uri="{28A0092B-C50C-407E-A947-70E740481C1C}">
                <a14:useLocalDpi xmlns:a14="http://schemas.microsoft.com/office/drawing/2010/main" val="0"/>
              </a:ext>
            </a:extLst>
          </a:blip>
          <a:srcRect l="6113" t="4074" r="5558"/>
          <a:stretch/>
        </p:blipFill>
        <p:spPr>
          <a:xfrm rot="5400000">
            <a:off x="2667000" y="-2667000"/>
            <a:ext cx="6858000" cy="12192000"/>
          </a:xfrm>
          <a:prstGeom prst="rect">
            <a:avLst/>
          </a:prstGeom>
        </p:spPr>
      </p:pic>
      <p:pic>
        <p:nvPicPr>
          <p:cNvPr id="7" name="图片 6">
            <a:extLst>
              <a:ext uri="{FF2B5EF4-FFF2-40B4-BE49-F238E27FC236}">
                <a16:creationId xmlns:a16="http://schemas.microsoft.com/office/drawing/2014/main" id="{BE843733-565E-4209-9F11-8EEE73576DEB}"/>
              </a:ext>
            </a:extLst>
          </p:cNvPr>
          <p:cNvPicPr>
            <a:picLocks noChangeAspect="1"/>
          </p:cNvPicPr>
          <p:nvPr/>
        </p:nvPicPr>
        <p:blipFill rotWithShape="1">
          <a:blip r:embed="rId3">
            <a:extLst>
              <a:ext uri="{28A0092B-C50C-407E-A947-70E740481C1C}">
                <a14:useLocalDpi xmlns:a14="http://schemas.microsoft.com/office/drawing/2010/main" val="0"/>
              </a:ext>
            </a:extLst>
          </a:blip>
          <a:srcRect t="68960"/>
          <a:stretch/>
        </p:blipFill>
        <p:spPr>
          <a:xfrm>
            <a:off x="0" y="1936955"/>
            <a:ext cx="12192000" cy="4921045"/>
          </a:xfrm>
          <a:prstGeom prst="rect">
            <a:avLst/>
          </a:prstGeom>
        </p:spPr>
      </p:pic>
      <p:pic>
        <p:nvPicPr>
          <p:cNvPr id="9" name="图片 8">
            <a:extLst>
              <a:ext uri="{FF2B5EF4-FFF2-40B4-BE49-F238E27FC236}">
                <a16:creationId xmlns:a16="http://schemas.microsoft.com/office/drawing/2014/main" id="{0CA43783-A119-41C5-8E21-AC697C4D314C}"/>
              </a:ext>
            </a:extLst>
          </p:cNvPr>
          <p:cNvPicPr>
            <a:picLocks noChangeAspect="1"/>
          </p:cNvPicPr>
          <p:nvPr/>
        </p:nvPicPr>
        <p:blipFill rotWithShape="1">
          <a:blip r:embed="rId3">
            <a:extLst>
              <a:ext uri="{28A0092B-C50C-407E-A947-70E740481C1C}">
                <a14:useLocalDpi xmlns:a14="http://schemas.microsoft.com/office/drawing/2010/main" val="0"/>
              </a:ext>
            </a:extLst>
          </a:blip>
          <a:srcRect r="1400" b="75197"/>
          <a:stretch/>
        </p:blipFill>
        <p:spPr>
          <a:xfrm>
            <a:off x="-1" y="0"/>
            <a:ext cx="7661329" cy="2890684"/>
          </a:xfrm>
          <a:prstGeom prst="rect">
            <a:avLst/>
          </a:prstGeom>
        </p:spPr>
      </p:pic>
      <p:pic>
        <p:nvPicPr>
          <p:cNvPr id="11" name="图片 10">
            <a:extLst>
              <a:ext uri="{FF2B5EF4-FFF2-40B4-BE49-F238E27FC236}">
                <a16:creationId xmlns:a16="http://schemas.microsoft.com/office/drawing/2014/main" id="{5E061664-9CF5-4436-A8F4-CEF799B1376C}"/>
              </a:ext>
            </a:extLst>
          </p:cNvPr>
          <p:cNvPicPr>
            <a:picLocks noChangeAspect="1"/>
          </p:cNvPicPr>
          <p:nvPr/>
        </p:nvPicPr>
        <p:blipFill rotWithShape="1">
          <a:blip r:embed="rId3">
            <a:extLst>
              <a:ext uri="{28A0092B-C50C-407E-A947-70E740481C1C}">
                <a14:useLocalDpi xmlns:a14="http://schemas.microsoft.com/office/drawing/2010/main" val="0"/>
              </a:ext>
            </a:extLst>
          </a:blip>
          <a:srcRect t="28244" b="45663"/>
          <a:stretch/>
        </p:blipFill>
        <p:spPr>
          <a:xfrm>
            <a:off x="1" y="4827639"/>
            <a:ext cx="12192000" cy="2030361"/>
          </a:xfrm>
          <a:prstGeom prst="rect">
            <a:avLst/>
          </a:prstGeom>
        </p:spPr>
      </p:pic>
      <p:pic>
        <p:nvPicPr>
          <p:cNvPr id="13" name="图片 12">
            <a:extLst>
              <a:ext uri="{FF2B5EF4-FFF2-40B4-BE49-F238E27FC236}">
                <a16:creationId xmlns:a16="http://schemas.microsoft.com/office/drawing/2014/main" id="{A564EF76-9818-4118-9D1B-15C8A2E13469}"/>
              </a:ext>
            </a:extLst>
          </p:cNvPr>
          <p:cNvPicPr>
            <a:picLocks noChangeAspect="1"/>
          </p:cNvPicPr>
          <p:nvPr/>
        </p:nvPicPr>
        <p:blipFill rotWithShape="1">
          <a:blip r:embed="rId4">
            <a:extLst>
              <a:ext uri="{28A0092B-C50C-407E-A947-70E740481C1C}">
                <a14:useLocalDpi xmlns:a14="http://schemas.microsoft.com/office/drawing/2010/main" val="0"/>
              </a:ext>
            </a:extLst>
          </a:blip>
          <a:srcRect t="61792" b="2509"/>
          <a:stretch/>
        </p:blipFill>
        <p:spPr>
          <a:xfrm>
            <a:off x="0" y="2890685"/>
            <a:ext cx="7409189" cy="3967316"/>
          </a:xfrm>
          <a:prstGeom prst="rect">
            <a:avLst/>
          </a:prstGeom>
        </p:spPr>
      </p:pic>
      <p:pic>
        <p:nvPicPr>
          <p:cNvPr id="17" name="图片 16">
            <a:extLst>
              <a:ext uri="{FF2B5EF4-FFF2-40B4-BE49-F238E27FC236}">
                <a16:creationId xmlns:a16="http://schemas.microsoft.com/office/drawing/2014/main" id="{3DFA9F4A-152A-4400-BCEA-6E332A5A17A2}"/>
              </a:ext>
            </a:extLst>
          </p:cNvPr>
          <p:cNvPicPr>
            <a:picLocks noChangeAspect="1"/>
          </p:cNvPicPr>
          <p:nvPr/>
        </p:nvPicPr>
        <p:blipFill rotWithShape="1">
          <a:blip r:embed="rId4">
            <a:extLst>
              <a:ext uri="{28A0092B-C50C-407E-A947-70E740481C1C}">
                <a14:useLocalDpi xmlns:a14="http://schemas.microsoft.com/office/drawing/2010/main" val="0"/>
              </a:ext>
            </a:extLst>
          </a:blip>
          <a:srcRect l="92363" t="24230" b="67885"/>
          <a:stretch/>
        </p:blipFill>
        <p:spPr>
          <a:xfrm>
            <a:off x="11336594" y="612083"/>
            <a:ext cx="855406" cy="1324871"/>
          </a:xfrm>
          <a:prstGeom prst="rect">
            <a:avLst/>
          </a:prstGeom>
        </p:spPr>
      </p:pic>
      <p:sp>
        <p:nvSpPr>
          <p:cNvPr id="18" name="文本框 17">
            <a:extLst>
              <a:ext uri="{FF2B5EF4-FFF2-40B4-BE49-F238E27FC236}">
                <a16:creationId xmlns:a16="http://schemas.microsoft.com/office/drawing/2014/main" id="{3B404C28-C436-434E-9EB0-1919C84A03E9}"/>
              </a:ext>
            </a:extLst>
          </p:cNvPr>
          <p:cNvSpPr txBox="1"/>
          <p:nvPr/>
        </p:nvSpPr>
        <p:spPr>
          <a:xfrm>
            <a:off x="8652575" y="1395944"/>
            <a:ext cx="1692771" cy="3072917"/>
          </a:xfrm>
          <a:prstGeom prst="rect">
            <a:avLst/>
          </a:prstGeom>
          <a:noFill/>
        </p:spPr>
        <p:txBody>
          <a:bodyPr vert="eaVert" wrap="square" rtlCol="0">
            <a:spAutoFit/>
          </a:bodyPr>
          <a:lstStyle/>
          <a:p>
            <a:r>
              <a:rPr lang="zh-CN" altLang="en-US" sz="1000" u="sng" dirty="0">
                <a:latin typeface="印品天逸黑" panose="02000500000000000000" pitchFamily="2" charset="-122"/>
                <a:ea typeface="印品天逸黑" panose="02000500000000000000" pitchFamily="2" charset="-122"/>
              </a:rPr>
              <a:t>一二</a:t>
            </a:r>
            <a:r>
              <a:rPr lang="en-US" altLang="zh-CN" sz="1000" u="sng" dirty="0">
                <a:latin typeface="印品天逸黑" panose="02000500000000000000" pitchFamily="2" charset="-122"/>
                <a:ea typeface="印品天逸黑" panose="02000500000000000000" pitchFamily="2" charset="-122"/>
              </a:rPr>
              <a:t>·</a:t>
            </a:r>
            <a:r>
              <a:rPr lang="zh-CN" altLang="en-US" sz="1000" u="sng" dirty="0">
                <a:latin typeface="印品天逸黑" panose="02000500000000000000" pitchFamily="2" charset="-122"/>
                <a:ea typeface="印品天逸黑" panose="02000500000000000000" pitchFamily="2" charset="-122"/>
              </a:rPr>
              <a:t>九运动，又称一二九抗日救亡运动，是指</a:t>
            </a:r>
            <a:r>
              <a:rPr lang="en-US" altLang="zh-CN" sz="1000" u="sng" dirty="0">
                <a:latin typeface="印品天逸黑" panose="02000500000000000000" pitchFamily="2" charset="-122"/>
                <a:ea typeface="印品天逸黑" panose="02000500000000000000" pitchFamily="2" charset="-122"/>
              </a:rPr>
              <a:t>1935</a:t>
            </a:r>
            <a:r>
              <a:rPr lang="zh-CN" altLang="en-US" sz="1000" u="sng" dirty="0">
                <a:latin typeface="印品天逸黑" panose="02000500000000000000" pitchFamily="2" charset="-122"/>
                <a:ea typeface="印品天逸黑" panose="02000500000000000000" pitchFamily="2" charset="-122"/>
              </a:rPr>
              <a:t>年</a:t>
            </a:r>
            <a:r>
              <a:rPr lang="en-US" altLang="zh-CN" sz="1000" u="sng" dirty="0">
                <a:latin typeface="印品天逸黑" panose="02000500000000000000" pitchFamily="2" charset="-122"/>
                <a:ea typeface="印品天逸黑" panose="02000500000000000000" pitchFamily="2" charset="-122"/>
              </a:rPr>
              <a:t>12</a:t>
            </a:r>
            <a:r>
              <a:rPr lang="zh-CN" altLang="en-US" sz="1000" u="sng" dirty="0">
                <a:latin typeface="印品天逸黑" panose="02000500000000000000" pitchFamily="2" charset="-122"/>
                <a:ea typeface="印品天逸黑" panose="02000500000000000000" pitchFamily="2" charset="-122"/>
              </a:rPr>
              <a:t>月</a:t>
            </a:r>
            <a:r>
              <a:rPr lang="en-US" altLang="zh-CN" sz="1000" u="sng" dirty="0">
                <a:latin typeface="印品天逸黑" panose="02000500000000000000" pitchFamily="2" charset="-122"/>
                <a:ea typeface="印品天逸黑" panose="02000500000000000000" pitchFamily="2" charset="-122"/>
              </a:rPr>
              <a:t>9</a:t>
            </a:r>
            <a:r>
              <a:rPr lang="zh-CN" altLang="en-US" sz="1000" u="sng" dirty="0">
                <a:latin typeface="印品天逸黑" panose="02000500000000000000" pitchFamily="2" charset="-122"/>
                <a:ea typeface="印品天逸黑" panose="02000500000000000000" pitchFamily="2" charset="-122"/>
              </a:rPr>
              <a:t>日中国共产党在北平发起的一场学生要</a:t>
            </a:r>
          </a:p>
          <a:p>
            <a:r>
              <a:rPr lang="zh-CN" altLang="en-US" sz="1000" u="sng" dirty="0">
                <a:latin typeface="印品天逸黑" panose="02000500000000000000" pitchFamily="2" charset="-122"/>
                <a:ea typeface="印品天逸黑" panose="02000500000000000000" pitchFamily="2" charset="-122"/>
              </a:rPr>
              <a:t>求政府抗日的游行示威活动。它广泛地宣传了中国共产党停止内战、</a:t>
            </a:r>
          </a:p>
          <a:p>
            <a:r>
              <a:rPr lang="zh-CN" altLang="en-US" sz="1000" u="sng" dirty="0">
                <a:latin typeface="印品天逸黑" panose="02000500000000000000" pitchFamily="2" charset="-122"/>
                <a:ea typeface="印品天逸黑" panose="02000500000000000000" pitchFamily="2" charset="-122"/>
              </a:rPr>
              <a:t>一致对外的抗日主张，掀起了全国抗日救国运动的新高潮。一二</a:t>
            </a:r>
            <a:r>
              <a:rPr lang="en-US" altLang="zh-CN" sz="1000" u="sng" dirty="0">
                <a:latin typeface="印品天逸黑" panose="02000500000000000000" pitchFamily="2" charset="-122"/>
                <a:ea typeface="印品天逸黑" panose="02000500000000000000" pitchFamily="2" charset="-122"/>
              </a:rPr>
              <a:t>·</a:t>
            </a:r>
            <a:r>
              <a:rPr lang="zh-CN" altLang="en-US" sz="1000" u="sng" dirty="0">
                <a:latin typeface="印品天逸黑" panose="02000500000000000000" pitchFamily="2" charset="-122"/>
                <a:ea typeface="印品天逸黑" panose="02000500000000000000" pitchFamily="2" charset="-122"/>
              </a:rPr>
              <a:t>九运动公开揭露了日本帝国主义侵略中国，</a:t>
            </a:r>
          </a:p>
          <a:p>
            <a:r>
              <a:rPr lang="zh-CN" altLang="en-US" sz="1000" u="sng" dirty="0">
                <a:latin typeface="印品天逸黑" panose="02000500000000000000" pitchFamily="2" charset="-122"/>
                <a:ea typeface="印品天逸黑" panose="02000500000000000000" pitchFamily="2" charset="-122"/>
              </a:rPr>
              <a:t>并吞华北的阴谋，打击了国民党政府的妥协投降政策，大大地促进了中国人民的觉醒。</a:t>
            </a:r>
          </a:p>
          <a:p>
            <a:endParaRPr lang="zh-CN" altLang="en-US" dirty="0"/>
          </a:p>
        </p:txBody>
      </p:sp>
      <p:sp>
        <p:nvSpPr>
          <p:cNvPr id="2" name="文本框 1">
            <a:extLst>
              <a:ext uri="{FF2B5EF4-FFF2-40B4-BE49-F238E27FC236}">
                <a16:creationId xmlns:a16="http://schemas.microsoft.com/office/drawing/2014/main" id="{143D9EF7-2F45-4EB9-BF0A-01FDCCCBF56A}"/>
              </a:ext>
            </a:extLst>
          </p:cNvPr>
          <p:cNvSpPr txBox="1"/>
          <p:nvPr/>
        </p:nvSpPr>
        <p:spPr>
          <a:xfrm>
            <a:off x="5810312" y="1445342"/>
            <a:ext cx="1661993" cy="3260623"/>
          </a:xfrm>
          <a:prstGeom prst="rect">
            <a:avLst/>
          </a:prstGeom>
          <a:noFill/>
        </p:spPr>
        <p:txBody>
          <a:bodyPr vert="eaVert" wrap="square" rtlCol="0">
            <a:spAutoFit/>
          </a:bodyPr>
          <a:lstStyle/>
          <a:p>
            <a:r>
              <a:rPr lang="zh-CN" altLang="en-US" sz="9600" dirty="0">
                <a:latin typeface="印品天逸黑" panose="02000500000000000000" pitchFamily="2" charset="-122"/>
                <a:ea typeface="印品天逸黑" panose="02000500000000000000" pitchFamily="2" charset="-122"/>
              </a:rPr>
              <a:t>感谢</a:t>
            </a:r>
          </a:p>
        </p:txBody>
      </p:sp>
      <p:sp>
        <p:nvSpPr>
          <p:cNvPr id="12" name="文本框 11">
            <a:extLst>
              <a:ext uri="{FF2B5EF4-FFF2-40B4-BE49-F238E27FC236}">
                <a16:creationId xmlns:a16="http://schemas.microsoft.com/office/drawing/2014/main" id="{088C7B29-1AAC-44AC-B9E6-EA8BB682EC69}"/>
              </a:ext>
            </a:extLst>
          </p:cNvPr>
          <p:cNvSpPr txBox="1"/>
          <p:nvPr/>
        </p:nvSpPr>
        <p:spPr>
          <a:xfrm>
            <a:off x="7231444" y="2228850"/>
            <a:ext cx="1661993" cy="3260623"/>
          </a:xfrm>
          <a:prstGeom prst="rect">
            <a:avLst/>
          </a:prstGeom>
          <a:noFill/>
        </p:spPr>
        <p:txBody>
          <a:bodyPr vert="eaVert" wrap="square" rtlCol="0">
            <a:spAutoFit/>
          </a:bodyPr>
          <a:lstStyle/>
          <a:p>
            <a:r>
              <a:rPr lang="zh-CN" altLang="en-US" sz="9600" dirty="0">
                <a:latin typeface="印品天逸黑" panose="02000500000000000000" pitchFamily="2" charset="-122"/>
                <a:ea typeface="印品天逸黑" panose="02000500000000000000" pitchFamily="2" charset="-122"/>
              </a:rPr>
              <a:t>观看</a:t>
            </a:r>
          </a:p>
        </p:txBody>
      </p:sp>
    </p:spTree>
    <p:extLst>
      <p:ext uri="{BB962C8B-B14F-4D97-AF65-F5344CB8AC3E}">
        <p14:creationId xmlns:p14="http://schemas.microsoft.com/office/powerpoint/2010/main" val="3336503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heel(1)">
                                      <p:cBhvr>
                                        <p:cTn id="12" dur="2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randombar(horizontal)">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6BF580BA-C6E2-41AC-B9D4-1E8F44405C85}"/>
              </a:ext>
            </a:extLst>
          </p:cNvPr>
          <p:cNvPicPr>
            <a:picLocks noChangeAspect="1"/>
          </p:cNvPicPr>
          <p:nvPr/>
        </p:nvPicPr>
        <p:blipFill rotWithShape="1">
          <a:blip r:embed="rId2">
            <a:extLst>
              <a:ext uri="{28A0092B-C50C-407E-A947-70E740481C1C}">
                <a14:useLocalDpi xmlns:a14="http://schemas.microsoft.com/office/drawing/2010/main" val="0"/>
              </a:ext>
            </a:extLst>
          </a:blip>
          <a:srcRect l="6113" t="4074" r="5558"/>
          <a:stretch/>
        </p:blipFill>
        <p:spPr>
          <a:xfrm rot="5400000">
            <a:off x="2667000" y="-2667000"/>
            <a:ext cx="6858000" cy="12192000"/>
          </a:xfrm>
          <a:prstGeom prst="rect">
            <a:avLst/>
          </a:prstGeom>
        </p:spPr>
      </p:pic>
      <p:pic>
        <p:nvPicPr>
          <p:cNvPr id="6" name="图片 5">
            <a:extLst>
              <a:ext uri="{FF2B5EF4-FFF2-40B4-BE49-F238E27FC236}">
                <a16:creationId xmlns:a16="http://schemas.microsoft.com/office/drawing/2014/main" id="{51B4A31C-2107-4EA8-9A89-A38510EB9F5E}"/>
              </a:ext>
            </a:extLst>
          </p:cNvPr>
          <p:cNvPicPr>
            <a:picLocks noChangeAspect="1"/>
          </p:cNvPicPr>
          <p:nvPr/>
        </p:nvPicPr>
        <p:blipFill rotWithShape="1">
          <a:blip r:embed="rId3">
            <a:extLst>
              <a:ext uri="{28A0092B-C50C-407E-A947-70E740481C1C}">
                <a14:useLocalDpi xmlns:a14="http://schemas.microsoft.com/office/drawing/2010/main" val="0"/>
              </a:ext>
            </a:extLst>
          </a:blip>
          <a:srcRect t="68960"/>
          <a:stretch/>
        </p:blipFill>
        <p:spPr>
          <a:xfrm>
            <a:off x="0" y="1936955"/>
            <a:ext cx="12192000" cy="4921045"/>
          </a:xfrm>
          <a:prstGeom prst="rect">
            <a:avLst/>
          </a:prstGeom>
        </p:spPr>
      </p:pic>
      <p:pic>
        <p:nvPicPr>
          <p:cNvPr id="8" name="图片 7">
            <a:extLst>
              <a:ext uri="{FF2B5EF4-FFF2-40B4-BE49-F238E27FC236}">
                <a16:creationId xmlns:a16="http://schemas.microsoft.com/office/drawing/2014/main" id="{B2B1562B-F933-4275-A3B1-921903E74302}"/>
              </a:ext>
            </a:extLst>
          </p:cNvPr>
          <p:cNvPicPr>
            <a:picLocks noChangeAspect="1"/>
          </p:cNvPicPr>
          <p:nvPr/>
        </p:nvPicPr>
        <p:blipFill>
          <a:blip r:embed="rId4" cstate="print">
            <a:extLst>
              <a:ext uri="{BEBA8EAE-BF5A-486C-A8C5-ECC9F3942E4B}">
                <a14:imgProps xmlns:a14="http://schemas.microsoft.com/office/drawing/2010/main">
                  <a14:imgLayer r:embed="rId5">
                    <a14:imgEffect>
                      <a14:colorTemperature colorTemp="5300"/>
                    </a14:imgEffect>
                  </a14:imgLayer>
                </a14:imgProps>
              </a:ext>
              <a:ext uri="{28A0092B-C50C-407E-A947-70E740481C1C}">
                <a14:useLocalDpi xmlns:a14="http://schemas.microsoft.com/office/drawing/2010/main" val="0"/>
              </a:ext>
            </a:extLst>
          </a:blip>
          <a:stretch>
            <a:fillRect/>
          </a:stretch>
        </p:blipFill>
        <p:spPr>
          <a:xfrm>
            <a:off x="0" y="0"/>
            <a:ext cx="12192000" cy="6816814"/>
          </a:xfrm>
          <a:prstGeom prst="rect">
            <a:avLst/>
          </a:prstGeom>
        </p:spPr>
      </p:pic>
      <p:sp>
        <p:nvSpPr>
          <p:cNvPr id="9" name="矩形 8">
            <a:extLst>
              <a:ext uri="{FF2B5EF4-FFF2-40B4-BE49-F238E27FC236}">
                <a16:creationId xmlns:a16="http://schemas.microsoft.com/office/drawing/2014/main" id="{E2589AFB-D63E-4953-9041-407773A256FB}"/>
              </a:ext>
            </a:extLst>
          </p:cNvPr>
          <p:cNvSpPr/>
          <p:nvPr/>
        </p:nvSpPr>
        <p:spPr>
          <a:xfrm>
            <a:off x="4448626" y="1707813"/>
            <a:ext cx="4257224" cy="1846659"/>
          </a:xfrm>
          <a:prstGeom prst="rect">
            <a:avLst/>
          </a:prstGeom>
          <a:noFill/>
          <a:ln>
            <a:noFill/>
          </a:ln>
        </p:spPr>
        <p:txBody>
          <a:bodyPr wrap="square">
            <a:spAutoFit/>
          </a:bodyPr>
          <a:lstStyle/>
          <a:p>
            <a:pPr algn="ctr"/>
            <a:r>
              <a:rPr lang="zh-CN" altLang="en-US" sz="5400" dirty="0">
                <a:solidFill>
                  <a:schemeClr val="bg1"/>
                </a:solidFill>
                <a:latin typeface="印品天逸黑" panose="02000500000000000000" pitchFamily="2" charset="-122"/>
                <a:ea typeface="印品天逸黑" panose="02000500000000000000" pitchFamily="2" charset="-122"/>
              </a:rPr>
              <a:t>第一章</a:t>
            </a:r>
            <a:endParaRPr lang="en-US" altLang="zh-CN" sz="5400" dirty="0">
              <a:solidFill>
                <a:schemeClr val="bg1"/>
              </a:solidFill>
              <a:latin typeface="印品天逸黑" panose="02000500000000000000" pitchFamily="2" charset="-122"/>
              <a:ea typeface="印品天逸黑" panose="02000500000000000000" pitchFamily="2" charset="-122"/>
            </a:endParaRPr>
          </a:p>
          <a:p>
            <a:pPr algn="ctr"/>
            <a:r>
              <a:rPr lang="zh-CN" altLang="en-US" sz="6000" dirty="0">
                <a:solidFill>
                  <a:schemeClr val="bg1"/>
                </a:solidFill>
                <a:latin typeface="印品天逸黑" panose="02000500000000000000" pitchFamily="2" charset="-122"/>
                <a:ea typeface="印品天逸黑" panose="02000500000000000000" pitchFamily="2" charset="-122"/>
              </a:rPr>
              <a:t>事件背景</a:t>
            </a:r>
          </a:p>
        </p:txBody>
      </p:sp>
    </p:spTree>
    <p:extLst>
      <p:ext uri="{BB962C8B-B14F-4D97-AF65-F5344CB8AC3E}">
        <p14:creationId xmlns:p14="http://schemas.microsoft.com/office/powerpoint/2010/main" val="512962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F8C6142-F85A-412D-9D7D-1A0F26BD593F}"/>
              </a:ext>
            </a:extLst>
          </p:cNvPr>
          <p:cNvSpPr/>
          <p:nvPr/>
        </p:nvSpPr>
        <p:spPr>
          <a:xfrm>
            <a:off x="5318760" y="2300882"/>
            <a:ext cx="6115050" cy="3609258"/>
          </a:xfrm>
          <a:prstGeom prst="rect">
            <a:avLst/>
          </a:prstGeom>
          <a:ln>
            <a:solidFill>
              <a:srgbClr val="BD1A20"/>
            </a:solidFill>
          </a:ln>
        </p:spPr>
        <p:txBody>
          <a:bodyPr wrap="square">
            <a:spAutoFit/>
          </a:bodyPr>
          <a:lstStyle/>
          <a:p>
            <a:pPr>
              <a:lnSpc>
                <a:spcPct val="150000"/>
              </a:lnSpc>
            </a:pPr>
            <a:r>
              <a:rPr lang="zh-CN" altLang="en-US" sz="1400" spc="100" dirty="0">
                <a:latin typeface="思源宋体 CN Light" panose="02020300000000000000" pitchFamily="18" charset="-122"/>
                <a:ea typeface="思源宋体 CN Light" panose="02020300000000000000" pitchFamily="18" charset="-122"/>
              </a:rPr>
              <a:t>又称一二九抗日救亡运动，是指</a:t>
            </a:r>
            <a:r>
              <a:rPr lang="en-US" altLang="zh-CN" sz="1400" spc="100" dirty="0">
                <a:latin typeface="思源宋体 CN Light" panose="02020300000000000000" pitchFamily="18" charset="-122"/>
                <a:ea typeface="思源宋体 CN Light" panose="02020300000000000000" pitchFamily="18" charset="-122"/>
              </a:rPr>
              <a:t>1935</a:t>
            </a:r>
            <a:r>
              <a:rPr lang="zh-CN" altLang="en-US" sz="1400" spc="100" dirty="0">
                <a:latin typeface="思源宋体 CN Light" panose="02020300000000000000" pitchFamily="18" charset="-122"/>
                <a:ea typeface="思源宋体 CN Light" panose="02020300000000000000" pitchFamily="18" charset="-122"/>
              </a:rPr>
              <a:t>年</a:t>
            </a:r>
            <a:r>
              <a:rPr lang="en-US" altLang="zh-CN" sz="1400" spc="100" dirty="0">
                <a:latin typeface="思源宋体 CN Light" panose="02020300000000000000" pitchFamily="18" charset="-122"/>
                <a:ea typeface="思源宋体 CN Light" panose="02020300000000000000" pitchFamily="18" charset="-122"/>
              </a:rPr>
              <a:t>12</a:t>
            </a:r>
            <a:r>
              <a:rPr lang="zh-CN" altLang="en-US" sz="1400" spc="100" dirty="0">
                <a:latin typeface="思源宋体 CN Light" panose="02020300000000000000" pitchFamily="18" charset="-122"/>
                <a:ea typeface="思源宋体 CN Light" panose="02020300000000000000" pitchFamily="18" charset="-122"/>
              </a:rPr>
              <a:t>月</a:t>
            </a:r>
            <a:r>
              <a:rPr lang="en-US" altLang="zh-CN" sz="1400" spc="100" dirty="0">
                <a:latin typeface="思源宋体 CN Light" panose="02020300000000000000" pitchFamily="18" charset="-122"/>
                <a:ea typeface="思源宋体 CN Light" panose="02020300000000000000" pitchFamily="18" charset="-122"/>
              </a:rPr>
              <a:t>9</a:t>
            </a:r>
            <a:r>
              <a:rPr lang="zh-CN" altLang="en-US" sz="1400" spc="100" dirty="0">
                <a:latin typeface="思源宋体 CN Light" panose="02020300000000000000" pitchFamily="18" charset="-122"/>
                <a:ea typeface="思源宋体 CN Light" panose="02020300000000000000" pitchFamily="18" charset="-122"/>
              </a:rPr>
              <a:t>日中国共产党在北平发起的一场学生要求政府抗日的游行示威活动。它广泛地宣传了中国共产党停止内战、一致对外的抗日主张，掀起了全国抗日救国运动的新高潮。</a:t>
            </a:r>
            <a:endParaRPr lang="en-US" altLang="zh-CN" sz="1400" spc="100" dirty="0">
              <a:latin typeface="思源宋体 CN Light" panose="02020300000000000000" pitchFamily="18" charset="-122"/>
              <a:ea typeface="思源宋体 CN Light" panose="02020300000000000000" pitchFamily="18" charset="-122"/>
            </a:endParaRPr>
          </a:p>
          <a:p>
            <a:pPr>
              <a:lnSpc>
                <a:spcPct val="150000"/>
              </a:lnSpc>
            </a:pPr>
            <a:endParaRPr lang="en-US" altLang="zh-CN" sz="1400" spc="100" dirty="0">
              <a:latin typeface="思源宋体 CN Light" panose="02020300000000000000" pitchFamily="18" charset="-122"/>
              <a:ea typeface="思源宋体 CN Light" panose="02020300000000000000" pitchFamily="18" charset="-122"/>
            </a:endParaRPr>
          </a:p>
          <a:p>
            <a:pPr>
              <a:lnSpc>
                <a:spcPct val="150000"/>
              </a:lnSpc>
            </a:pPr>
            <a:r>
              <a:rPr lang="zh-CN" altLang="en-US" sz="1400" spc="100" dirty="0">
                <a:latin typeface="思源宋体 CN Light" panose="02020300000000000000" pitchFamily="18" charset="-122"/>
                <a:ea typeface="思源宋体 CN Light" panose="02020300000000000000" pitchFamily="18" charset="-122"/>
              </a:rPr>
              <a:t>一二</a:t>
            </a:r>
            <a:r>
              <a:rPr lang="en-US" altLang="zh-CN" sz="1400" spc="100" dirty="0">
                <a:latin typeface="思源宋体 CN Light" panose="02020300000000000000" pitchFamily="18" charset="-122"/>
                <a:ea typeface="思源宋体 CN Light" panose="02020300000000000000" pitchFamily="18" charset="-122"/>
              </a:rPr>
              <a:t>·</a:t>
            </a:r>
            <a:r>
              <a:rPr lang="zh-CN" altLang="en-US" sz="1400" spc="100" dirty="0">
                <a:latin typeface="思源宋体 CN Light" panose="02020300000000000000" pitchFamily="18" charset="-122"/>
                <a:ea typeface="思源宋体 CN Light" panose="02020300000000000000" pitchFamily="18" charset="-122"/>
              </a:rPr>
              <a:t>九运动公开揭露了日本帝国主义侵略中国，并吞华北的阴谋，打击了国民党政府的妥协投降政策，大大地促进了中国人民的觉醒。它配合了红军北上抗日，促进了国内和平和对日抗战。</a:t>
            </a:r>
            <a:endParaRPr lang="en-US" altLang="zh-CN" sz="1400" spc="100" dirty="0">
              <a:latin typeface="思源宋体 CN Light" panose="02020300000000000000" pitchFamily="18" charset="-122"/>
              <a:ea typeface="思源宋体 CN Light" panose="02020300000000000000" pitchFamily="18" charset="-122"/>
            </a:endParaRPr>
          </a:p>
          <a:p>
            <a:pPr>
              <a:lnSpc>
                <a:spcPct val="150000"/>
              </a:lnSpc>
            </a:pPr>
            <a:endParaRPr lang="en-US" altLang="zh-CN" sz="1400" spc="100" dirty="0">
              <a:latin typeface="思源宋体 CN Light" panose="02020300000000000000" pitchFamily="18" charset="-122"/>
              <a:ea typeface="思源宋体 CN Light" panose="02020300000000000000" pitchFamily="18" charset="-122"/>
            </a:endParaRPr>
          </a:p>
          <a:p>
            <a:pPr>
              <a:lnSpc>
                <a:spcPct val="150000"/>
              </a:lnSpc>
            </a:pPr>
            <a:r>
              <a:rPr lang="zh-CN" altLang="en-US" sz="1400" spc="100" dirty="0">
                <a:latin typeface="思源宋体 CN Light" panose="02020300000000000000" pitchFamily="18" charset="-122"/>
                <a:ea typeface="思源宋体 CN Light" panose="02020300000000000000" pitchFamily="18" charset="-122"/>
              </a:rPr>
              <a:t>它标志着中国人民抗日民主运动新高潮的来到。正如毛泽东所指出的，一二</a:t>
            </a:r>
            <a:r>
              <a:rPr lang="en-US" altLang="zh-CN" sz="1400" spc="100" dirty="0">
                <a:latin typeface="思源宋体 CN Light" panose="02020300000000000000" pitchFamily="18" charset="-122"/>
                <a:ea typeface="思源宋体 CN Light" panose="02020300000000000000" pitchFamily="18" charset="-122"/>
              </a:rPr>
              <a:t>·</a:t>
            </a:r>
            <a:r>
              <a:rPr lang="zh-CN" altLang="en-US" sz="1400" spc="100" dirty="0">
                <a:latin typeface="思源宋体 CN Light" panose="02020300000000000000" pitchFamily="18" charset="-122"/>
                <a:ea typeface="思源宋体 CN Light" panose="02020300000000000000" pitchFamily="18" charset="-122"/>
              </a:rPr>
              <a:t>九运动“是抗战动员的运动，是准备思想和干部的运动，是动员全民族的运动”，“有着重大的历史意义”。</a:t>
            </a:r>
          </a:p>
        </p:txBody>
      </p:sp>
      <p:sp>
        <p:nvSpPr>
          <p:cNvPr id="5" name="矩形 4">
            <a:extLst>
              <a:ext uri="{FF2B5EF4-FFF2-40B4-BE49-F238E27FC236}">
                <a16:creationId xmlns:a16="http://schemas.microsoft.com/office/drawing/2014/main" id="{935599C0-D41B-4282-AC2E-49EE3963B7C5}"/>
              </a:ext>
            </a:extLst>
          </p:cNvPr>
          <p:cNvSpPr/>
          <p:nvPr/>
        </p:nvSpPr>
        <p:spPr>
          <a:xfrm>
            <a:off x="5318760" y="1880750"/>
            <a:ext cx="1491114" cy="369332"/>
          </a:xfrm>
          <a:prstGeom prst="rect">
            <a:avLst/>
          </a:prstGeom>
          <a:solidFill>
            <a:srgbClr val="C00000"/>
          </a:solidFill>
        </p:spPr>
        <p:txBody>
          <a:bodyPr wrap="none">
            <a:spAutoFit/>
          </a:bodyPr>
          <a:lstStyle/>
          <a:p>
            <a:r>
              <a:rPr lang="zh-CN" altLang="en-US" spc="100" dirty="0">
                <a:solidFill>
                  <a:schemeClr val="bg1"/>
                </a:solidFill>
                <a:latin typeface="思源宋体 CN Light" panose="02020300000000000000" pitchFamily="18" charset="-122"/>
                <a:ea typeface="思源宋体 CN Light" panose="02020300000000000000" pitchFamily="18" charset="-122"/>
              </a:rPr>
              <a:t>一二</a:t>
            </a:r>
            <a:r>
              <a:rPr lang="en-US" altLang="zh-CN" spc="100" dirty="0">
                <a:solidFill>
                  <a:schemeClr val="bg1"/>
                </a:solidFill>
                <a:latin typeface="思源宋体 CN Light" panose="02020300000000000000" pitchFamily="18" charset="-122"/>
                <a:ea typeface="思源宋体 CN Light" panose="02020300000000000000" pitchFamily="18" charset="-122"/>
              </a:rPr>
              <a:t>·</a:t>
            </a:r>
            <a:r>
              <a:rPr lang="zh-CN" altLang="en-US" spc="100" dirty="0">
                <a:solidFill>
                  <a:schemeClr val="bg1"/>
                </a:solidFill>
                <a:latin typeface="思源宋体 CN Light" panose="02020300000000000000" pitchFamily="18" charset="-122"/>
                <a:ea typeface="思源宋体 CN Light" panose="02020300000000000000" pitchFamily="18" charset="-122"/>
              </a:rPr>
              <a:t>九运动</a:t>
            </a:r>
            <a:endParaRPr lang="zh-CN" altLang="en-US" dirty="0">
              <a:solidFill>
                <a:schemeClr val="bg1"/>
              </a:solidFill>
            </a:endParaRPr>
          </a:p>
        </p:txBody>
      </p:sp>
      <p:sp>
        <p:nvSpPr>
          <p:cNvPr id="6" name="矩形 5">
            <a:extLst>
              <a:ext uri="{FF2B5EF4-FFF2-40B4-BE49-F238E27FC236}">
                <a16:creationId xmlns:a16="http://schemas.microsoft.com/office/drawing/2014/main" id="{17ECCC07-894B-4A75-BEA0-0C1EDC307316}"/>
              </a:ext>
            </a:extLst>
          </p:cNvPr>
          <p:cNvSpPr/>
          <p:nvPr/>
        </p:nvSpPr>
        <p:spPr>
          <a:xfrm>
            <a:off x="910587" y="209428"/>
            <a:ext cx="2404109" cy="523220"/>
          </a:xfrm>
          <a:prstGeom prst="rect">
            <a:avLst/>
          </a:prstGeom>
          <a:noFill/>
          <a:ln>
            <a:noFill/>
          </a:ln>
        </p:spPr>
        <p:txBody>
          <a:bodyPr wrap="square">
            <a:spAutoFit/>
          </a:bodyPr>
          <a:lstStyle/>
          <a:p>
            <a:r>
              <a:rPr lang="en-US" altLang="zh-CN" sz="2800" dirty="0">
                <a:solidFill>
                  <a:srgbClr val="BE1A20"/>
                </a:solidFill>
                <a:latin typeface="印品天逸黑" panose="02000500000000000000" pitchFamily="2" charset="-122"/>
                <a:ea typeface="印品天逸黑" panose="02000500000000000000" pitchFamily="2" charset="-122"/>
              </a:rPr>
              <a:t>1     </a:t>
            </a:r>
            <a:r>
              <a:rPr lang="zh-CN" altLang="en-US" sz="2800" dirty="0">
                <a:solidFill>
                  <a:srgbClr val="BE1A20"/>
                </a:solidFill>
                <a:latin typeface="印品天逸黑" panose="02000500000000000000" pitchFamily="2" charset="-122"/>
                <a:ea typeface="印品天逸黑" panose="02000500000000000000" pitchFamily="2" charset="-122"/>
              </a:rPr>
              <a:t>事件背景</a:t>
            </a:r>
          </a:p>
        </p:txBody>
      </p:sp>
      <p:pic>
        <p:nvPicPr>
          <p:cNvPr id="7" name="图片 6">
            <a:extLst>
              <a:ext uri="{FF2B5EF4-FFF2-40B4-BE49-F238E27FC236}">
                <a16:creationId xmlns:a16="http://schemas.microsoft.com/office/drawing/2014/main" id="{0A410034-1CEB-4FCD-A543-4CEA22D1AF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5111" y="1880750"/>
            <a:ext cx="4568876" cy="4568876"/>
          </a:xfrm>
          <a:prstGeom prst="rect">
            <a:avLst/>
          </a:prstGeom>
        </p:spPr>
      </p:pic>
    </p:spTree>
    <p:extLst>
      <p:ext uri="{BB962C8B-B14F-4D97-AF65-F5344CB8AC3E}">
        <p14:creationId xmlns:p14="http://schemas.microsoft.com/office/powerpoint/2010/main" val="797807465"/>
      </p:ext>
    </p:extLst>
  </p:cSld>
  <p:clrMapOvr>
    <a:masterClrMapping/>
  </p:clrMapOvr>
  <mc:AlternateContent xmlns:mc="http://schemas.openxmlformats.org/markup-compatibility/2006" xmlns:p14="http://schemas.microsoft.com/office/powerpoint/2010/main">
    <mc:Choice Requires="p14">
      <p:transition spd="slow" p14:dur="2000" advTm="3000">
        <p:fade/>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A70E6938-3F0A-4A3D-B46D-B51E30DAA1FC}"/>
              </a:ext>
            </a:extLst>
          </p:cNvPr>
          <p:cNvSpPr/>
          <p:nvPr/>
        </p:nvSpPr>
        <p:spPr>
          <a:xfrm>
            <a:off x="910587" y="228478"/>
            <a:ext cx="2404109" cy="523220"/>
          </a:xfrm>
          <a:prstGeom prst="rect">
            <a:avLst/>
          </a:prstGeom>
          <a:noFill/>
          <a:ln>
            <a:noFill/>
          </a:ln>
        </p:spPr>
        <p:txBody>
          <a:bodyPr wrap="square">
            <a:spAutoFit/>
          </a:bodyPr>
          <a:lstStyle/>
          <a:p>
            <a:r>
              <a:rPr lang="en-US" altLang="zh-CN" sz="2800" dirty="0">
                <a:solidFill>
                  <a:srgbClr val="BE1A20"/>
                </a:solidFill>
                <a:latin typeface="印品天逸黑" panose="02000500000000000000" pitchFamily="2" charset="-122"/>
                <a:ea typeface="印品天逸黑" panose="02000500000000000000" pitchFamily="2" charset="-122"/>
              </a:rPr>
              <a:t>1     </a:t>
            </a:r>
            <a:r>
              <a:rPr lang="zh-CN" altLang="en-US" sz="2800" dirty="0">
                <a:solidFill>
                  <a:srgbClr val="BE1A20"/>
                </a:solidFill>
                <a:latin typeface="印品天逸黑" panose="02000500000000000000" pitchFamily="2" charset="-122"/>
                <a:ea typeface="印品天逸黑" panose="02000500000000000000" pitchFamily="2" charset="-122"/>
              </a:rPr>
              <a:t>事件背景</a:t>
            </a:r>
          </a:p>
        </p:txBody>
      </p:sp>
      <p:sp>
        <p:nvSpPr>
          <p:cNvPr id="5" name="矩形 4">
            <a:extLst>
              <a:ext uri="{FF2B5EF4-FFF2-40B4-BE49-F238E27FC236}">
                <a16:creationId xmlns:a16="http://schemas.microsoft.com/office/drawing/2014/main" id="{12818FCE-4655-41EC-8D24-D720326C49A0}"/>
              </a:ext>
            </a:extLst>
          </p:cNvPr>
          <p:cNvSpPr/>
          <p:nvPr/>
        </p:nvSpPr>
        <p:spPr>
          <a:xfrm>
            <a:off x="1257300" y="2102356"/>
            <a:ext cx="1491114" cy="369332"/>
          </a:xfrm>
          <a:prstGeom prst="rect">
            <a:avLst/>
          </a:prstGeom>
          <a:solidFill>
            <a:srgbClr val="C00000"/>
          </a:solidFill>
        </p:spPr>
        <p:txBody>
          <a:bodyPr wrap="none">
            <a:spAutoFit/>
          </a:bodyPr>
          <a:lstStyle/>
          <a:p>
            <a:r>
              <a:rPr lang="zh-CN" altLang="en-US" spc="100" dirty="0">
                <a:solidFill>
                  <a:schemeClr val="bg1"/>
                </a:solidFill>
                <a:latin typeface="思源宋体 CN Light" panose="02020300000000000000" pitchFamily="18" charset="-122"/>
                <a:ea typeface="思源宋体 CN Light" panose="02020300000000000000" pitchFamily="18" charset="-122"/>
              </a:rPr>
              <a:t>一二</a:t>
            </a:r>
            <a:r>
              <a:rPr lang="en-US" altLang="zh-CN" spc="100" dirty="0">
                <a:solidFill>
                  <a:schemeClr val="bg1"/>
                </a:solidFill>
                <a:latin typeface="思源宋体 CN Light" panose="02020300000000000000" pitchFamily="18" charset="-122"/>
                <a:ea typeface="思源宋体 CN Light" panose="02020300000000000000" pitchFamily="18" charset="-122"/>
              </a:rPr>
              <a:t>·</a:t>
            </a:r>
            <a:r>
              <a:rPr lang="zh-CN" altLang="en-US" spc="100" dirty="0">
                <a:solidFill>
                  <a:schemeClr val="bg1"/>
                </a:solidFill>
                <a:latin typeface="思源宋体 CN Light" panose="02020300000000000000" pitchFamily="18" charset="-122"/>
                <a:ea typeface="思源宋体 CN Light" panose="02020300000000000000" pitchFamily="18" charset="-122"/>
              </a:rPr>
              <a:t>九运动</a:t>
            </a:r>
            <a:endParaRPr lang="zh-CN" altLang="en-US" dirty="0">
              <a:solidFill>
                <a:schemeClr val="bg1"/>
              </a:solidFill>
            </a:endParaRPr>
          </a:p>
        </p:txBody>
      </p:sp>
      <p:sp>
        <p:nvSpPr>
          <p:cNvPr id="7" name="矩形 6">
            <a:extLst>
              <a:ext uri="{FF2B5EF4-FFF2-40B4-BE49-F238E27FC236}">
                <a16:creationId xmlns:a16="http://schemas.microsoft.com/office/drawing/2014/main" id="{6101B2CA-2343-462D-9871-790674449775}"/>
              </a:ext>
            </a:extLst>
          </p:cNvPr>
          <p:cNvSpPr/>
          <p:nvPr/>
        </p:nvSpPr>
        <p:spPr>
          <a:xfrm>
            <a:off x="1238250" y="2530751"/>
            <a:ext cx="4991100" cy="3000821"/>
          </a:xfrm>
          <a:prstGeom prst="rect">
            <a:avLst/>
          </a:prstGeom>
        </p:spPr>
        <p:txBody>
          <a:bodyPr wrap="square">
            <a:spAutoFit/>
          </a:bodyPr>
          <a:lstStyle/>
          <a:p>
            <a:pPr>
              <a:lnSpc>
                <a:spcPct val="150000"/>
              </a:lnSpc>
            </a:pPr>
            <a:r>
              <a:rPr lang="en-US" altLang="zh-CN" sz="1400" spc="100" dirty="0">
                <a:latin typeface="思源宋体 CN Light" panose="02020300000000000000" pitchFamily="18" charset="-122"/>
                <a:ea typeface="思源宋体 CN Light" panose="02020300000000000000" pitchFamily="18" charset="-122"/>
              </a:rPr>
              <a:t>1935</a:t>
            </a:r>
            <a:r>
              <a:rPr lang="zh-CN" altLang="en-US" sz="1400" spc="100" dirty="0">
                <a:latin typeface="思源宋体 CN Light" panose="02020300000000000000" pitchFamily="18" charset="-122"/>
                <a:ea typeface="思源宋体 CN Light" panose="02020300000000000000" pitchFamily="18" charset="-122"/>
              </a:rPr>
              <a:t>年五六月间，日本侵略者密谋策划，在天津和河北等地制造事端，并以武力相威胁，先后迫使南京国民政府接受达成了“何梅协定”和“秦土协定”，把包括平津在内的河北、察哈尔两省的大部分主权奉送给日本。</a:t>
            </a:r>
          </a:p>
          <a:p>
            <a:pPr>
              <a:lnSpc>
                <a:spcPct val="150000"/>
              </a:lnSpc>
            </a:pPr>
            <a:endParaRPr lang="zh-CN" altLang="en-US" sz="1400" spc="100" dirty="0">
              <a:latin typeface="思源宋体 CN Light" panose="02020300000000000000" pitchFamily="18" charset="-122"/>
              <a:ea typeface="思源宋体 CN Light" panose="02020300000000000000" pitchFamily="18" charset="-122"/>
            </a:endParaRPr>
          </a:p>
          <a:p>
            <a:pPr>
              <a:lnSpc>
                <a:spcPct val="150000"/>
              </a:lnSpc>
            </a:pPr>
            <a:r>
              <a:rPr lang="zh-CN" altLang="en-US" sz="1400" spc="100" dirty="0">
                <a:latin typeface="思源宋体 CN Light" panose="02020300000000000000" pitchFamily="18" charset="-122"/>
                <a:ea typeface="思源宋体 CN Light" panose="02020300000000000000" pitchFamily="18" charset="-122"/>
              </a:rPr>
              <a:t>之后，日本帝国主义积极策动所谓华北五省“防共自治运动”，策划成立由其直接控制的傀儡政权，全面在华北进行政治、经济、文化侵略，“华北之大，已经安放不下一张平静的书桌了”，激起北平各阶层人民的极大愤慨。</a:t>
            </a:r>
          </a:p>
        </p:txBody>
      </p:sp>
      <p:pic>
        <p:nvPicPr>
          <p:cNvPr id="4" name="图片 3">
            <a:extLst>
              <a:ext uri="{FF2B5EF4-FFF2-40B4-BE49-F238E27FC236}">
                <a16:creationId xmlns:a16="http://schemas.microsoft.com/office/drawing/2014/main" id="{A2EE1FA2-3739-4CFC-A230-78C113CF1B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58666" y="2210541"/>
            <a:ext cx="4628434" cy="3599893"/>
          </a:xfrm>
          <a:prstGeom prst="rect">
            <a:avLst/>
          </a:prstGeom>
        </p:spPr>
      </p:pic>
    </p:spTree>
    <p:extLst>
      <p:ext uri="{BB962C8B-B14F-4D97-AF65-F5344CB8AC3E}">
        <p14:creationId xmlns:p14="http://schemas.microsoft.com/office/powerpoint/2010/main" val="3690933971"/>
      </p:ext>
    </p:extLst>
  </p:cSld>
  <p:clrMapOvr>
    <a:masterClrMapping/>
  </p:clrMapOvr>
  <mc:AlternateContent xmlns:mc="http://schemas.openxmlformats.org/markup-compatibility/2006" xmlns:p14="http://schemas.microsoft.com/office/powerpoint/2010/main">
    <mc:Choice Requires="p14">
      <p:transition spd="slow" p14:dur="2000" advTm="3000">
        <p:wipe/>
      </p:transition>
    </mc:Choice>
    <mc:Fallback xmlns="">
      <p:transition spd="slow" advTm="3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E748D304-BCC0-423F-84D6-C530BF9E5E7B}"/>
              </a:ext>
            </a:extLst>
          </p:cNvPr>
          <p:cNvSpPr/>
          <p:nvPr/>
        </p:nvSpPr>
        <p:spPr>
          <a:xfrm>
            <a:off x="910587" y="228478"/>
            <a:ext cx="2404109" cy="523220"/>
          </a:xfrm>
          <a:prstGeom prst="rect">
            <a:avLst/>
          </a:prstGeom>
          <a:noFill/>
          <a:ln>
            <a:noFill/>
          </a:ln>
        </p:spPr>
        <p:txBody>
          <a:bodyPr wrap="square">
            <a:spAutoFit/>
          </a:bodyPr>
          <a:lstStyle/>
          <a:p>
            <a:r>
              <a:rPr lang="en-US" altLang="zh-CN" sz="2800" dirty="0">
                <a:solidFill>
                  <a:srgbClr val="BE1A20"/>
                </a:solidFill>
                <a:latin typeface="印品天逸黑" panose="02000500000000000000" pitchFamily="2" charset="-122"/>
                <a:ea typeface="印品天逸黑" panose="02000500000000000000" pitchFamily="2" charset="-122"/>
              </a:rPr>
              <a:t>1     </a:t>
            </a:r>
            <a:r>
              <a:rPr lang="zh-CN" altLang="en-US" sz="2800" dirty="0">
                <a:solidFill>
                  <a:srgbClr val="BE1A20"/>
                </a:solidFill>
                <a:latin typeface="印品天逸黑" panose="02000500000000000000" pitchFamily="2" charset="-122"/>
                <a:ea typeface="印品天逸黑" panose="02000500000000000000" pitchFamily="2" charset="-122"/>
              </a:rPr>
              <a:t>事件背景</a:t>
            </a:r>
          </a:p>
        </p:txBody>
      </p:sp>
      <p:sp>
        <p:nvSpPr>
          <p:cNvPr id="4" name="矩形 3">
            <a:extLst>
              <a:ext uri="{FF2B5EF4-FFF2-40B4-BE49-F238E27FC236}">
                <a16:creationId xmlns:a16="http://schemas.microsoft.com/office/drawing/2014/main" id="{709526E6-6EB0-4D1B-B3EA-742034187F60}"/>
              </a:ext>
            </a:extLst>
          </p:cNvPr>
          <p:cNvSpPr/>
          <p:nvPr/>
        </p:nvSpPr>
        <p:spPr>
          <a:xfrm>
            <a:off x="1818319" y="1997252"/>
            <a:ext cx="9017000" cy="2031325"/>
          </a:xfrm>
          <a:prstGeom prst="rect">
            <a:avLst/>
          </a:prstGeom>
        </p:spPr>
        <p:txBody>
          <a:bodyPr wrap="square">
            <a:spAutoFit/>
          </a:bodyPr>
          <a:lstStyle/>
          <a:p>
            <a:pPr>
              <a:lnSpc>
                <a:spcPct val="150000"/>
              </a:lnSpc>
            </a:pPr>
            <a:r>
              <a:rPr lang="zh-CN" altLang="en-US" sz="1400" spc="100" dirty="0">
                <a:latin typeface="思源宋体 CN Light" panose="02020300000000000000" pitchFamily="18" charset="-122"/>
                <a:ea typeface="思源宋体 CN Light" panose="02020300000000000000" pitchFamily="18" charset="-122"/>
              </a:rPr>
              <a:t>当日本帝国主义的魔爪伸向华北大地之时，中国共产党人向劳动大众发出抵御侵略、保卫华北的号召。</a:t>
            </a:r>
            <a:r>
              <a:rPr lang="en-US" altLang="zh-CN" sz="1400" spc="100" dirty="0">
                <a:latin typeface="思源宋体 CN Light" panose="02020300000000000000" pitchFamily="18" charset="-122"/>
                <a:ea typeface="思源宋体 CN Light" panose="02020300000000000000" pitchFamily="18" charset="-122"/>
              </a:rPr>
              <a:t>1935</a:t>
            </a:r>
            <a:r>
              <a:rPr lang="zh-CN" altLang="en-US" sz="1400" spc="100" dirty="0">
                <a:latin typeface="思源宋体 CN Light" panose="02020300000000000000" pitchFamily="18" charset="-122"/>
                <a:ea typeface="思源宋体 CN Light" panose="02020300000000000000" pitchFamily="18" charset="-122"/>
              </a:rPr>
              <a:t>年，中共河北省委多次发出通知、宣言，要求华北地区各级党组织，在群众中广泛宣传，开展抗日救亡斗争，并对北平市领导机构进行改组，从政治上和组织上加强了对抗日救亡运动的领导。</a:t>
            </a:r>
          </a:p>
          <a:p>
            <a:pPr>
              <a:lnSpc>
                <a:spcPct val="150000"/>
              </a:lnSpc>
            </a:pPr>
            <a:endParaRPr lang="zh-CN" altLang="en-US" sz="1400" spc="100" dirty="0">
              <a:latin typeface="思源宋体 CN Light" panose="02020300000000000000" pitchFamily="18" charset="-122"/>
              <a:ea typeface="思源宋体 CN Light" panose="02020300000000000000" pitchFamily="18" charset="-122"/>
            </a:endParaRPr>
          </a:p>
          <a:p>
            <a:pPr>
              <a:lnSpc>
                <a:spcPct val="150000"/>
              </a:lnSpc>
            </a:pPr>
            <a:r>
              <a:rPr lang="en-US" altLang="zh-CN" sz="1400" spc="100" dirty="0">
                <a:latin typeface="思源宋体 CN Light" panose="02020300000000000000" pitchFamily="18" charset="-122"/>
                <a:ea typeface="思源宋体 CN Light" panose="02020300000000000000" pitchFamily="18" charset="-122"/>
              </a:rPr>
              <a:t>11</a:t>
            </a:r>
            <a:r>
              <a:rPr lang="zh-CN" altLang="en-US" sz="1400" spc="100" dirty="0">
                <a:latin typeface="思源宋体 CN Light" panose="02020300000000000000" pitchFamily="18" charset="-122"/>
                <a:ea typeface="思源宋体 CN Light" panose="02020300000000000000" pitchFamily="18" charset="-122"/>
              </a:rPr>
              <a:t>月，在彭涛、周小舟、谷景生、姚依林等人的领导下，北平大中学校学生成立了“北平市学生联合会”，女一中学生郭明秋为主席，姚依林为秘书长。中共北平市工作委员会在学联建立了党团，彭涛为书记。</a:t>
            </a:r>
          </a:p>
        </p:txBody>
      </p:sp>
      <p:sp>
        <p:nvSpPr>
          <p:cNvPr id="7" name="矩形 6">
            <a:extLst>
              <a:ext uri="{FF2B5EF4-FFF2-40B4-BE49-F238E27FC236}">
                <a16:creationId xmlns:a16="http://schemas.microsoft.com/office/drawing/2014/main" id="{4B2C04ED-86DE-4817-B45C-FC0BE87FCE90}"/>
              </a:ext>
            </a:extLst>
          </p:cNvPr>
          <p:cNvSpPr/>
          <p:nvPr/>
        </p:nvSpPr>
        <p:spPr>
          <a:xfrm>
            <a:off x="1818319" y="1627920"/>
            <a:ext cx="1107996" cy="369332"/>
          </a:xfrm>
          <a:prstGeom prst="rect">
            <a:avLst/>
          </a:prstGeom>
        </p:spPr>
        <p:txBody>
          <a:bodyPr wrap="none">
            <a:spAutoFit/>
          </a:bodyPr>
          <a:lstStyle/>
          <a:p>
            <a:r>
              <a:rPr lang="zh-CN" altLang="en-US" dirty="0">
                <a:solidFill>
                  <a:srgbClr val="BE1A20"/>
                </a:solidFill>
                <a:latin typeface="印品天逸黑" panose="02000500000000000000" pitchFamily="2" charset="-122"/>
                <a:ea typeface="印品天逸黑" panose="02000500000000000000" pitchFamily="2" charset="-122"/>
              </a:rPr>
              <a:t>事件背景</a:t>
            </a:r>
            <a:endParaRPr lang="zh-CN" altLang="en-US" dirty="0"/>
          </a:p>
        </p:txBody>
      </p:sp>
      <p:pic>
        <p:nvPicPr>
          <p:cNvPr id="6" name="图片 5">
            <a:extLst>
              <a:ext uri="{FF2B5EF4-FFF2-40B4-BE49-F238E27FC236}">
                <a16:creationId xmlns:a16="http://schemas.microsoft.com/office/drawing/2014/main" id="{AE1AA425-4810-417C-9E85-6704BAD905AF}"/>
              </a:ext>
            </a:extLst>
          </p:cNvPr>
          <p:cNvPicPr>
            <a:picLocks noChangeAspect="1"/>
          </p:cNvPicPr>
          <p:nvPr/>
        </p:nvPicPr>
        <p:blipFill rotWithShape="1">
          <a:blip r:embed="rId3">
            <a:extLst>
              <a:ext uri="{28A0092B-C50C-407E-A947-70E740481C1C}">
                <a14:useLocalDpi xmlns:a14="http://schemas.microsoft.com/office/drawing/2010/main" val="0"/>
              </a:ext>
            </a:extLst>
          </a:blip>
          <a:srcRect l="509" t="31107"/>
          <a:stretch/>
        </p:blipFill>
        <p:spPr>
          <a:xfrm>
            <a:off x="0" y="3295102"/>
            <a:ext cx="12192000" cy="3562898"/>
          </a:xfrm>
          <a:prstGeom prst="rect">
            <a:avLst/>
          </a:prstGeom>
        </p:spPr>
      </p:pic>
    </p:spTree>
    <p:extLst>
      <p:ext uri="{BB962C8B-B14F-4D97-AF65-F5344CB8AC3E}">
        <p14:creationId xmlns:p14="http://schemas.microsoft.com/office/powerpoint/2010/main" val="1372099934"/>
      </p:ext>
    </p:extLst>
  </p:cSld>
  <p:clrMapOvr>
    <a:masterClrMapping/>
  </p:clrMapOvr>
  <mc:AlternateContent xmlns:mc="http://schemas.openxmlformats.org/markup-compatibility/2006" xmlns:p14="http://schemas.microsoft.com/office/powerpoint/2010/main">
    <mc:Choice Requires="p14">
      <p:transition spd="slow" p14:dur="20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F1F06D8-CD5C-4C96-917C-A9376257494A}"/>
              </a:ext>
            </a:extLst>
          </p:cNvPr>
          <p:cNvSpPr/>
          <p:nvPr/>
        </p:nvSpPr>
        <p:spPr>
          <a:xfrm>
            <a:off x="1082670" y="2086251"/>
            <a:ext cx="5680079" cy="3453253"/>
          </a:xfrm>
          <a:prstGeom prst="rect">
            <a:avLst/>
          </a:prstGeom>
        </p:spPr>
        <p:txBody>
          <a:bodyPr wrap="square">
            <a:spAutoFit/>
          </a:bodyPr>
          <a:lstStyle/>
          <a:p>
            <a:pPr>
              <a:lnSpc>
                <a:spcPct val="130000"/>
              </a:lnSpc>
            </a:pPr>
            <a:r>
              <a:rPr lang="en-US" altLang="zh-CN" sz="1400" spc="100" dirty="0">
                <a:latin typeface="思源宋体 CN Light" panose="02020300000000000000" pitchFamily="18" charset="-122"/>
                <a:ea typeface="思源宋体 CN Light" panose="02020300000000000000" pitchFamily="18" charset="-122"/>
              </a:rPr>
              <a:t>1935</a:t>
            </a:r>
            <a:r>
              <a:rPr lang="zh-CN" altLang="en-US" sz="1400" spc="100" dirty="0">
                <a:latin typeface="思源宋体 CN Light" panose="02020300000000000000" pitchFamily="18" charset="-122"/>
                <a:ea typeface="思源宋体 CN Light" panose="02020300000000000000" pitchFamily="18" charset="-122"/>
              </a:rPr>
              <a:t>年</a:t>
            </a:r>
            <a:r>
              <a:rPr lang="en-US" altLang="zh-CN" sz="1400" spc="100" dirty="0">
                <a:latin typeface="思源宋体 CN Light" panose="02020300000000000000" pitchFamily="18" charset="-122"/>
                <a:ea typeface="思源宋体 CN Light" panose="02020300000000000000" pitchFamily="18" charset="-122"/>
              </a:rPr>
              <a:t>12</a:t>
            </a:r>
            <a:r>
              <a:rPr lang="zh-CN" altLang="en-US" sz="1400" spc="100" dirty="0">
                <a:latin typeface="思源宋体 CN Light" panose="02020300000000000000" pitchFamily="18" charset="-122"/>
                <a:ea typeface="思源宋体 CN Light" panose="02020300000000000000" pitchFamily="18" charset="-122"/>
              </a:rPr>
              <a:t>月</a:t>
            </a:r>
            <a:r>
              <a:rPr lang="en-US" altLang="zh-CN" sz="1400" spc="100" dirty="0">
                <a:latin typeface="思源宋体 CN Light" panose="02020300000000000000" pitchFamily="18" charset="-122"/>
                <a:ea typeface="思源宋体 CN Light" panose="02020300000000000000" pitchFamily="18" charset="-122"/>
              </a:rPr>
              <a:t>6</a:t>
            </a:r>
            <a:r>
              <a:rPr lang="zh-CN" altLang="en-US" sz="1400" spc="100" dirty="0">
                <a:latin typeface="思源宋体 CN Light" panose="02020300000000000000" pitchFamily="18" charset="-122"/>
                <a:ea typeface="思源宋体 CN Light" panose="02020300000000000000" pitchFamily="18" charset="-122"/>
              </a:rPr>
              <a:t>日，北平学联召开代表会，</a:t>
            </a:r>
            <a:endParaRPr lang="en-US" altLang="zh-CN" sz="1400" spc="100" dirty="0">
              <a:latin typeface="思源宋体 CN Light" panose="02020300000000000000" pitchFamily="18" charset="-122"/>
              <a:ea typeface="思源宋体 CN Light" panose="02020300000000000000" pitchFamily="18" charset="-122"/>
            </a:endParaRPr>
          </a:p>
          <a:p>
            <a:pPr>
              <a:lnSpc>
                <a:spcPct val="130000"/>
              </a:lnSpc>
            </a:pPr>
            <a:endParaRPr lang="zh-CN" altLang="en-US" sz="1400" spc="100" dirty="0">
              <a:latin typeface="思源宋体 CN Light" panose="02020300000000000000" pitchFamily="18" charset="-122"/>
              <a:ea typeface="思源宋体 CN Light" panose="02020300000000000000" pitchFamily="18" charset="-122"/>
            </a:endParaRPr>
          </a:p>
          <a:p>
            <a:pPr>
              <a:lnSpc>
                <a:spcPct val="130000"/>
              </a:lnSpc>
            </a:pPr>
            <a:r>
              <a:rPr lang="zh-CN" altLang="en-US" sz="1400" spc="100" dirty="0">
                <a:latin typeface="思源宋体 CN Light" panose="02020300000000000000" pitchFamily="18" charset="-122"/>
                <a:ea typeface="思源宋体 CN Light" panose="02020300000000000000" pitchFamily="18" charset="-122"/>
              </a:rPr>
              <a:t>通过并发表了</a:t>
            </a:r>
            <a:r>
              <a:rPr lang="en-US" altLang="zh-CN" sz="1400" spc="100" dirty="0">
                <a:latin typeface="思源宋体 CN Light" panose="02020300000000000000" pitchFamily="18" charset="-122"/>
                <a:ea typeface="思源宋体 CN Light" panose="02020300000000000000" pitchFamily="18" charset="-122"/>
              </a:rPr>
              <a:t>《</a:t>
            </a:r>
            <a:r>
              <a:rPr lang="zh-CN" altLang="en-US" sz="1400" spc="100" dirty="0">
                <a:latin typeface="思源宋体 CN Light" panose="02020300000000000000" pitchFamily="18" charset="-122"/>
                <a:ea typeface="思源宋体 CN Light" panose="02020300000000000000" pitchFamily="18" charset="-122"/>
              </a:rPr>
              <a:t>北平市学生联合会成立宣言</a:t>
            </a:r>
            <a:r>
              <a:rPr lang="en-US" altLang="zh-CN" sz="1400" spc="100" dirty="0">
                <a:latin typeface="思源宋体 CN Light" panose="02020300000000000000" pitchFamily="18" charset="-122"/>
                <a:ea typeface="思源宋体 CN Light" panose="02020300000000000000" pitchFamily="18" charset="-122"/>
              </a:rPr>
              <a:t>》</a:t>
            </a:r>
            <a:r>
              <a:rPr lang="zh-CN" altLang="en-US" sz="1400" spc="100" dirty="0">
                <a:latin typeface="思源宋体 CN Light" panose="02020300000000000000" pitchFamily="18" charset="-122"/>
                <a:ea typeface="思源宋体 CN Light" panose="02020300000000000000" pitchFamily="18" charset="-122"/>
              </a:rPr>
              <a:t>。随即，平津</a:t>
            </a:r>
            <a:r>
              <a:rPr lang="en-US" altLang="zh-CN" sz="1400" spc="100" dirty="0">
                <a:latin typeface="思源宋体 CN Light" panose="02020300000000000000" pitchFamily="18" charset="-122"/>
                <a:ea typeface="思源宋体 CN Light" panose="02020300000000000000" pitchFamily="18" charset="-122"/>
              </a:rPr>
              <a:t>15</a:t>
            </a:r>
            <a:r>
              <a:rPr lang="zh-CN" altLang="en-US" sz="1400" spc="100" dirty="0">
                <a:latin typeface="思源宋体 CN Light" panose="02020300000000000000" pitchFamily="18" charset="-122"/>
                <a:ea typeface="思源宋体 CN Light" panose="02020300000000000000" pitchFamily="18" charset="-122"/>
              </a:rPr>
              <a:t>所大中学校联合发出通电，反对“防共自治”，要求政府讨伐汉奸殷汝耕，动员全国人民抵抗日本的侵略。就在这天，传来了在日本侵略者逼迫下将于</a:t>
            </a:r>
            <a:r>
              <a:rPr lang="en-US" altLang="zh-CN" sz="1400" spc="100" dirty="0">
                <a:latin typeface="思源宋体 CN Light" panose="02020300000000000000" pitchFamily="18" charset="-122"/>
                <a:ea typeface="思源宋体 CN Light" panose="02020300000000000000" pitchFamily="18" charset="-122"/>
              </a:rPr>
              <a:t>12</a:t>
            </a:r>
            <a:r>
              <a:rPr lang="zh-CN" altLang="en-US" sz="1400" spc="100" dirty="0">
                <a:latin typeface="思源宋体 CN Light" panose="02020300000000000000" pitchFamily="18" charset="-122"/>
                <a:ea typeface="思源宋体 CN Light" panose="02020300000000000000" pitchFamily="18" charset="-122"/>
              </a:rPr>
              <a:t>月</a:t>
            </a:r>
            <a:r>
              <a:rPr lang="en-US" altLang="zh-CN" sz="1400" spc="100" dirty="0">
                <a:latin typeface="思源宋体 CN Light" panose="02020300000000000000" pitchFamily="18" charset="-122"/>
                <a:ea typeface="思源宋体 CN Light" panose="02020300000000000000" pitchFamily="18" charset="-122"/>
              </a:rPr>
              <a:t>9</a:t>
            </a:r>
            <a:r>
              <a:rPr lang="zh-CN" altLang="en-US" sz="1400" spc="100" dirty="0">
                <a:latin typeface="思源宋体 CN Light" panose="02020300000000000000" pitchFamily="18" charset="-122"/>
                <a:ea typeface="思源宋体 CN Light" panose="02020300000000000000" pitchFamily="18" charset="-122"/>
              </a:rPr>
              <a:t>日成立“冀察政务委员会”的消息，广大同学和各界进步人士极为震惊。</a:t>
            </a:r>
            <a:endParaRPr lang="en-US" altLang="zh-CN" sz="1400" spc="100" dirty="0">
              <a:latin typeface="思源宋体 CN Light" panose="02020300000000000000" pitchFamily="18" charset="-122"/>
              <a:ea typeface="思源宋体 CN Light" panose="02020300000000000000" pitchFamily="18" charset="-122"/>
            </a:endParaRPr>
          </a:p>
          <a:p>
            <a:pPr>
              <a:lnSpc>
                <a:spcPct val="130000"/>
              </a:lnSpc>
            </a:pPr>
            <a:endParaRPr lang="en-US" altLang="zh-CN" sz="1400" spc="100" dirty="0">
              <a:latin typeface="思源宋体 CN Light" panose="02020300000000000000" pitchFamily="18" charset="-122"/>
              <a:ea typeface="思源宋体 CN Light" panose="02020300000000000000" pitchFamily="18" charset="-122"/>
            </a:endParaRPr>
          </a:p>
          <a:p>
            <a:pPr>
              <a:lnSpc>
                <a:spcPct val="130000"/>
              </a:lnSpc>
            </a:pPr>
            <a:r>
              <a:rPr lang="en-US" altLang="zh-CN" sz="1400" spc="100" dirty="0">
                <a:latin typeface="思源宋体 CN Light" panose="02020300000000000000" pitchFamily="18" charset="-122"/>
                <a:ea typeface="思源宋体 CN Light" panose="02020300000000000000" pitchFamily="18" charset="-122"/>
              </a:rPr>
              <a:t>12</a:t>
            </a:r>
            <a:r>
              <a:rPr lang="zh-CN" altLang="en-US" sz="1400" spc="100" dirty="0">
                <a:latin typeface="思源宋体 CN Light" panose="02020300000000000000" pitchFamily="18" charset="-122"/>
                <a:ea typeface="思源宋体 CN Light" panose="02020300000000000000" pitchFamily="18" charset="-122"/>
              </a:rPr>
              <a:t>月</a:t>
            </a:r>
            <a:r>
              <a:rPr lang="en-US" altLang="zh-CN" sz="1400" spc="100" dirty="0">
                <a:latin typeface="思源宋体 CN Light" panose="02020300000000000000" pitchFamily="18" charset="-122"/>
                <a:ea typeface="思源宋体 CN Light" panose="02020300000000000000" pitchFamily="18" charset="-122"/>
              </a:rPr>
              <a:t>7</a:t>
            </a:r>
            <a:r>
              <a:rPr lang="zh-CN" altLang="en-US" sz="1400" spc="100" dirty="0">
                <a:latin typeface="思源宋体 CN Light" panose="02020300000000000000" pitchFamily="18" charset="-122"/>
                <a:ea typeface="思源宋体 CN Light" panose="02020300000000000000" pitchFamily="18" charset="-122"/>
              </a:rPr>
              <a:t>日，在中共北平临时工委的领导下，北平学联决定于</a:t>
            </a:r>
            <a:r>
              <a:rPr lang="en-US" altLang="zh-CN" sz="1400" spc="100" dirty="0">
                <a:latin typeface="思源宋体 CN Light" panose="02020300000000000000" pitchFamily="18" charset="-122"/>
                <a:ea typeface="思源宋体 CN Light" panose="02020300000000000000" pitchFamily="18" charset="-122"/>
              </a:rPr>
              <a:t>9</a:t>
            </a:r>
            <a:r>
              <a:rPr lang="zh-CN" altLang="en-US" sz="1400" spc="100" dirty="0">
                <a:latin typeface="思源宋体 CN Light" panose="02020300000000000000" pitchFamily="18" charset="-122"/>
                <a:ea typeface="思源宋体 CN Light" panose="02020300000000000000" pitchFamily="18" charset="-122"/>
              </a:rPr>
              <a:t>日举行学生大请愿，反对“华北自治”。</a:t>
            </a:r>
            <a:r>
              <a:rPr lang="en-US" altLang="zh-CN" sz="1400" spc="100" dirty="0">
                <a:latin typeface="思源宋体 CN Light" panose="02020300000000000000" pitchFamily="18" charset="-122"/>
                <a:ea typeface="思源宋体 CN Light" panose="02020300000000000000" pitchFamily="18" charset="-122"/>
              </a:rPr>
              <a:t>8</a:t>
            </a:r>
            <a:r>
              <a:rPr lang="zh-CN" altLang="en-US" sz="1400" spc="100" dirty="0">
                <a:latin typeface="思源宋体 CN Light" panose="02020300000000000000" pitchFamily="18" charset="-122"/>
                <a:ea typeface="思源宋体 CN Light" panose="02020300000000000000" pitchFamily="18" charset="-122"/>
              </a:rPr>
              <a:t>日，彭涛、姚依林、郭明秋、黄敬、孙敬文等人开会研究，决定由黄敬任游行队伍总指挥，姚依林、郭明秋进行队外指挥。</a:t>
            </a:r>
          </a:p>
        </p:txBody>
      </p:sp>
      <p:sp>
        <p:nvSpPr>
          <p:cNvPr id="7" name="矩形 6">
            <a:extLst>
              <a:ext uri="{FF2B5EF4-FFF2-40B4-BE49-F238E27FC236}">
                <a16:creationId xmlns:a16="http://schemas.microsoft.com/office/drawing/2014/main" id="{CE9BDAC9-1E07-46FD-96CE-6F4DAFD8F9BE}"/>
              </a:ext>
            </a:extLst>
          </p:cNvPr>
          <p:cNvSpPr/>
          <p:nvPr/>
        </p:nvSpPr>
        <p:spPr>
          <a:xfrm>
            <a:off x="910587" y="228478"/>
            <a:ext cx="2404109" cy="523220"/>
          </a:xfrm>
          <a:prstGeom prst="rect">
            <a:avLst/>
          </a:prstGeom>
          <a:noFill/>
          <a:ln>
            <a:noFill/>
          </a:ln>
        </p:spPr>
        <p:txBody>
          <a:bodyPr wrap="square">
            <a:spAutoFit/>
          </a:bodyPr>
          <a:lstStyle/>
          <a:p>
            <a:r>
              <a:rPr lang="en-US" altLang="zh-CN" sz="2800" dirty="0">
                <a:solidFill>
                  <a:srgbClr val="BE1A20"/>
                </a:solidFill>
                <a:latin typeface="印品天逸黑" panose="02000500000000000000" pitchFamily="2" charset="-122"/>
                <a:ea typeface="印品天逸黑" panose="02000500000000000000" pitchFamily="2" charset="-122"/>
              </a:rPr>
              <a:t>1     </a:t>
            </a:r>
            <a:r>
              <a:rPr lang="zh-CN" altLang="en-US" sz="2800" dirty="0">
                <a:solidFill>
                  <a:srgbClr val="BE1A20"/>
                </a:solidFill>
                <a:latin typeface="印品天逸黑" panose="02000500000000000000" pitchFamily="2" charset="-122"/>
                <a:ea typeface="印品天逸黑" panose="02000500000000000000" pitchFamily="2" charset="-122"/>
              </a:rPr>
              <a:t>事件背景</a:t>
            </a:r>
          </a:p>
        </p:txBody>
      </p:sp>
      <p:sp>
        <p:nvSpPr>
          <p:cNvPr id="5" name="矩形 4">
            <a:extLst>
              <a:ext uri="{FF2B5EF4-FFF2-40B4-BE49-F238E27FC236}">
                <a16:creationId xmlns:a16="http://schemas.microsoft.com/office/drawing/2014/main" id="{1AE01308-E0E7-4CFA-BD60-C44E887AC489}"/>
              </a:ext>
            </a:extLst>
          </p:cNvPr>
          <p:cNvSpPr/>
          <p:nvPr/>
        </p:nvSpPr>
        <p:spPr>
          <a:xfrm>
            <a:off x="1082670" y="1716919"/>
            <a:ext cx="1107996" cy="369332"/>
          </a:xfrm>
          <a:prstGeom prst="rect">
            <a:avLst/>
          </a:prstGeom>
        </p:spPr>
        <p:txBody>
          <a:bodyPr wrap="none">
            <a:spAutoFit/>
          </a:bodyPr>
          <a:lstStyle/>
          <a:p>
            <a:r>
              <a:rPr lang="zh-CN" altLang="en-US" dirty="0">
                <a:solidFill>
                  <a:srgbClr val="BE1A20"/>
                </a:solidFill>
                <a:latin typeface="印品天逸黑" panose="02000500000000000000" pitchFamily="2" charset="-122"/>
                <a:ea typeface="印品天逸黑" panose="02000500000000000000" pitchFamily="2" charset="-122"/>
              </a:rPr>
              <a:t>事件背景</a:t>
            </a:r>
            <a:endParaRPr lang="zh-CN" altLang="en-US" dirty="0"/>
          </a:p>
        </p:txBody>
      </p:sp>
      <p:pic>
        <p:nvPicPr>
          <p:cNvPr id="3" name="图片 2">
            <a:extLst>
              <a:ext uri="{FF2B5EF4-FFF2-40B4-BE49-F238E27FC236}">
                <a16:creationId xmlns:a16="http://schemas.microsoft.com/office/drawing/2014/main" id="{5BA4CB9D-2B91-4F4A-8703-A7AB8170FE8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7544" r="16952" b="18884"/>
          <a:stretch/>
        </p:blipFill>
        <p:spPr>
          <a:xfrm>
            <a:off x="6880194" y="1500325"/>
            <a:ext cx="4376691" cy="3870666"/>
          </a:xfrm>
          <a:prstGeom prst="rect">
            <a:avLst/>
          </a:prstGeom>
        </p:spPr>
      </p:pic>
    </p:spTree>
    <p:extLst>
      <p:ext uri="{BB962C8B-B14F-4D97-AF65-F5344CB8AC3E}">
        <p14:creationId xmlns:p14="http://schemas.microsoft.com/office/powerpoint/2010/main" val="2750144248"/>
      </p:ext>
    </p:extLst>
  </p:cSld>
  <p:clrMapOvr>
    <a:masterClrMapping/>
  </p:clrMapOvr>
  <mc:AlternateContent xmlns:mc="http://schemas.openxmlformats.org/markup-compatibility/2006" xmlns:p14="http://schemas.microsoft.com/office/powerpoint/2010/main">
    <mc:Choice Requires="p14">
      <p:transition spd="slow" p14:dur="2000" advTm="3000">
        <p:circle/>
      </p:transition>
    </mc:Choice>
    <mc:Fallback xmlns="">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6BF580BA-C6E2-41AC-B9D4-1E8F44405C85}"/>
              </a:ext>
            </a:extLst>
          </p:cNvPr>
          <p:cNvPicPr>
            <a:picLocks noChangeAspect="1"/>
          </p:cNvPicPr>
          <p:nvPr/>
        </p:nvPicPr>
        <p:blipFill rotWithShape="1">
          <a:blip r:embed="rId2">
            <a:extLst>
              <a:ext uri="{28A0092B-C50C-407E-A947-70E740481C1C}">
                <a14:useLocalDpi xmlns:a14="http://schemas.microsoft.com/office/drawing/2010/main" val="0"/>
              </a:ext>
            </a:extLst>
          </a:blip>
          <a:srcRect l="6113" t="4074" r="5558"/>
          <a:stretch/>
        </p:blipFill>
        <p:spPr>
          <a:xfrm rot="5400000">
            <a:off x="2667000" y="-2667000"/>
            <a:ext cx="6858000" cy="12192000"/>
          </a:xfrm>
          <a:prstGeom prst="rect">
            <a:avLst/>
          </a:prstGeom>
        </p:spPr>
      </p:pic>
      <p:pic>
        <p:nvPicPr>
          <p:cNvPr id="6" name="图片 5">
            <a:extLst>
              <a:ext uri="{FF2B5EF4-FFF2-40B4-BE49-F238E27FC236}">
                <a16:creationId xmlns:a16="http://schemas.microsoft.com/office/drawing/2014/main" id="{51B4A31C-2107-4EA8-9A89-A38510EB9F5E}"/>
              </a:ext>
            </a:extLst>
          </p:cNvPr>
          <p:cNvPicPr>
            <a:picLocks noChangeAspect="1"/>
          </p:cNvPicPr>
          <p:nvPr/>
        </p:nvPicPr>
        <p:blipFill rotWithShape="1">
          <a:blip r:embed="rId3">
            <a:extLst>
              <a:ext uri="{28A0092B-C50C-407E-A947-70E740481C1C}">
                <a14:useLocalDpi xmlns:a14="http://schemas.microsoft.com/office/drawing/2010/main" val="0"/>
              </a:ext>
            </a:extLst>
          </a:blip>
          <a:srcRect t="68960"/>
          <a:stretch/>
        </p:blipFill>
        <p:spPr>
          <a:xfrm>
            <a:off x="0" y="1936955"/>
            <a:ext cx="12192000" cy="4921045"/>
          </a:xfrm>
          <a:prstGeom prst="rect">
            <a:avLst/>
          </a:prstGeom>
        </p:spPr>
      </p:pic>
      <p:pic>
        <p:nvPicPr>
          <p:cNvPr id="8" name="图片 7">
            <a:extLst>
              <a:ext uri="{FF2B5EF4-FFF2-40B4-BE49-F238E27FC236}">
                <a16:creationId xmlns:a16="http://schemas.microsoft.com/office/drawing/2014/main" id="{B2B1562B-F933-4275-A3B1-921903E74302}"/>
              </a:ext>
            </a:extLst>
          </p:cNvPr>
          <p:cNvPicPr>
            <a:picLocks noChangeAspect="1"/>
          </p:cNvPicPr>
          <p:nvPr/>
        </p:nvPicPr>
        <p:blipFill>
          <a:blip r:embed="rId4" cstate="print">
            <a:extLst>
              <a:ext uri="{BEBA8EAE-BF5A-486C-A8C5-ECC9F3942E4B}">
                <a14:imgProps xmlns:a14="http://schemas.microsoft.com/office/drawing/2010/main">
                  <a14:imgLayer r:embed="rId5">
                    <a14:imgEffect>
                      <a14:colorTemperature colorTemp="5300"/>
                    </a14:imgEffect>
                  </a14:imgLayer>
                </a14:imgProps>
              </a:ext>
              <a:ext uri="{28A0092B-C50C-407E-A947-70E740481C1C}">
                <a14:useLocalDpi xmlns:a14="http://schemas.microsoft.com/office/drawing/2010/main" val="0"/>
              </a:ext>
            </a:extLst>
          </a:blip>
          <a:stretch>
            <a:fillRect/>
          </a:stretch>
        </p:blipFill>
        <p:spPr>
          <a:xfrm>
            <a:off x="0" y="0"/>
            <a:ext cx="12192000" cy="6816814"/>
          </a:xfrm>
          <a:prstGeom prst="rect">
            <a:avLst/>
          </a:prstGeom>
        </p:spPr>
      </p:pic>
      <p:sp>
        <p:nvSpPr>
          <p:cNvPr id="9" name="矩形 8">
            <a:extLst>
              <a:ext uri="{FF2B5EF4-FFF2-40B4-BE49-F238E27FC236}">
                <a16:creationId xmlns:a16="http://schemas.microsoft.com/office/drawing/2014/main" id="{E2589AFB-D63E-4953-9041-407773A256FB}"/>
              </a:ext>
            </a:extLst>
          </p:cNvPr>
          <p:cNvSpPr/>
          <p:nvPr/>
        </p:nvSpPr>
        <p:spPr>
          <a:xfrm>
            <a:off x="4448626" y="1707813"/>
            <a:ext cx="4257224" cy="1846659"/>
          </a:xfrm>
          <a:prstGeom prst="rect">
            <a:avLst/>
          </a:prstGeom>
          <a:noFill/>
          <a:ln>
            <a:noFill/>
          </a:ln>
        </p:spPr>
        <p:txBody>
          <a:bodyPr wrap="square">
            <a:spAutoFit/>
          </a:bodyPr>
          <a:lstStyle/>
          <a:p>
            <a:pPr algn="ctr"/>
            <a:r>
              <a:rPr lang="zh-CN" altLang="en-US" sz="5400" dirty="0">
                <a:solidFill>
                  <a:schemeClr val="bg1"/>
                </a:solidFill>
                <a:latin typeface="印品天逸黑" panose="02000500000000000000" pitchFamily="2" charset="-122"/>
                <a:ea typeface="印品天逸黑" panose="02000500000000000000" pitchFamily="2" charset="-122"/>
              </a:rPr>
              <a:t>第二章</a:t>
            </a:r>
            <a:endParaRPr lang="en-US" altLang="zh-CN" sz="5400" dirty="0">
              <a:solidFill>
                <a:schemeClr val="bg1"/>
              </a:solidFill>
              <a:latin typeface="印品天逸黑" panose="02000500000000000000" pitchFamily="2" charset="-122"/>
              <a:ea typeface="印品天逸黑" panose="02000500000000000000" pitchFamily="2" charset="-122"/>
            </a:endParaRPr>
          </a:p>
          <a:p>
            <a:pPr algn="ctr"/>
            <a:r>
              <a:rPr lang="zh-CN" altLang="en-US" sz="6000" dirty="0">
                <a:solidFill>
                  <a:schemeClr val="bg1"/>
                </a:solidFill>
                <a:latin typeface="印品天逸黑" panose="02000500000000000000" pitchFamily="2" charset="-122"/>
                <a:ea typeface="印品天逸黑" panose="02000500000000000000" pitchFamily="2" charset="-122"/>
              </a:rPr>
              <a:t>事件过程</a:t>
            </a:r>
          </a:p>
        </p:txBody>
      </p:sp>
    </p:spTree>
    <p:extLst>
      <p:ext uri="{BB962C8B-B14F-4D97-AF65-F5344CB8AC3E}">
        <p14:creationId xmlns:p14="http://schemas.microsoft.com/office/powerpoint/2010/main" val="3903452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2C1B3E2-984B-4238-8228-773B17EA48CE}"/>
              </a:ext>
            </a:extLst>
          </p:cNvPr>
          <p:cNvSpPr/>
          <p:nvPr/>
        </p:nvSpPr>
        <p:spPr>
          <a:xfrm>
            <a:off x="1139188" y="4299288"/>
            <a:ext cx="10077450" cy="1772793"/>
          </a:xfrm>
          <a:prstGeom prst="rect">
            <a:avLst/>
          </a:prstGeom>
        </p:spPr>
        <p:txBody>
          <a:bodyPr wrap="square">
            <a:spAutoFit/>
          </a:bodyPr>
          <a:lstStyle/>
          <a:p>
            <a:pPr>
              <a:lnSpc>
                <a:spcPct val="130000"/>
              </a:lnSpc>
            </a:pPr>
            <a:r>
              <a:rPr lang="zh-CN" altLang="en-US" sz="2000" b="1" spc="100" dirty="0">
                <a:solidFill>
                  <a:srgbClr val="C00000"/>
                </a:solidFill>
                <a:latin typeface="思源宋体 CN Light" panose="02020300000000000000" pitchFamily="18" charset="-122"/>
                <a:ea typeface="思源宋体 CN Light" panose="02020300000000000000" pitchFamily="18" charset="-122"/>
              </a:rPr>
              <a:t>走上街头</a:t>
            </a:r>
          </a:p>
          <a:p>
            <a:pPr>
              <a:lnSpc>
                <a:spcPct val="130000"/>
              </a:lnSpc>
            </a:pPr>
            <a:r>
              <a:rPr lang="en-US" altLang="zh-CN" sz="1600" spc="100" dirty="0">
                <a:latin typeface="思源宋体 CN Light" panose="02020300000000000000" pitchFamily="18" charset="-122"/>
                <a:ea typeface="思源宋体 CN Light" panose="02020300000000000000" pitchFamily="18" charset="-122"/>
              </a:rPr>
              <a:t>1935</a:t>
            </a:r>
            <a:r>
              <a:rPr lang="zh-CN" altLang="en-US" sz="1600" spc="100" dirty="0">
                <a:latin typeface="思源宋体 CN Light" panose="02020300000000000000" pitchFamily="18" charset="-122"/>
                <a:ea typeface="思源宋体 CN Light" panose="02020300000000000000" pitchFamily="18" charset="-122"/>
              </a:rPr>
              <a:t>年</a:t>
            </a:r>
            <a:r>
              <a:rPr lang="en-US" altLang="zh-CN" sz="1600" spc="100" dirty="0">
                <a:latin typeface="思源宋体 CN Light" panose="02020300000000000000" pitchFamily="18" charset="-122"/>
                <a:ea typeface="思源宋体 CN Light" panose="02020300000000000000" pitchFamily="18" charset="-122"/>
              </a:rPr>
              <a:t>12</a:t>
            </a:r>
            <a:r>
              <a:rPr lang="zh-CN" altLang="en-US" sz="1600" spc="100" dirty="0">
                <a:latin typeface="思源宋体 CN Light" panose="02020300000000000000" pitchFamily="18" charset="-122"/>
                <a:ea typeface="思源宋体 CN Light" panose="02020300000000000000" pitchFamily="18" charset="-122"/>
              </a:rPr>
              <a:t>月</a:t>
            </a:r>
            <a:r>
              <a:rPr lang="en-US" altLang="zh-CN" sz="1600" spc="100" dirty="0">
                <a:latin typeface="思源宋体 CN Light" panose="02020300000000000000" pitchFamily="18" charset="-122"/>
                <a:ea typeface="思源宋体 CN Light" panose="02020300000000000000" pitchFamily="18" charset="-122"/>
              </a:rPr>
              <a:t>9</a:t>
            </a:r>
            <a:r>
              <a:rPr lang="zh-CN" altLang="en-US" sz="1600" spc="100" dirty="0">
                <a:latin typeface="思源宋体 CN Light" panose="02020300000000000000" pitchFamily="18" charset="-122"/>
                <a:ea typeface="思源宋体 CN Light" panose="02020300000000000000" pitchFamily="18" charset="-122"/>
              </a:rPr>
              <a:t>日凌晨，广大爱国学生的抗日怒火像火山一样爆发。东北大学、中国大学、北平师范大学等校学生举着大旗和标语，分别朝着新华门进发。清华大学和燕京大学近千名爱国学生离城较远，到达西直门时，城门已被军警关闭，请愿队伍无法进城。两校学生就在西直门一带召开群众大会，向附近居民和守城军警进行抗日宣传</a:t>
            </a:r>
          </a:p>
        </p:txBody>
      </p:sp>
      <p:sp>
        <p:nvSpPr>
          <p:cNvPr id="3" name="矩形 2">
            <a:extLst>
              <a:ext uri="{FF2B5EF4-FFF2-40B4-BE49-F238E27FC236}">
                <a16:creationId xmlns:a16="http://schemas.microsoft.com/office/drawing/2014/main" id="{145FDB00-F714-458F-A25A-975B8DA8ED35}"/>
              </a:ext>
            </a:extLst>
          </p:cNvPr>
          <p:cNvSpPr/>
          <p:nvPr/>
        </p:nvSpPr>
        <p:spPr>
          <a:xfrm>
            <a:off x="1139188" y="213850"/>
            <a:ext cx="2404105" cy="523220"/>
          </a:xfrm>
          <a:prstGeom prst="rect">
            <a:avLst/>
          </a:prstGeom>
          <a:noFill/>
          <a:ln>
            <a:noFill/>
          </a:ln>
        </p:spPr>
        <p:txBody>
          <a:bodyPr wrap="square">
            <a:spAutoFit/>
          </a:bodyPr>
          <a:lstStyle/>
          <a:p>
            <a:r>
              <a:rPr lang="en-US" altLang="zh-CN" sz="2800" dirty="0">
                <a:solidFill>
                  <a:srgbClr val="BE1A20"/>
                </a:solidFill>
                <a:latin typeface="印品天逸黑" panose="02000500000000000000" pitchFamily="2" charset="-122"/>
                <a:ea typeface="印品天逸黑" panose="02000500000000000000" pitchFamily="2" charset="-122"/>
              </a:rPr>
              <a:t>2     </a:t>
            </a:r>
            <a:r>
              <a:rPr lang="zh-CN" altLang="en-US" sz="2800" dirty="0">
                <a:solidFill>
                  <a:srgbClr val="BE1A20"/>
                </a:solidFill>
                <a:latin typeface="印品天逸黑" panose="02000500000000000000" pitchFamily="2" charset="-122"/>
                <a:ea typeface="印品天逸黑" panose="02000500000000000000" pitchFamily="2" charset="-122"/>
              </a:rPr>
              <a:t>事件过程</a:t>
            </a:r>
          </a:p>
        </p:txBody>
      </p:sp>
      <p:pic>
        <p:nvPicPr>
          <p:cNvPr id="8" name="图片 7">
            <a:extLst>
              <a:ext uri="{FF2B5EF4-FFF2-40B4-BE49-F238E27FC236}">
                <a16:creationId xmlns:a16="http://schemas.microsoft.com/office/drawing/2014/main" id="{5E1AEE85-3C1F-471D-A882-BC5E390EBA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95489" y="1126631"/>
            <a:ext cx="8372873" cy="3663703"/>
          </a:xfrm>
          <a:prstGeom prst="rect">
            <a:avLst/>
          </a:prstGeom>
        </p:spPr>
      </p:pic>
    </p:spTree>
    <p:extLst>
      <p:ext uri="{BB962C8B-B14F-4D97-AF65-F5344CB8AC3E}">
        <p14:creationId xmlns:p14="http://schemas.microsoft.com/office/powerpoint/2010/main" val="3173634511"/>
      </p:ext>
    </p:extLst>
  </p:cSld>
  <p:clrMapOvr>
    <a:masterClrMapping/>
  </p:clrMapOvr>
  <mc:AlternateContent xmlns:mc="http://schemas.openxmlformats.org/markup-compatibility/2006" xmlns:p14="http://schemas.microsoft.com/office/powerpoint/2010/main">
    <mc:Choice Requires="p14">
      <p:transition spd="slow" p14:dur="2000" advTm="3000">
        <p:cut/>
      </p:transition>
    </mc:Choice>
    <mc:Fallback xmlns="">
      <p:transition spd="slow"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264</TotalTime>
  <Words>2768</Words>
  <Application>Microsoft Office PowerPoint</Application>
  <PresentationFormat>宽屏</PresentationFormat>
  <Paragraphs>156</Paragraphs>
  <Slides>25</Slides>
  <Notes>17</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25</vt:i4>
      </vt:variant>
    </vt:vector>
  </HeadingPairs>
  <TitlesOfParts>
    <vt:vector size="34" baseType="lpstr">
      <vt:lpstr>等线</vt:lpstr>
      <vt:lpstr>思源宋体 CN Light</vt:lpstr>
      <vt:lpstr>微软雅黑</vt:lpstr>
      <vt:lpstr>印品天逸黑</vt:lpstr>
      <vt:lpstr>Arial</vt:lpstr>
      <vt:lpstr>Calibri</vt:lpstr>
      <vt:lpstr>Calibri Light</vt:lpstr>
      <vt:lpstr>Wingdings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https://shop64367517.taobao.com</Manager>
  <Company>锦素图文素材坊</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锦素图文素材坊</dc:title>
  <dc:subject>https://shop64367517.taobao.com</dc:subject>
  <dc:creator>锦素图文素材坊</dc:creator>
  <cp:keywords>锦素图文素材坊</cp:keywords>
  <dc:description>https://shop64367517.taobao.com</dc:description>
  <cp:lastModifiedBy>sujun</cp:lastModifiedBy>
  <cp:revision>40</cp:revision>
  <dcterms:created xsi:type="dcterms:W3CDTF">2017-08-18T03:02:00Z</dcterms:created>
  <dcterms:modified xsi:type="dcterms:W3CDTF">2021-11-01T06:26:20Z</dcterms:modified>
  <cp:category>https://shop64367517.taobao.com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